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78" r:id="rId1"/>
  </p:sldMasterIdLst>
  <p:sldIdLst>
    <p:sldId id="319" r:id="rId2"/>
    <p:sldId id="320" r:id="rId3"/>
    <p:sldId id="321" r:id="rId4"/>
    <p:sldId id="390" r:id="rId5"/>
    <p:sldId id="323" r:id="rId6"/>
    <p:sldId id="325" r:id="rId7"/>
    <p:sldId id="326" r:id="rId8"/>
    <p:sldId id="324" r:id="rId9"/>
    <p:sldId id="361" r:id="rId10"/>
    <p:sldId id="394" r:id="rId11"/>
    <p:sldId id="398" r:id="rId12"/>
    <p:sldId id="397" r:id="rId13"/>
    <p:sldId id="384" r:id="rId14"/>
    <p:sldId id="330" r:id="rId15"/>
    <p:sldId id="329" r:id="rId16"/>
    <p:sldId id="331" r:id="rId17"/>
    <p:sldId id="332" r:id="rId18"/>
    <p:sldId id="333" r:id="rId19"/>
    <p:sldId id="389" r:id="rId20"/>
    <p:sldId id="335" r:id="rId21"/>
    <p:sldId id="336" r:id="rId22"/>
    <p:sldId id="337" r:id="rId23"/>
    <p:sldId id="340" r:id="rId24"/>
    <p:sldId id="341" r:id="rId25"/>
    <p:sldId id="365" r:id="rId26"/>
    <p:sldId id="358" r:id="rId27"/>
    <p:sldId id="342" r:id="rId28"/>
    <p:sldId id="399" r:id="rId29"/>
    <p:sldId id="413" r:id="rId30"/>
    <p:sldId id="400" r:id="rId31"/>
    <p:sldId id="411" r:id="rId32"/>
    <p:sldId id="359" r:id="rId33"/>
    <p:sldId id="343" r:id="rId34"/>
    <p:sldId id="379" r:id="rId35"/>
    <p:sldId id="380" r:id="rId36"/>
    <p:sldId id="381" r:id="rId37"/>
    <p:sldId id="382" r:id="rId38"/>
    <p:sldId id="383" r:id="rId39"/>
    <p:sldId id="360" r:id="rId40"/>
    <p:sldId id="344" r:id="rId41"/>
    <p:sldId id="419" r:id="rId42"/>
    <p:sldId id="420" r:id="rId43"/>
    <p:sldId id="385" r:id="rId44"/>
    <p:sldId id="303" r:id="rId45"/>
    <p:sldId id="415" r:id="rId46"/>
    <p:sldId id="412" r:id="rId47"/>
    <p:sldId id="393" r:id="rId48"/>
    <p:sldId id="414" r:id="rId49"/>
    <p:sldId id="396" r:id="rId50"/>
    <p:sldId id="395" r:id="rId51"/>
    <p:sldId id="401" r:id="rId52"/>
    <p:sldId id="402" r:id="rId53"/>
    <p:sldId id="403" r:id="rId54"/>
    <p:sldId id="404" r:id="rId55"/>
    <p:sldId id="405" r:id="rId56"/>
    <p:sldId id="406" r:id="rId57"/>
    <p:sldId id="407" r:id="rId58"/>
    <p:sldId id="408" r:id="rId59"/>
    <p:sldId id="409" r:id="rId60"/>
    <p:sldId id="410" r:id="rId61"/>
    <p:sldId id="392" r:id="rId62"/>
    <p:sldId id="363" r:id="rId63"/>
    <p:sldId id="364" r:id="rId64"/>
    <p:sldId id="327" r:id="rId65"/>
    <p:sldId id="386" r:id="rId66"/>
    <p:sldId id="387" r:id="rId67"/>
    <p:sldId id="388" r:id="rId68"/>
    <p:sldId id="391" r:id="rId69"/>
    <p:sldId id="378" r:id="rId70"/>
    <p:sldId id="42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p:scale>
          <a:sx n="80" d="100"/>
          <a:sy n="80" d="100"/>
        </p:scale>
        <p:origin x="-1268" y="-960"/>
      </p:cViewPr>
      <p:guideLst>
        <p:guide orient="horz" pos="2160"/>
        <p:guide pos="3840"/>
      </p:guideLst>
    </p:cSldViewPr>
  </p:slideViewPr>
  <p:notesTextViewPr>
    <p:cViewPr>
      <p:scale>
        <a:sx n="1" d="1"/>
        <a:sy n="1" d="1"/>
      </p:scale>
      <p:origin x="0" y="0"/>
    </p:cViewPr>
  </p:notesTextViewPr>
  <p:sorterViewPr>
    <p:cViewPr>
      <p:scale>
        <a:sx n="66" d="100"/>
        <a:sy n="66" d="100"/>
      </p:scale>
      <p:origin x="0" y="776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8FAD17-9CD0-4560-87DD-EF9AB0E15EFD}" type="datetimeFigureOut">
              <a:rPr lang="en-US" smtClean="0"/>
              <a:pPr/>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8FAD17-9CD0-4560-87DD-EF9AB0E15EFD}" type="datetimeFigureOut">
              <a:rPr lang="en-US" smtClean="0"/>
              <a:pPr/>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3"/>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3"/>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8FAD17-9CD0-4560-87DD-EF9AB0E15EFD}" type="datetimeFigureOut">
              <a:rPr lang="en-US" smtClean="0"/>
              <a:pPr/>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8FAD17-9CD0-4560-87DD-EF9AB0E15EFD}" type="datetimeFigureOut">
              <a:rPr lang="en-US" smtClean="0"/>
              <a:pPr/>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8FAD17-9CD0-4560-87DD-EF9AB0E15EFD}" type="datetimeFigureOut">
              <a:rPr lang="en-US" smtClean="0"/>
              <a:pPr/>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8FAD17-9CD0-4560-87DD-EF9AB0E15EFD}" type="datetimeFigureOut">
              <a:rPr lang="en-US" smtClean="0"/>
              <a:pPr/>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8FAD17-9CD0-4560-87DD-EF9AB0E15EFD}" type="datetimeFigureOut">
              <a:rPr lang="en-US" smtClean="0"/>
              <a:pPr/>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8FAD17-9CD0-4560-87DD-EF9AB0E15EFD}" type="datetimeFigureOut">
              <a:rPr lang="en-US" smtClean="0"/>
              <a:pPr/>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8FAD17-9CD0-4560-87DD-EF9AB0E15EFD}" type="datetimeFigureOut">
              <a:rPr lang="en-US" smtClean="0"/>
              <a:pPr/>
              <a:t>4/25/2016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8FAD17-9CD0-4560-87DD-EF9AB0E15EFD}" type="datetimeFigureOut">
              <a:rPr lang="en-US" smtClean="0"/>
              <a:pPr/>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8FAD17-9CD0-4560-87DD-EF9AB0E15EFD}" type="datetimeFigureOut">
              <a:rPr lang="en-US" smtClean="0"/>
              <a:pPr/>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44FE77-8C9F-4482-86DC-9F8658FA19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8FAD17-9CD0-4560-87DD-EF9AB0E15EFD}" type="datetimeFigureOut">
              <a:rPr lang="en-US" smtClean="0"/>
              <a:pPr/>
              <a:t>4/25/2016</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4FE77-8C9F-4482-86DC-9F8658FA19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_IMG_1018.jpg"/>
          <p:cNvPicPr>
            <a:picLocks noChangeAspect="1"/>
          </p:cNvPicPr>
          <p:nvPr/>
        </p:nvPicPr>
        <p:blipFill>
          <a:blip r:embed="rId2" cstate="print"/>
          <a:stretch>
            <a:fillRect/>
          </a:stretch>
        </p:blipFill>
        <p:spPr>
          <a:xfrm>
            <a:off x="1982849" y="0"/>
            <a:ext cx="8226302" cy="6858000"/>
          </a:xfrm>
          <a:prstGeom prst="rect">
            <a:avLst/>
          </a:prstGeom>
        </p:spPr>
      </p:pic>
    </p:spTree>
    <p:extLst>
      <p:ext uri="{BB962C8B-B14F-4D97-AF65-F5344CB8AC3E}">
        <p14:creationId xmlns:p14="http://schemas.microsoft.com/office/powerpoint/2010/main" xmlns="" val="2935993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t="27818"/>
          <a:stretch>
            <a:fillRect/>
          </a:stretch>
        </p:blipFill>
        <p:spPr bwMode="auto">
          <a:xfrm>
            <a:off x="-103367" y="0"/>
            <a:ext cx="12295367" cy="6858000"/>
          </a:xfrm>
          <a:prstGeom prst="rect">
            <a:avLst/>
          </a:prstGeom>
          <a:noFill/>
          <a:ln w="9525">
            <a:noFill/>
            <a:miter lim="800000"/>
            <a:headEnd/>
            <a:tailEnd/>
          </a:ln>
          <a:effectLst/>
        </p:spPr>
      </p:pic>
      <p:sp>
        <p:nvSpPr>
          <p:cNvPr id="3" name="Title 1"/>
          <p:cNvSpPr txBox="1">
            <a:spLocks/>
          </p:cNvSpPr>
          <p:nvPr/>
        </p:nvSpPr>
        <p:spPr>
          <a:xfrm>
            <a:off x="9075397" y="5833443"/>
            <a:ext cx="2942441"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900" dirty="0" smtClean="0">
                <a:solidFill>
                  <a:schemeClr val="bg1"/>
                </a:solidFill>
                <a:latin typeface="Arial Narrow" pitchFamily="34" charset="0"/>
                <a:ea typeface="+mj-ea"/>
                <a:cs typeface="Aharoni" pitchFamily="2" charset="-79"/>
              </a:rPr>
              <a:t>Central Green Space</a:t>
            </a:r>
            <a:endPar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Looking West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4sm-hack.jpg"/>
          <p:cNvPicPr>
            <a:picLocks noChangeAspect="1"/>
          </p:cNvPicPr>
          <p:nvPr/>
        </p:nvPicPr>
        <p:blipFill>
          <a:blip r:embed="rId2" cstate="print"/>
          <a:srcRect/>
          <a:stretch>
            <a:fillRect/>
          </a:stretch>
        </p:blipFill>
        <p:spPr>
          <a:xfrm>
            <a:off x="0" y="0"/>
            <a:ext cx="12192000" cy="6858000"/>
          </a:xfrm>
          <a:prstGeom prst="rect">
            <a:avLst/>
          </a:prstGeom>
        </p:spPr>
      </p:pic>
      <p:sp>
        <p:nvSpPr>
          <p:cNvPr id="3" name="Title 1"/>
          <p:cNvSpPr txBox="1">
            <a:spLocks/>
          </p:cNvSpPr>
          <p:nvPr/>
        </p:nvSpPr>
        <p:spPr>
          <a:xfrm>
            <a:off x="8913420" y="5833443"/>
            <a:ext cx="3112370"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Gateway to Dunwoody</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Skyline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244 Perimeter Center Parkway – Site B</a:t>
            </a:r>
            <a:endParaRPr lang="en-US" dirty="0">
              <a:solidFill>
                <a:schemeClr val="tx2"/>
              </a:solidFill>
            </a:endParaRPr>
          </a:p>
        </p:txBody>
      </p:sp>
      <p:sp>
        <p:nvSpPr>
          <p:cNvPr id="3" name="Content Placeholder 2"/>
          <p:cNvSpPr>
            <a:spLocks noGrp="1"/>
          </p:cNvSpPr>
          <p:nvPr>
            <p:ph idx="1"/>
          </p:nvPr>
        </p:nvSpPr>
        <p:spPr/>
        <p:txBody>
          <a:bodyPr>
            <a:normAutofit/>
          </a:bodyPr>
          <a:lstStyle/>
          <a:p>
            <a:pPr>
              <a:buNone/>
            </a:pPr>
            <a:r>
              <a:rPr lang="en-US" dirty="0" smtClean="0"/>
              <a:t>Rob Svedberg, </a:t>
            </a:r>
            <a:r>
              <a:rPr lang="en-US" dirty="0" err="1" smtClean="0"/>
              <a:t>tvsdesign</a:t>
            </a:r>
            <a:endParaRPr lang="en-US" dirty="0" smtClean="0"/>
          </a:p>
          <a:p>
            <a:pPr>
              <a:buNone/>
            </a:pPr>
            <a:endParaRPr lang="en-US" dirty="0" smtClean="0"/>
          </a:p>
        </p:txBody>
      </p:sp>
      <p:pic>
        <p:nvPicPr>
          <p:cNvPr id="5" name="Picture 4" descr="A3sm.jpg"/>
          <p:cNvPicPr>
            <a:picLocks noChangeAspect="1"/>
          </p:cNvPicPr>
          <p:nvPr/>
        </p:nvPicPr>
        <p:blipFill>
          <a:blip r:embed="rId2" cstate="print"/>
          <a:srcRect l="25928" r="48930"/>
          <a:stretch>
            <a:fillRect/>
          </a:stretch>
        </p:blipFill>
        <p:spPr>
          <a:xfrm>
            <a:off x="9810314" y="0"/>
            <a:ext cx="2381686"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MG_1054.PNG"/>
          <p:cNvPicPr>
            <a:picLocks noGrp="1" noChangeAspect="1"/>
          </p:cNvPicPr>
          <p:nvPr>
            <p:ph idx="1"/>
          </p:nvPr>
        </p:nvPicPr>
        <p:blipFill>
          <a:blip r:embed="rId2" cstate="print"/>
          <a:stretch>
            <a:fillRect/>
          </a:stretch>
        </p:blipFill>
        <p:spPr>
          <a:xfrm>
            <a:off x="0" y="0"/>
            <a:ext cx="12192000" cy="6858000"/>
          </a:xfrm>
        </p:spPr>
      </p:pic>
      <p:sp>
        <p:nvSpPr>
          <p:cNvPr id="5" name="Title 1"/>
          <p:cNvSpPr txBox="1">
            <a:spLocks/>
          </p:cNvSpPr>
          <p:nvPr/>
        </p:nvSpPr>
        <p:spPr>
          <a:xfrm>
            <a:off x="10241279" y="5862382"/>
            <a:ext cx="1770087"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Design</a:t>
            </a:r>
          </a:p>
          <a:p>
            <a:pPr lvl="0">
              <a:spcBef>
                <a:spcPct val="0"/>
              </a:spcBef>
            </a:pPr>
            <a:r>
              <a:rPr lang="en-US" dirty="0" err="1" smtClean="0">
                <a:solidFill>
                  <a:schemeClr val="bg1"/>
                </a:solidFill>
                <a:latin typeface="Arial Narrow" pitchFamily="34" charset="0"/>
                <a:ea typeface="+mj-ea"/>
                <a:cs typeface="Aharoni" pitchFamily="2" charset="-79"/>
              </a:rPr>
              <a:t>tvsdesign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chattahoochee-river-atlanta-top-ten.jpg"/>
          <p:cNvPicPr>
            <a:picLocks noChangeAspect="1"/>
          </p:cNvPicPr>
          <p:nvPr/>
        </p:nvPicPr>
        <p:blipFill>
          <a:blip r:embed="rId2" cstate="print"/>
          <a:stretch>
            <a:fillRect/>
          </a:stretch>
        </p:blipFill>
        <p:spPr>
          <a:xfrm>
            <a:off x="578251" y="5794"/>
            <a:ext cx="3328686" cy="2219124"/>
          </a:xfrm>
          <a:prstGeom prst="ellipse">
            <a:avLst/>
          </a:prstGeom>
          <a:ln>
            <a:noFill/>
          </a:ln>
          <a:effectLst>
            <a:softEdge rad="112500"/>
          </a:effectLst>
        </p:spPr>
      </p:pic>
      <p:pic>
        <p:nvPicPr>
          <p:cNvPr id="3" name="Picture 2" descr="m-692.jpg"/>
          <p:cNvPicPr>
            <a:picLocks noChangeAspect="1"/>
          </p:cNvPicPr>
          <p:nvPr/>
        </p:nvPicPr>
        <p:blipFill>
          <a:blip r:embed="rId3" cstate="print"/>
          <a:stretch>
            <a:fillRect/>
          </a:stretch>
        </p:blipFill>
        <p:spPr>
          <a:xfrm>
            <a:off x="4167485" y="0"/>
            <a:ext cx="3228733" cy="2424033"/>
          </a:xfrm>
          <a:prstGeom prst="ellipse">
            <a:avLst/>
          </a:prstGeom>
          <a:ln>
            <a:noFill/>
          </a:ln>
          <a:effectLst>
            <a:softEdge rad="112500"/>
          </a:effectLst>
        </p:spPr>
      </p:pic>
      <p:pic>
        <p:nvPicPr>
          <p:cNvPr id="4" name="Picture 3" descr="roswell_railroad.jpg"/>
          <p:cNvPicPr>
            <a:picLocks noChangeAspect="1"/>
          </p:cNvPicPr>
          <p:nvPr/>
        </p:nvPicPr>
        <p:blipFill>
          <a:blip r:embed="rId4" cstate="print"/>
          <a:srcRect/>
          <a:stretch>
            <a:fillRect/>
          </a:stretch>
        </p:blipFill>
        <p:spPr>
          <a:xfrm>
            <a:off x="7818702" y="0"/>
            <a:ext cx="3398486" cy="2280213"/>
          </a:xfrm>
          <a:prstGeom prst="ellipse">
            <a:avLst/>
          </a:prstGeom>
          <a:ln>
            <a:noFill/>
          </a:ln>
          <a:effectLst>
            <a:softEdge rad="112500"/>
          </a:effectLst>
        </p:spPr>
      </p:pic>
      <p:pic>
        <p:nvPicPr>
          <p:cNvPr id="5" name="Picture 4" descr="dunwoody_elementary_1899.jpg"/>
          <p:cNvPicPr>
            <a:picLocks noChangeAspect="1"/>
          </p:cNvPicPr>
          <p:nvPr/>
        </p:nvPicPr>
        <p:blipFill>
          <a:blip r:embed="rId5" cstate="print"/>
          <a:srcRect/>
          <a:stretch>
            <a:fillRect/>
          </a:stretch>
        </p:blipFill>
        <p:spPr>
          <a:xfrm>
            <a:off x="520860" y="2096418"/>
            <a:ext cx="3420320" cy="2416989"/>
          </a:xfrm>
          <a:prstGeom prst="ellipse">
            <a:avLst/>
          </a:prstGeom>
          <a:ln>
            <a:noFill/>
          </a:ln>
          <a:effectLst>
            <a:softEdge rad="112500"/>
          </a:effectLst>
        </p:spPr>
      </p:pic>
      <p:pic>
        <p:nvPicPr>
          <p:cNvPr id="6" name="Picture 5" descr="slide4.jpg"/>
          <p:cNvPicPr>
            <a:picLocks noChangeAspect="1"/>
          </p:cNvPicPr>
          <p:nvPr/>
        </p:nvPicPr>
        <p:blipFill>
          <a:blip r:embed="rId6" cstate="print"/>
          <a:srcRect/>
          <a:stretch>
            <a:fillRect/>
          </a:stretch>
        </p:blipFill>
        <p:spPr>
          <a:xfrm>
            <a:off x="4120586" y="2379755"/>
            <a:ext cx="3418542" cy="2232755"/>
          </a:xfrm>
          <a:prstGeom prst="ellipse">
            <a:avLst/>
          </a:prstGeom>
          <a:ln>
            <a:noFill/>
          </a:ln>
          <a:effectLst>
            <a:softEdge rad="112500"/>
          </a:effectLst>
        </p:spPr>
      </p:pic>
      <p:pic>
        <p:nvPicPr>
          <p:cNvPr id="7" name="Picture 6" descr="slideshow_894533_I-285.JPG"/>
          <p:cNvPicPr>
            <a:picLocks noChangeAspect="1"/>
          </p:cNvPicPr>
          <p:nvPr/>
        </p:nvPicPr>
        <p:blipFill>
          <a:blip r:embed="rId7" cstate="print"/>
          <a:stretch>
            <a:fillRect/>
          </a:stretch>
        </p:blipFill>
        <p:spPr>
          <a:xfrm>
            <a:off x="7899717" y="2239441"/>
            <a:ext cx="3362446" cy="2313363"/>
          </a:xfrm>
          <a:prstGeom prst="ellipse">
            <a:avLst/>
          </a:prstGeom>
          <a:ln>
            <a:noFill/>
          </a:ln>
          <a:effectLst>
            <a:softEdge rad="112500"/>
          </a:effectLst>
        </p:spPr>
      </p:pic>
      <p:pic>
        <p:nvPicPr>
          <p:cNvPr id="8" name="Picture 7" descr="10 cumberland.jpg"/>
          <p:cNvPicPr>
            <a:picLocks noChangeAspect="1"/>
          </p:cNvPicPr>
          <p:nvPr/>
        </p:nvPicPr>
        <p:blipFill>
          <a:blip r:embed="rId8" cstate="print"/>
          <a:stretch>
            <a:fillRect/>
          </a:stretch>
        </p:blipFill>
        <p:spPr>
          <a:xfrm>
            <a:off x="4186177" y="4577787"/>
            <a:ext cx="3341225" cy="2280213"/>
          </a:xfrm>
          <a:prstGeom prst="ellipse">
            <a:avLst/>
          </a:prstGeom>
          <a:ln>
            <a:noFill/>
          </a:ln>
          <a:effectLst>
            <a:softEdge rad="112500"/>
          </a:effectLst>
        </p:spPr>
      </p:pic>
      <p:pic>
        <p:nvPicPr>
          <p:cNvPr id="10" name="Picture 9" descr="BailyEstate.jpg"/>
          <p:cNvPicPr>
            <a:picLocks noChangeAspect="1"/>
          </p:cNvPicPr>
          <p:nvPr/>
        </p:nvPicPr>
        <p:blipFill>
          <a:blip r:embed="rId9" cstate="print"/>
          <a:stretch>
            <a:fillRect/>
          </a:stretch>
        </p:blipFill>
        <p:spPr>
          <a:xfrm>
            <a:off x="365205" y="4500542"/>
            <a:ext cx="3686663" cy="2357458"/>
          </a:xfrm>
          <a:prstGeom prst="ellipse">
            <a:avLst/>
          </a:prstGeom>
          <a:ln>
            <a:noFill/>
          </a:ln>
          <a:effectLst>
            <a:softEdge rad="112500"/>
          </a:effectLst>
        </p:spPr>
      </p:pic>
      <p:pic>
        <p:nvPicPr>
          <p:cNvPr id="11" name="Picture 10" descr="23896598319_e0c1513dc2_c.jpg"/>
          <p:cNvPicPr>
            <a:picLocks noChangeAspect="1"/>
          </p:cNvPicPr>
          <p:nvPr/>
        </p:nvPicPr>
        <p:blipFill>
          <a:blip r:embed="rId10" cstate="print"/>
          <a:stretch>
            <a:fillRect/>
          </a:stretch>
        </p:blipFill>
        <p:spPr>
          <a:xfrm>
            <a:off x="7810104" y="4532299"/>
            <a:ext cx="3676998" cy="2325701"/>
          </a:xfrm>
          <a:prstGeom prst="ellipse">
            <a:avLst/>
          </a:prstGeom>
          <a:ln>
            <a:noFill/>
          </a:ln>
          <a:effectLst>
            <a:softEdge rad="112500"/>
          </a:effectLst>
        </p:spPr>
      </p:pic>
      <p:sp>
        <p:nvSpPr>
          <p:cNvPr id="12" name="Rectangle 11"/>
          <p:cNvSpPr/>
          <p:nvPr/>
        </p:nvSpPr>
        <p:spPr>
          <a:xfrm>
            <a:off x="1903071" y="1638782"/>
            <a:ext cx="2171218"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Chattahoochee River</a:t>
            </a:r>
            <a:endParaRPr lang="en-US" dirty="0"/>
          </a:p>
        </p:txBody>
      </p:sp>
      <p:sp>
        <p:nvSpPr>
          <p:cNvPr id="14" name="Rectangle 13"/>
          <p:cNvSpPr/>
          <p:nvPr/>
        </p:nvSpPr>
        <p:spPr>
          <a:xfrm>
            <a:off x="5388958" y="1634933"/>
            <a:ext cx="2171218"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Settlement</a:t>
            </a:r>
            <a:endParaRPr lang="en-US" dirty="0"/>
          </a:p>
        </p:txBody>
      </p:sp>
      <p:sp>
        <p:nvSpPr>
          <p:cNvPr id="15" name="Rectangle 14"/>
          <p:cNvSpPr/>
          <p:nvPr/>
        </p:nvSpPr>
        <p:spPr>
          <a:xfrm>
            <a:off x="9170017" y="1642658"/>
            <a:ext cx="2306282"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Chamblee Roswell RR</a:t>
            </a:r>
            <a:endParaRPr lang="en-US" dirty="0"/>
          </a:p>
        </p:txBody>
      </p:sp>
      <p:sp>
        <p:nvSpPr>
          <p:cNvPr id="16" name="Rectangle 15"/>
          <p:cNvSpPr/>
          <p:nvPr/>
        </p:nvSpPr>
        <p:spPr>
          <a:xfrm>
            <a:off x="1916583" y="3996029"/>
            <a:ext cx="2171218"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First School</a:t>
            </a:r>
            <a:endParaRPr lang="en-US" dirty="0"/>
          </a:p>
        </p:txBody>
      </p:sp>
      <p:sp>
        <p:nvSpPr>
          <p:cNvPr id="17" name="Rectangle 16"/>
          <p:cNvSpPr/>
          <p:nvPr/>
        </p:nvSpPr>
        <p:spPr>
          <a:xfrm>
            <a:off x="5402470" y="3992180"/>
            <a:ext cx="2171218"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Development</a:t>
            </a:r>
            <a:endParaRPr lang="en-US" dirty="0"/>
          </a:p>
        </p:txBody>
      </p:sp>
      <p:sp>
        <p:nvSpPr>
          <p:cNvPr id="18" name="Rectangle 17"/>
          <p:cNvSpPr/>
          <p:nvPr/>
        </p:nvSpPr>
        <p:spPr>
          <a:xfrm>
            <a:off x="9183529" y="3999905"/>
            <a:ext cx="2306282"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285</a:t>
            </a:r>
            <a:endParaRPr lang="en-US" dirty="0"/>
          </a:p>
        </p:txBody>
      </p:sp>
      <p:sp>
        <p:nvSpPr>
          <p:cNvPr id="19" name="Rectangle 18"/>
          <p:cNvSpPr/>
          <p:nvPr/>
        </p:nvSpPr>
        <p:spPr>
          <a:xfrm>
            <a:off x="1918521" y="6347489"/>
            <a:ext cx="2288876"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Community of Choice</a:t>
            </a:r>
            <a:endParaRPr lang="en-US" dirty="0"/>
          </a:p>
        </p:txBody>
      </p:sp>
      <p:sp>
        <p:nvSpPr>
          <p:cNvPr id="20" name="Rectangle 19"/>
          <p:cNvSpPr/>
          <p:nvPr/>
        </p:nvSpPr>
        <p:spPr>
          <a:xfrm>
            <a:off x="5404407" y="6343640"/>
            <a:ext cx="2408503"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Commercial  Center</a:t>
            </a:r>
            <a:endParaRPr lang="en-US" dirty="0"/>
          </a:p>
        </p:txBody>
      </p:sp>
      <p:sp>
        <p:nvSpPr>
          <p:cNvPr id="21" name="Rectangle 20"/>
          <p:cNvSpPr/>
          <p:nvPr/>
        </p:nvSpPr>
        <p:spPr>
          <a:xfrm>
            <a:off x="9185467" y="6351365"/>
            <a:ext cx="2306282" cy="311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Crown Towers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erial1966.jpg"/>
          <p:cNvPicPr>
            <a:picLocks noChangeAspect="1"/>
          </p:cNvPicPr>
          <p:nvPr/>
        </p:nvPicPr>
        <p:blipFill>
          <a:blip r:embed="rId2" cstate="print"/>
          <a:srcRect l="4444" t="29528" r="3333" b="18597"/>
          <a:stretch>
            <a:fillRect/>
          </a:stretch>
        </p:blipFill>
        <p:spPr>
          <a:xfrm>
            <a:off x="0" y="0"/>
            <a:ext cx="12192000" cy="6858000"/>
          </a:xfrm>
          <a:prstGeom prst="rect">
            <a:avLst/>
          </a:prstGeom>
        </p:spPr>
      </p:pic>
      <p:sp>
        <p:nvSpPr>
          <p:cNvPr id="3" name="Title 1"/>
          <p:cNvSpPr txBox="1">
            <a:spLocks/>
          </p:cNvSpPr>
          <p:nvPr/>
        </p:nvSpPr>
        <p:spPr>
          <a:xfrm>
            <a:off x="10026594" y="5886236"/>
            <a:ext cx="1945015"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Dunwoody</a:t>
            </a:r>
          </a:p>
          <a:p>
            <a:pPr lvl="0">
              <a:spcBef>
                <a:spcPct val="0"/>
              </a:spcBef>
            </a:pPr>
            <a:r>
              <a:rPr lang="en-US" dirty="0" smtClean="0">
                <a:solidFill>
                  <a:schemeClr val="bg1"/>
                </a:solidFill>
                <a:latin typeface="Arial Narrow" pitchFamily="34" charset="0"/>
                <a:ea typeface="+mj-ea"/>
                <a:cs typeface="Aharoni" pitchFamily="2" charset="-79"/>
              </a:rPr>
              <a:t>1966</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
        <p:nvSpPr>
          <p:cNvPr id="4" name="Oval 3"/>
          <p:cNvSpPr/>
          <p:nvPr/>
        </p:nvSpPr>
        <p:spPr>
          <a:xfrm>
            <a:off x="202021" y="3880884"/>
            <a:ext cx="2456119" cy="1105786"/>
          </a:xfrm>
          <a:prstGeom prst="ellipse">
            <a:avLst/>
          </a:prstGeom>
          <a:no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rot="5400000" flipH="1" flipV="1">
            <a:off x="2088982" y="3218483"/>
            <a:ext cx="895585" cy="646770"/>
          </a:xfrm>
          <a:prstGeom prst="straightConnector1">
            <a:avLst/>
          </a:prstGeom>
          <a:ln w="127000">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2015-10-12 Dunwoody Comprehensive Planddd.jpg"/>
          <p:cNvPicPr>
            <a:picLocks noChangeAspect="1"/>
          </p:cNvPicPr>
          <p:nvPr/>
        </p:nvPicPr>
        <p:blipFill>
          <a:blip r:embed="rId2" cstate="print"/>
          <a:stretch>
            <a:fillRect/>
          </a:stretch>
        </p:blipFill>
        <p:spPr>
          <a:xfrm>
            <a:off x="1593273" y="0"/>
            <a:ext cx="10598727" cy="6858000"/>
          </a:xfrm>
          <a:prstGeom prst="rect">
            <a:avLst/>
          </a:prstGeom>
        </p:spPr>
      </p:pic>
      <p:pic>
        <p:nvPicPr>
          <p:cNvPr id="3" name="Picture 2" descr="392015-10-12 Dunwoody Comprehensive Planddd.jpg"/>
          <p:cNvPicPr>
            <a:picLocks noChangeAspect="1"/>
          </p:cNvPicPr>
          <p:nvPr/>
        </p:nvPicPr>
        <p:blipFill>
          <a:blip r:embed="rId3" cstate="print"/>
          <a:stretch>
            <a:fillRect/>
          </a:stretch>
        </p:blipFill>
        <p:spPr>
          <a:xfrm rot="21069545">
            <a:off x="325869" y="2107026"/>
            <a:ext cx="3484970" cy="4509960"/>
          </a:xfrm>
          <a:prstGeom prst="rect">
            <a:avLst/>
          </a:prstGeom>
          <a:effectLst>
            <a:outerShdw blurRad="50800" dist="38100" dir="2700000" algn="tl" rotWithShape="0">
              <a:prstClr val="black">
                <a:alpha val="40000"/>
              </a:prstClr>
            </a:outerShdw>
          </a:effectLst>
        </p:spPr>
      </p:pic>
      <p:sp>
        <p:nvSpPr>
          <p:cNvPr id="4" name="Title 1"/>
          <p:cNvSpPr txBox="1">
            <a:spLocks/>
          </p:cNvSpPr>
          <p:nvPr/>
        </p:nvSpPr>
        <p:spPr>
          <a:xfrm>
            <a:off x="9349566" y="5854432"/>
            <a:ext cx="2645898"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Dunwoody</a:t>
            </a:r>
          </a:p>
          <a:p>
            <a:pPr lvl="0">
              <a:spcBef>
                <a:spcPct val="0"/>
              </a:spcBef>
            </a:pPr>
            <a:r>
              <a:rPr lang="en-US" dirty="0" smtClean="0">
                <a:solidFill>
                  <a:schemeClr val="bg1"/>
                </a:solidFill>
                <a:latin typeface="Arial Narrow" pitchFamily="34" charset="0"/>
                <a:ea typeface="+mj-ea"/>
                <a:cs typeface="Aharoni" pitchFamily="2" charset="-79"/>
              </a:rPr>
              <a:t>2015 Comprehensive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92015-10-12 Dunwoody Comprehensive Planddd.jpg"/>
          <p:cNvPicPr>
            <a:picLocks noChangeAspect="1"/>
          </p:cNvPicPr>
          <p:nvPr/>
        </p:nvPicPr>
        <p:blipFill>
          <a:blip r:embed="rId2" cstate="print"/>
          <a:stretch>
            <a:fillRect/>
          </a:stretch>
        </p:blipFill>
        <p:spPr>
          <a:xfrm>
            <a:off x="1593273" y="0"/>
            <a:ext cx="10598727" cy="6858000"/>
          </a:xfrm>
          <a:prstGeom prst="rect">
            <a:avLst/>
          </a:prstGeom>
        </p:spPr>
      </p:pic>
      <p:sp>
        <p:nvSpPr>
          <p:cNvPr id="4" name="Title 1"/>
          <p:cNvSpPr txBox="1">
            <a:spLocks/>
          </p:cNvSpPr>
          <p:nvPr/>
        </p:nvSpPr>
        <p:spPr>
          <a:xfrm>
            <a:off x="9341615" y="5878285"/>
            <a:ext cx="2645898"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Goals</a:t>
            </a:r>
          </a:p>
          <a:p>
            <a:pPr lvl="0">
              <a:spcBef>
                <a:spcPct val="0"/>
              </a:spcBef>
            </a:pPr>
            <a:r>
              <a:rPr lang="en-US" dirty="0" smtClean="0">
                <a:solidFill>
                  <a:schemeClr val="bg1"/>
                </a:solidFill>
                <a:latin typeface="Arial Narrow" pitchFamily="34" charset="0"/>
                <a:ea typeface="+mj-ea"/>
                <a:cs typeface="Aharoni" pitchFamily="2" charset="-79"/>
              </a:rPr>
              <a:t>2015 Comprehensive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pic>
        <p:nvPicPr>
          <p:cNvPr id="5" name="Picture 4" descr="202015-10-12 Dunwoody Comprehensive Planddd.jpg"/>
          <p:cNvPicPr>
            <a:picLocks noChangeAspect="1"/>
          </p:cNvPicPr>
          <p:nvPr/>
        </p:nvPicPr>
        <p:blipFill>
          <a:blip r:embed="rId3" cstate="print"/>
          <a:srcRect/>
          <a:stretch>
            <a:fillRect/>
          </a:stretch>
        </p:blipFill>
        <p:spPr>
          <a:xfrm>
            <a:off x="2821437" y="479204"/>
            <a:ext cx="3447337" cy="537883"/>
          </a:xfrm>
          <a:prstGeom prst="rect">
            <a:avLst/>
          </a:prstGeom>
          <a:effectLst>
            <a:outerShdw blurRad="50800" dist="38100" dir="2700000" algn="tl" rotWithShape="0">
              <a:prstClr val="black">
                <a:alpha val="40000"/>
              </a:prstClr>
            </a:outerShdw>
          </a:effectLst>
        </p:spPr>
      </p:pic>
      <p:pic>
        <p:nvPicPr>
          <p:cNvPr id="6" name="Picture 5" descr="202015-10-12 Dunwoody Comprehensive Planddd.jpg"/>
          <p:cNvPicPr>
            <a:picLocks noChangeAspect="1"/>
          </p:cNvPicPr>
          <p:nvPr/>
        </p:nvPicPr>
        <p:blipFill>
          <a:blip r:embed="rId4" cstate="print"/>
          <a:srcRect/>
          <a:stretch>
            <a:fillRect/>
          </a:stretch>
        </p:blipFill>
        <p:spPr>
          <a:xfrm>
            <a:off x="1286028" y="2068402"/>
            <a:ext cx="4757814" cy="787264"/>
          </a:xfrm>
          <a:prstGeom prst="rect">
            <a:avLst/>
          </a:prstGeom>
          <a:effectLst>
            <a:outerShdw blurRad="50800" dist="38100" dir="2700000" algn="tl" rotWithShape="0">
              <a:prstClr val="black">
                <a:alpha val="40000"/>
              </a:prstClr>
            </a:outerShdw>
          </a:effectLst>
        </p:spPr>
      </p:pic>
      <p:pic>
        <p:nvPicPr>
          <p:cNvPr id="7" name="Picture 6" descr="202015-10-12 Dunwoody Comprehensive Planddd.jpg"/>
          <p:cNvPicPr>
            <a:picLocks noChangeAspect="1"/>
          </p:cNvPicPr>
          <p:nvPr/>
        </p:nvPicPr>
        <p:blipFill>
          <a:blip r:embed="rId5" cstate="print"/>
          <a:srcRect/>
          <a:stretch>
            <a:fillRect/>
          </a:stretch>
        </p:blipFill>
        <p:spPr>
          <a:xfrm>
            <a:off x="904620" y="3686939"/>
            <a:ext cx="4327508" cy="542772"/>
          </a:xfrm>
          <a:prstGeom prst="rect">
            <a:avLst/>
          </a:prstGeom>
          <a:effectLst>
            <a:outerShdw blurRad="50800" dist="38100" dir="2700000" algn="tl" rotWithShape="0">
              <a:prstClr val="black">
                <a:alpha val="40000"/>
              </a:prstClr>
            </a:outerShdw>
          </a:effectLst>
        </p:spPr>
      </p:pic>
      <p:pic>
        <p:nvPicPr>
          <p:cNvPr id="8" name="Picture 7" descr="212015-10-12 Dunwoody Comprehensive Planddd.jpg"/>
          <p:cNvPicPr>
            <a:picLocks noChangeAspect="1"/>
          </p:cNvPicPr>
          <p:nvPr/>
        </p:nvPicPr>
        <p:blipFill>
          <a:blip r:embed="rId6" cstate="print"/>
          <a:srcRect/>
          <a:stretch>
            <a:fillRect/>
          </a:stretch>
        </p:blipFill>
        <p:spPr>
          <a:xfrm>
            <a:off x="2327564" y="5193010"/>
            <a:ext cx="6170977" cy="753035"/>
          </a:xfrm>
          <a:prstGeom prst="rect">
            <a:avLst/>
          </a:prstGeom>
          <a:effectLst>
            <a:outerShdw blurRad="50800" dist="38100" dir="2700000" algn="tl" rotWithShape="0">
              <a:prstClr val="black">
                <a:alpha val="40000"/>
              </a:prstClr>
            </a:outerShdw>
          </a:effectLst>
        </p:spPr>
      </p:pic>
      <p:pic>
        <p:nvPicPr>
          <p:cNvPr id="9" name="Picture 8" descr="212015-10-12 Dunwoody Comprehensive Planddd.jpg"/>
          <p:cNvPicPr>
            <a:picLocks noChangeAspect="1"/>
          </p:cNvPicPr>
          <p:nvPr/>
        </p:nvPicPr>
        <p:blipFill>
          <a:blip r:embed="rId7" cstate="print"/>
          <a:srcRect l="1851" t="1946" r="5458" b="9930"/>
          <a:stretch>
            <a:fillRect/>
          </a:stretch>
        </p:blipFill>
        <p:spPr>
          <a:xfrm>
            <a:off x="3955880" y="1114883"/>
            <a:ext cx="6175868" cy="797044"/>
          </a:xfrm>
          <a:prstGeom prst="rect">
            <a:avLst/>
          </a:prstGeom>
          <a:effectLst>
            <a:outerShdw blurRad="50800" dist="38100" dir="2700000" algn="tl" rotWithShape="0">
              <a:prstClr val="black">
                <a:alpha val="40000"/>
              </a:prstClr>
            </a:outerShdw>
          </a:effectLst>
        </p:spPr>
      </p:pic>
      <p:pic>
        <p:nvPicPr>
          <p:cNvPr id="10" name="Picture 9" descr="222015-10-12 Dunwoody Comprehensive Planddd.jpg"/>
          <p:cNvPicPr>
            <a:picLocks noChangeAspect="1"/>
          </p:cNvPicPr>
          <p:nvPr/>
        </p:nvPicPr>
        <p:blipFill>
          <a:blip r:embed="rId8" cstate="print"/>
          <a:srcRect/>
          <a:stretch>
            <a:fillRect/>
          </a:stretch>
        </p:blipFill>
        <p:spPr>
          <a:xfrm>
            <a:off x="278934" y="6125183"/>
            <a:ext cx="5315256" cy="562332"/>
          </a:xfrm>
          <a:prstGeom prst="rect">
            <a:avLst/>
          </a:prstGeom>
          <a:effectLst>
            <a:outerShdw blurRad="50800" dist="38100" dir="2700000" algn="tl" rotWithShape="0">
              <a:prstClr val="black">
                <a:alpha val="40000"/>
              </a:prstClr>
            </a:outerShdw>
          </a:effectLst>
        </p:spPr>
      </p:pic>
      <p:pic>
        <p:nvPicPr>
          <p:cNvPr id="11" name="Picture 10" descr="222015-10-12 Dunwoody Comprehensive Planddd.jpg"/>
          <p:cNvPicPr>
            <a:picLocks noChangeAspect="1"/>
          </p:cNvPicPr>
          <p:nvPr/>
        </p:nvPicPr>
        <p:blipFill>
          <a:blip r:embed="rId9" cstate="print"/>
          <a:srcRect l="3780" t="17626" r="5085" b="5765"/>
          <a:stretch>
            <a:fillRect/>
          </a:stretch>
        </p:blipFill>
        <p:spPr>
          <a:xfrm>
            <a:off x="4342178" y="4410635"/>
            <a:ext cx="5770010" cy="542772"/>
          </a:xfrm>
          <a:prstGeom prst="rect">
            <a:avLst/>
          </a:prstGeom>
          <a:effectLst>
            <a:outerShdw blurRad="50800" dist="38100" dir="2700000" algn="tl" rotWithShape="0">
              <a:prstClr val="black">
                <a:alpha val="40000"/>
              </a:prstClr>
            </a:outerShdw>
          </a:effectLst>
        </p:spPr>
      </p:pic>
      <p:pic>
        <p:nvPicPr>
          <p:cNvPr id="12" name="Picture 11" descr="222015-10-12 Dunwoody Comprehensive Planddd.jpg"/>
          <p:cNvPicPr>
            <a:picLocks noChangeAspect="1"/>
          </p:cNvPicPr>
          <p:nvPr/>
        </p:nvPicPr>
        <p:blipFill>
          <a:blip r:embed="rId10" cstate="print"/>
          <a:srcRect l="5960" r="2347" b="4588"/>
          <a:stretch>
            <a:fillRect/>
          </a:stretch>
        </p:blipFill>
        <p:spPr>
          <a:xfrm>
            <a:off x="4498652" y="3013544"/>
            <a:ext cx="4865391" cy="560929"/>
          </a:xfrm>
          <a:prstGeom prst="rect">
            <a:avLst/>
          </a:prstGeom>
          <a:effectLst>
            <a:outerShdw blurRad="50800" dist="38100" dir="2700000" algn="tl" rotWithShape="0">
              <a:prstClr val="black">
                <a:alpha val="40000"/>
              </a:prstClr>
            </a:outerShdw>
          </a:effectLst>
        </p:spPr>
      </p:pic>
      <p:pic>
        <p:nvPicPr>
          <p:cNvPr id="13" name="Picture 12"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5874734" y="317839"/>
            <a:ext cx="843497" cy="843497"/>
          </a:xfrm>
          <a:prstGeom prst="rect">
            <a:avLst/>
          </a:prstGeom>
        </p:spPr>
      </p:pic>
      <p:pic>
        <p:nvPicPr>
          <p:cNvPr id="14" name="Picture 13"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9049055" y="1076580"/>
            <a:ext cx="843497" cy="843497"/>
          </a:xfrm>
          <a:prstGeom prst="rect">
            <a:avLst/>
          </a:prstGeom>
        </p:spPr>
      </p:pic>
      <p:pic>
        <p:nvPicPr>
          <p:cNvPr id="15" name="Picture 14"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5543855" y="2143380"/>
            <a:ext cx="843497" cy="843497"/>
          </a:xfrm>
          <a:prstGeom prst="rect">
            <a:avLst/>
          </a:prstGeom>
        </p:spPr>
      </p:pic>
      <p:pic>
        <p:nvPicPr>
          <p:cNvPr id="16" name="Picture 15"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8952889" y="2951018"/>
            <a:ext cx="843497" cy="843497"/>
          </a:xfrm>
          <a:prstGeom prst="rect">
            <a:avLst/>
          </a:prstGeom>
        </p:spPr>
      </p:pic>
      <p:pic>
        <p:nvPicPr>
          <p:cNvPr id="17" name="Picture 16"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4836458" y="3548394"/>
            <a:ext cx="843497" cy="843497"/>
          </a:xfrm>
          <a:prstGeom prst="rect">
            <a:avLst/>
          </a:prstGeom>
        </p:spPr>
      </p:pic>
      <p:pic>
        <p:nvPicPr>
          <p:cNvPr id="18" name="Picture 17"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9692884" y="4331584"/>
            <a:ext cx="843497" cy="843497"/>
          </a:xfrm>
          <a:prstGeom prst="rect">
            <a:avLst/>
          </a:prstGeom>
        </p:spPr>
      </p:pic>
      <p:pic>
        <p:nvPicPr>
          <p:cNvPr id="19" name="Picture 18"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7938247" y="5217460"/>
            <a:ext cx="843497" cy="843497"/>
          </a:xfrm>
          <a:prstGeom prst="rect">
            <a:avLst/>
          </a:prstGeom>
        </p:spPr>
      </p:pic>
      <p:pic>
        <p:nvPicPr>
          <p:cNvPr id="20" name="Picture 19" descr="4i9pdq9iE.jpeg"/>
          <p:cNvPicPr>
            <a:picLocks noChangeAspect="1"/>
          </p:cNvPicPr>
          <p:nvPr/>
        </p:nvPicPr>
        <p:blipFill>
          <a:blip r:embed="rId11" cstate="print">
            <a:clrChange>
              <a:clrFrom>
                <a:srgbClr val="FFFFFF"/>
              </a:clrFrom>
              <a:clrTo>
                <a:srgbClr val="FFFFFF">
                  <a:alpha val="0"/>
                </a:srgbClr>
              </a:clrTo>
            </a:clrChange>
          </a:blip>
          <a:stretch>
            <a:fillRect/>
          </a:stretch>
        </p:blipFill>
        <p:spPr>
          <a:xfrm>
            <a:off x="5275587" y="6014503"/>
            <a:ext cx="843497" cy="84349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4sm-hack.jpg"/>
          <p:cNvPicPr>
            <a:picLocks noChangeAspect="1"/>
          </p:cNvPicPr>
          <p:nvPr/>
        </p:nvPicPr>
        <p:blipFill>
          <a:blip r:embed="rId2" cstate="print"/>
          <a:srcRect/>
          <a:stretch>
            <a:fillRect/>
          </a:stretch>
        </p:blipFill>
        <p:spPr>
          <a:xfrm>
            <a:off x="0" y="0"/>
            <a:ext cx="12192000" cy="6858000"/>
          </a:xfrm>
          <a:prstGeom prst="rect">
            <a:avLst/>
          </a:prstGeom>
        </p:spPr>
      </p:pic>
      <p:sp>
        <p:nvSpPr>
          <p:cNvPr id="3" name="Title 1"/>
          <p:cNvSpPr txBox="1">
            <a:spLocks/>
          </p:cNvSpPr>
          <p:nvPr/>
        </p:nvSpPr>
        <p:spPr>
          <a:xfrm>
            <a:off x="8921363" y="5841391"/>
            <a:ext cx="3104415"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Gateway to Dunwoody</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pic>
        <p:nvPicPr>
          <p:cNvPr id="4" name="Picture 3" descr="202015-10-12 Dunwoody Comprehensive Planddd.jpg"/>
          <p:cNvPicPr>
            <a:picLocks noChangeAspect="1"/>
          </p:cNvPicPr>
          <p:nvPr/>
        </p:nvPicPr>
        <p:blipFill>
          <a:blip r:embed="rId3" cstate="print"/>
          <a:srcRect/>
          <a:stretch>
            <a:fillRect/>
          </a:stretch>
        </p:blipFill>
        <p:spPr>
          <a:xfrm>
            <a:off x="174114" y="5293273"/>
            <a:ext cx="3447337" cy="537883"/>
          </a:xfrm>
          <a:prstGeom prst="rect">
            <a:avLst/>
          </a:prstGeom>
          <a:effectLst>
            <a:outerShdw blurRad="50800" dist="38100" dir="2700000" algn="tl" rotWithShape="0">
              <a:prstClr val="black">
                <a:alpha val="40000"/>
              </a:prstClr>
            </a:outerShdw>
          </a:effectLst>
        </p:spPr>
      </p:pic>
      <p:pic>
        <p:nvPicPr>
          <p:cNvPr id="5" name="Picture 4" descr="4i9pdq9iE.jpeg"/>
          <p:cNvPicPr>
            <a:picLocks noChangeAspect="1"/>
          </p:cNvPicPr>
          <p:nvPr/>
        </p:nvPicPr>
        <p:blipFill>
          <a:blip r:embed="rId4" cstate="print">
            <a:clrChange>
              <a:clrFrom>
                <a:srgbClr val="FFFFFF"/>
              </a:clrFrom>
              <a:clrTo>
                <a:srgbClr val="FFFFFF">
                  <a:alpha val="0"/>
                </a:srgbClr>
              </a:clrTo>
            </a:clrChange>
          </a:blip>
          <a:stretch>
            <a:fillRect/>
          </a:stretch>
        </p:blipFill>
        <p:spPr>
          <a:xfrm>
            <a:off x="3227411" y="5131908"/>
            <a:ext cx="843497" cy="843497"/>
          </a:xfrm>
          <a:prstGeom prst="rect">
            <a:avLst/>
          </a:prstGeom>
        </p:spPr>
      </p:pic>
      <p:pic>
        <p:nvPicPr>
          <p:cNvPr id="6" name="Picture 5" descr="202015-10-12 Dunwoody Comprehensive Planddd.jpg"/>
          <p:cNvPicPr>
            <a:picLocks noChangeAspect="1"/>
          </p:cNvPicPr>
          <p:nvPr/>
        </p:nvPicPr>
        <p:blipFill>
          <a:blip r:embed="rId5" cstate="print"/>
          <a:srcRect/>
          <a:stretch>
            <a:fillRect/>
          </a:stretch>
        </p:blipFill>
        <p:spPr>
          <a:xfrm>
            <a:off x="254670" y="324662"/>
            <a:ext cx="4757814" cy="787264"/>
          </a:xfrm>
          <a:prstGeom prst="rect">
            <a:avLst/>
          </a:prstGeom>
          <a:effectLst>
            <a:outerShdw blurRad="50800" dist="38100" dir="2700000" algn="tl" rotWithShape="0">
              <a:prstClr val="black">
                <a:alpha val="40000"/>
              </a:prstClr>
            </a:outerShdw>
          </a:effectLst>
        </p:spPr>
      </p:pic>
      <p:pic>
        <p:nvPicPr>
          <p:cNvPr id="7" name="Picture 6" descr="4i9pdq9iE.jpeg"/>
          <p:cNvPicPr>
            <a:picLocks noChangeAspect="1"/>
          </p:cNvPicPr>
          <p:nvPr/>
        </p:nvPicPr>
        <p:blipFill>
          <a:blip r:embed="rId4" cstate="print">
            <a:clrChange>
              <a:clrFrom>
                <a:srgbClr val="FFFFFF"/>
              </a:clrFrom>
              <a:clrTo>
                <a:srgbClr val="FFFFFF">
                  <a:alpha val="0"/>
                </a:srgbClr>
              </a:clrTo>
            </a:clrChange>
          </a:blip>
          <a:stretch>
            <a:fillRect/>
          </a:stretch>
        </p:blipFill>
        <p:spPr>
          <a:xfrm>
            <a:off x="4512497" y="399640"/>
            <a:ext cx="843497" cy="843497"/>
          </a:xfrm>
          <a:prstGeom prst="rect">
            <a:avLst/>
          </a:prstGeom>
        </p:spPr>
      </p:pic>
      <p:pic>
        <p:nvPicPr>
          <p:cNvPr id="8" name="Picture 7" descr="202015-10-12 Dunwoody Comprehensive Planddd.jpg"/>
          <p:cNvPicPr>
            <a:picLocks noChangeAspect="1"/>
          </p:cNvPicPr>
          <p:nvPr/>
        </p:nvPicPr>
        <p:blipFill>
          <a:blip r:embed="rId6" cstate="print"/>
          <a:srcRect/>
          <a:stretch>
            <a:fillRect/>
          </a:stretch>
        </p:blipFill>
        <p:spPr>
          <a:xfrm>
            <a:off x="162278" y="6153048"/>
            <a:ext cx="4327508" cy="542772"/>
          </a:xfrm>
          <a:prstGeom prst="rect">
            <a:avLst/>
          </a:prstGeom>
          <a:effectLst>
            <a:outerShdw blurRad="50800" dist="38100" dir="2700000" algn="tl" rotWithShape="0">
              <a:prstClr val="black">
                <a:alpha val="40000"/>
              </a:prstClr>
            </a:outerShdw>
          </a:effectLst>
        </p:spPr>
      </p:pic>
      <p:pic>
        <p:nvPicPr>
          <p:cNvPr id="9" name="Picture 8" descr="4i9pdq9iE.jpeg"/>
          <p:cNvPicPr>
            <a:picLocks noChangeAspect="1"/>
          </p:cNvPicPr>
          <p:nvPr/>
        </p:nvPicPr>
        <p:blipFill>
          <a:blip r:embed="rId4" cstate="print">
            <a:clrChange>
              <a:clrFrom>
                <a:srgbClr val="FFFFFF"/>
              </a:clrFrom>
              <a:clrTo>
                <a:srgbClr val="FFFFFF">
                  <a:alpha val="0"/>
                </a:srgbClr>
              </a:clrTo>
            </a:clrChange>
          </a:blip>
          <a:stretch>
            <a:fillRect/>
          </a:stretch>
        </p:blipFill>
        <p:spPr>
          <a:xfrm>
            <a:off x="4094116" y="6014503"/>
            <a:ext cx="843497" cy="84349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00_SVEDBERG\00_AA-BD\charlie brown\___DHA mtg\JEANIE\A1sm.jpg"/>
          <p:cNvPicPr>
            <a:picLocks noChangeAspect="1" noChangeArrowheads="1"/>
          </p:cNvPicPr>
          <p:nvPr/>
        </p:nvPicPr>
        <p:blipFill>
          <a:blip r:embed="rId2"/>
          <a:srcRect l="12164" t="16732" r="-123" b="24885"/>
          <a:stretch>
            <a:fillRect/>
          </a:stretch>
        </p:blipFill>
        <p:spPr bwMode="auto">
          <a:xfrm>
            <a:off x="0" y="0"/>
            <a:ext cx="12207901" cy="6858000"/>
          </a:xfrm>
          <a:prstGeom prst="rect">
            <a:avLst/>
          </a:prstGeom>
          <a:noFill/>
        </p:spPr>
      </p:pic>
      <p:sp>
        <p:nvSpPr>
          <p:cNvPr id="4" name="Title 1"/>
          <p:cNvSpPr txBox="1">
            <a:spLocks/>
          </p:cNvSpPr>
          <p:nvPr/>
        </p:nvSpPr>
        <p:spPr>
          <a:xfrm>
            <a:off x="9438199" y="5844076"/>
            <a:ext cx="2516506"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Early Rendering</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pic>
        <p:nvPicPr>
          <p:cNvPr id="5" name="Picture 4" descr="212015-10-12 Dunwoody Comprehensive Planddd.jpg"/>
          <p:cNvPicPr>
            <a:picLocks noChangeAspect="1"/>
          </p:cNvPicPr>
          <p:nvPr/>
        </p:nvPicPr>
        <p:blipFill>
          <a:blip r:embed="rId3" cstate="print"/>
          <a:srcRect l="1851" t="1946" r="5458" b="9930"/>
          <a:stretch>
            <a:fillRect/>
          </a:stretch>
        </p:blipFill>
        <p:spPr>
          <a:xfrm>
            <a:off x="253069" y="5915159"/>
            <a:ext cx="6175868" cy="797044"/>
          </a:xfrm>
          <a:prstGeom prst="rect">
            <a:avLst/>
          </a:prstGeom>
          <a:effectLst>
            <a:outerShdw blurRad="50800" dist="38100" dir="2700000" algn="tl" rotWithShape="0">
              <a:prstClr val="black">
                <a:alpha val="40000"/>
              </a:prstClr>
            </a:outerShdw>
          </a:effectLst>
        </p:spPr>
      </p:pic>
      <p:pic>
        <p:nvPicPr>
          <p:cNvPr id="6" name="Picture 5" descr="4i9pdq9iE.jpeg"/>
          <p:cNvPicPr>
            <a:picLocks noChangeAspect="1"/>
          </p:cNvPicPr>
          <p:nvPr/>
        </p:nvPicPr>
        <p:blipFill>
          <a:blip r:embed="rId4" cstate="print">
            <a:clrChange>
              <a:clrFrom>
                <a:srgbClr val="FFFFFF"/>
              </a:clrFrom>
              <a:clrTo>
                <a:srgbClr val="FFFFFF">
                  <a:alpha val="0"/>
                </a:srgbClr>
              </a:clrTo>
            </a:clrChange>
          </a:blip>
          <a:stretch>
            <a:fillRect/>
          </a:stretch>
        </p:blipFill>
        <p:spPr>
          <a:xfrm>
            <a:off x="5346244" y="5876856"/>
            <a:ext cx="843497" cy="8434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244 Perimeter Center Parkway – Site B</a:t>
            </a:r>
            <a:endParaRPr lang="en-US" dirty="0">
              <a:solidFill>
                <a:schemeClr val="tx2"/>
              </a:solidFill>
            </a:endParaRPr>
          </a:p>
        </p:txBody>
      </p:sp>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r>
              <a:rPr lang="en-US" dirty="0" smtClean="0"/>
              <a:t>RZ 16-041:  Rezone O-I to CR-1</a:t>
            </a:r>
          </a:p>
          <a:p>
            <a:r>
              <a:rPr lang="en-US" dirty="0" smtClean="0"/>
              <a:t>SLUP 1:  Crown Tower 1 Height</a:t>
            </a:r>
          </a:p>
          <a:p>
            <a:r>
              <a:rPr lang="en-US" dirty="0" smtClean="0"/>
              <a:t>SLUP 2:  Crown Tower 2 Height</a:t>
            </a:r>
          </a:p>
          <a:p>
            <a:r>
              <a:rPr lang="en-US" dirty="0" smtClean="0"/>
              <a:t>SLUP 3:  Multi-Unit Residential in CR1</a:t>
            </a:r>
          </a:p>
          <a:p>
            <a:endParaRPr lang="en-US" dirty="0"/>
          </a:p>
        </p:txBody>
      </p:sp>
      <p:pic>
        <p:nvPicPr>
          <p:cNvPr id="4" name="Picture 3" descr="A4sm-hack.jpg"/>
          <p:cNvPicPr>
            <a:picLocks noChangeAspect="1"/>
          </p:cNvPicPr>
          <p:nvPr/>
        </p:nvPicPr>
        <p:blipFill>
          <a:blip r:embed="rId2" cstate="print"/>
          <a:srcRect l="61569" r="19011"/>
          <a:stretch>
            <a:fillRect/>
          </a:stretch>
        </p:blipFill>
        <p:spPr>
          <a:xfrm>
            <a:off x="9824484" y="0"/>
            <a:ext cx="2367516"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3sm.jpg"/>
          <p:cNvPicPr>
            <a:picLocks noChangeAspect="1"/>
          </p:cNvPicPr>
          <p:nvPr/>
        </p:nvPicPr>
        <p:blipFill>
          <a:blip r:embed="rId2" cstate="print"/>
          <a:stretch>
            <a:fillRect/>
          </a:stretch>
        </p:blipFill>
        <p:spPr>
          <a:xfrm>
            <a:off x="0" y="0"/>
            <a:ext cx="9472921" cy="6858000"/>
          </a:xfrm>
          <a:prstGeom prst="rect">
            <a:avLst/>
          </a:prstGeom>
        </p:spPr>
      </p:pic>
      <p:sp>
        <p:nvSpPr>
          <p:cNvPr id="4" name="Title 1"/>
          <p:cNvSpPr txBox="1">
            <a:spLocks/>
          </p:cNvSpPr>
          <p:nvPr/>
        </p:nvSpPr>
        <p:spPr>
          <a:xfrm>
            <a:off x="9075390" y="5859979"/>
            <a:ext cx="2942441"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Central Green Space</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pic>
        <p:nvPicPr>
          <p:cNvPr id="5" name="Picture 4" descr="212015-10-12 Dunwoody Comprehensive Planddd.jpg"/>
          <p:cNvPicPr>
            <a:picLocks noChangeAspect="1"/>
          </p:cNvPicPr>
          <p:nvPr/>
        </p:nvPicPr>
        <p:blipFill>
          <a:blip r:embed="rId3" cstate="print"/>
          <a:srcRect l="1851" t="1946" r="5458" b="9930"/>
          <a:stretch>
            <a:fillRect/>
          </a:stretch>
        </p:blipFill>
        <p:spPr>
          <a:xfrm>
            <a:off x="5625192" y="338707"/>
            <a:ext cx="6175868" cy="797044"/>
          </a:xfrm>
          <a:prstGeom prst="rect">
            <a:avLst/>
          </a:prstGeom>
          <a:effectLst>
            <a:outerShdw blurRad="50800" dist="38100" dir="2700000" algn="tl" rotWithShape="0">
              <a:prstClr val="black">
                <a:alpha val="40000"/>
              </a:prstClr>
            </a:outerShdw>
          </a:effectLst>
        </p:spPr>
      </p:pic>
      <p:pic>
        <p:nvPicPr>
          <p:cNvPr id="6" name="Picture 5" descr="4i9pdq9iE.jpeg"/>
          <p:cNvPicPr>
            <a:picLocks noChangeAspect="1"/>
          </p:cNvPicPr>
          <p:nvPr/>
        </p:nvPicPr>
        <p:blipFill>
          <a:blip r:embed="rId4" cstate="print">
            <a:clrChange>
              <a:clrFrom>
                <a:srgbClr val="FFFFFF"/>
              </a:clrFrom>
              <a:clrTo>
                <a:srgbClr val="FFFFFF">
                  <a:alpha val="0"/>
                </a:srgbClr>
              </a:clrTo>
            </a:clrChange>
          </a:blip>
          <a:stretch>
            <a:fillRect/>
          </a:stretch>
        </p:blipFill>
        <p:spPr>
          <a:xfrm>
            <a:off x="10718367" y="300404"/>
            <a:ext cx="843497" cy="84349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Venue_MarketingPackageddd.jpg"/>
          <p:cNvPicPr>
            <a:picLocks noChangeAspect="1"/>
          </p:cNvPicPr>
          <p:nvPr/>
        </p:nvPicPr>
        <p:blipFill>
          <a:blip r:embed="rId2" cstate="print"/>
          <a:stretch>
            <a:fillRect/>
          </a:stretch>
        </p:blipFill>
        <p:spPr>
          <a:xfrm>
            <a:off x="822253" y="0"/>
            <a:ext cx="9144000" cy="6858000"/>
          </a:xfrm>
          <a:prstGeom prst="rect">
            <a:avLst/>
          </a:prstGeom>
        </p:spPr>
      </p:pic>
      <p:sp>
        <p:nvSpPr>
          <p:cNvPr id="3" name="Title 1"/>
          <p:cNvSpPr txBox="1">
            <a:spLocks/>
          </p:cNvSpPr>
          <p:nvPr/>
        </p:nvSpPr>
        <p:spPr>
          <a:xfrm>
            <a:off x="9051544" y="5844076"/>
            <a:ext cx="2942441"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Conference</a:t>
            </a:r>
            <a:r>
              <a:rPr kumimoji="0" lang="en-US" sz="2900"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Center</a:t>
            </a:r>
            <a:endPar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pic>
        <p:nvPicPr>
          <p:cNvPr id="4" name="Picture 3" descr="Presentation Site Plan.jpg"/>
          <p:cNvPicPr>
            <a:picLocks noChangeAspect="1"/>
          </p:cNvPicPr>
          <p:nvPr/>
        </p:nvPicPr>
        <p:blipFill>
          <a:blip r:embed="rId3" cstate="print"/>
          <a:srcRect l="-3273"/>
          <a:stretch>
            <a:fillRect/>
          </a:stretch>
        </p:blipFill>
        <p:spPr>
          <a:xfrm>
            <a:off x="6857999" y="212651"/>
            <a:ext cx="5007936" cy="1765004"/>
          </a:xfrm>
          <a:prstGeom prst="rect">
            <a:avLst/>
          </a:prstGeom>
          <a:effectLst>
            <a:outerShdw blurRad="50800" dist="38100" dir="2700000" algn="tl" rotWithShape="0">
              <a:prstClr val="black">
                <a:alpha val="40000"/>
              </a:prstClr>
            </a:outerShdw>
          </a:effectLst>
        </p:spPr>
      </p:pic>
      <p:pic>
        <p:nvPicPr>
          <p:cNvPr id="5" name="Picture 4" descr="222015-10-12 Dunwoody Comprehensive Planddd.jpg"/>
          <p:cNvPicPr>
            <a:picLocks noChangeAspect="1"/>
          </p:cNvPicPr>
          <p:nvPr/>
        </p:nvPicPr>
        <p:blipFill>
          <a:blip r:embed="rId4" cstate="print"/>
          <a:srcRect l="3780" t="17626" r="5085" b="5765"/>
          <a:stretch>
            <a:fillRect/>
          </a:stretch>
        </p:blipFill>
        <p:spPr>
          <a:xfrm>
            <a:off x="5703146" y="3549398"/>
            <a:ext cx="5770010" cy="542772"/>
          </a:xfrm>
          <a:prstGeom prst="rect">
            <a:avLst/>
          </a:prstGeom>
          <a:effectLst>
            <a:outerShdw blurRad="50800" dist="38100" dir="2700000" algn="tl" rotWithShape="0">
              <a:prstClr val="black">
                <a:alpha val="40000"/>
              </a:prstClr>
            </a:outerShdw>
          </a:effectLst>
        </p:spPr>
      </p:pic>
      <p:pic>
        <p:nvPicPr>
          <p:cNvPr id="6" name="Picture 5" descr="4i9pdq9iE.jpeg"/>
          <p:cNvPicPr>
            <a:picLocks noChangeAspect="1"/>
          </p:cNvPicPr>
          <p:nvPr/>
        </p:nvPicPr>
        <p:blipFill>
          <a:blip r:embed="rId5" cstate="print">
            <a:clrChange>
              <a:clrFrom>
                <a:srgbClr val="FFFFFF"/>
              </a:clrFrom>
              <a:clrTo>
                <a:srgbClr val="FFFFFF">
                  <a:alpha val="0"/>
                </a:srgbClr>
              </a:clrTo>
            </a:clrChange>
          </a:blip>
          <a:stretch>
            <a:fillRect/>
          </a:stretch>
        </p:blipFill>
        <p:spPr>
          <a:xfrm>
            <a:off x="11053852" y="3470347"/>
            <a:ext cx="843497" cy="84349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00_SVEDBERG\00_AA-BD\charlie brown\20140402_to coopercarry\2Dw-Marta_2014-0314-final3.jpg"/>
          <p:cNvPicPr>
            <a:picLocks noChangeAspect="1" noChangeArrowheads="1"/>
          </p:cNvPicPr>
          <p:nvPr/>
        </p:nvPicPr>
        <p:blipFill>
          <a:blip r:embed="rId2" cstate="print"/>
          <a:srcRect/>
          <a:stretch>
            <a:fillRect/>
          </a:stretch>
        </p:blipFill>
        <p:spPr bwMode="auto">
          <a:xfrm>
            <a:off x="1431235" y="-372289"/>
            <a:ext cx="9911757" cy="7659084"/>
          </a:xfrm>
          <a:prstGeom prst="rect">
            <a:avLst/>
          </a:prstGeom>
          <a:noFill/>
        </p:spPr>
      </p:pic>
      <p:sp>
        <p:nvSpPr>
          <p:cNvPr id="3" name="Title 1"/>
          <p:cNvSpPr txBox="1">
            <a:spLocks/>
          </p:cNvSpPr>
          <p:nvPr/>
        </p:nvSpPr>
        <p:spPr>
          <a:xfrm>
            <a:off x="9027691" y="5833443"/>
            <a:ext cx="2942441"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Connectivity</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pic>
        <p:nvPicPr>
          <p:cNvPr id="4" name="Picture 3" descr="212015-10-12 Dunwoody Comprehensive Planddd.jpg"/>
          <p:cNvPicPr>
            <a:picLocks noChangeAspect="1"/>
          </p:cNvPicPr>
          <p:nvPr/>
        </p:nvPicPr>
        <p:blipFill>
          <a:blip r:embed="rId3" cstate="print"/>
          <a:srcRect/>
          <a:stretch>
            <a:fillRect/>
          </a:stretch>
        </p:blipFill>
        <p:spPr>
          <a:xfrm>
            <a:off x="137257" y="5990053"/>
            <a:ext cx="6170977" cy="753035"/>
          </a:xfrm>
          <a:prstGeom prst="rect">
            <a:avLst/>
          </a:prstGeom>
          <a:effectLst>
            <a:outerShdw blurRad="50800" dist="38100" dir="2700000" algn="tl" rotWithShape="0">
              <a:prstClr val="black">
                <a:alpha val="40000"/>
              </a:prstClr>
            </a:outerShdw>
          </a:effectLst>
        </p:spPr>
      </p:pic>
      <p:pic>
        <p:nvPicPr>
          <p:cNvPr id="5" name="Picture 4" descr="4i9pdq9iE.jpeg"/>
          <p:cNvPicPr>
            <a:picLocks noChangeAspect="1"/>
          </p:cNvPicPr>
          <p:nvPr/>
        </p:nvPicPr>
        <p:blipFill>
          <a:blip r:embed="rId4" cstate="print">
            <a:clrChange>
              <a:clrFrom>
                <a:srgbClr val="FFFFFF"/>
              </a:clrFrom>
              <a:clrTo>
                <a:srgbClr val="FFFFFF">
                  <a:alpha val="0"/>
                </a:srgbClr>
              </a:clrTo>
            </a:clrChange>
          </a:blip>
          <a:stretch>
            <a:fillRect/>
          </a:stretch>
        </p:blipFill>
        <p:spPr>
          <a:xfrm>
            <a:off x="5747940" y="6014503"/>
            <a:ext cx="843497" cy="84349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2sm.jpg"/>
          <p:cNvPicPr>
            <a:picLocks noChangeAspect="1"/>
          </p:cNvPicPr>
          <p:nvPr/>
        </p:nvPicPr>
        <p:blipFill>
          <a:blip r:embed="rId2" cstate="print"/>
          <a:srcRect/>
          <a:stretch>
            <a:fillRect/>
          </a:stretch>
        </p:blipFill>
        <p:spPr>
          <a:xfrm>
            <a:off x="8576929" y="0"/>
            <a:ext cx="3615071" cy="6863635"/>
          </a:xfrm>
          <a:prstGeom prst="rect">
            <a:avLst/>
          </a:prstGeom>
        </p:spPr>
      </p:pic>
      <p:pic>
        <p:nvPicPr>
          <p:cNvPr id="3" name="Picture 2" descr="DW campus - FROM RETAIL ROOF.jpg"/>
          <p:cNvPicPr>
            <a:picLocks noChangeAspect="1"/>
          </p:cNvPicPr>
          <p:nvPr/>
        </p:nvPicPr>
        <p:blipFill>
          <a:blip r:embed="rId3" cstate="print"/>
          <a:stretch>
            <a:fillRect/>
          </a:stretch>
        </p:blipFill>
        <p:spPr>
          <a:xfrm>
            <a:off x="0" y="797442"/>
            <a:ext cx="8502218" cy="4001144"/>
          </a:xfrm>
          <a:prstGeom prst="rect">
            <a:avLst/>
          </a:prstGeom>
        </p:spPr>
      </p:pic>
      <p:sp>
        <p:nvSpPr>
          <p:cNvPr id="4" name="Title 1"/>
          <p:cNvSpPr txBox="1">
            <a:spLocks/>
          </p:cNvSpPr>
          <p:nvPr/>
        </p:nvSpPr>
        <p:spPr>
          <a:xfrm>
            <a:off x="119270" y="5869964"/>
            <a:ext cx="3476847"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Dunwoody Crown Towers</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Concept Design</a:t>
            </a:r>
          </a:p>
        </p:txBody>
      </p:sp>
      <p:pic>
        <p:nvPicPr>
          <p:cNvPr id="5" name="Picture 4" descr="222015-10-12 Dunwoody Comprehensive Planddd.jpg"/>
          <p:cNvPicPr>
            <a:picLocks noChangeAspect="1"/>
          </p:cNvPicPr>
          <p:nvPr/>
        </p:nvPicPr>
        <p:blipFill>
          <a:blip r:embed="rId4" cstate="print"/>
          <a:srcRect l="5960" r="2347" b="4588"/>
          <a:stretch>
            <a:fillRect/>
          </a:stretch>
        </p:blipFill>
        <p:spPr>
          <a:xfrm>
            <a:off x="4477387" y="5809916"/>
            <a:ext cx="4865391" cy="560929"/>
          </a:xfrm>
          <a:prstGeom prst="rect">
            <a:avLst/>
          </a:prstGeom>
          <a:effectLst>
            <a:outerShdw blurRad="50800" dist="38100" dir="2700000" algn="tl" rotWithShape="0">
              <a:prstClr val="black">
                <a:alpha val="40000"/>
              </a:prstClr>
            </a:outerShdw>
          </a:effectLst>
        </p:spPr>
      </p:pic>
      <p:pic>
        <p:nvPicPr>
          <p:cNvPr id="6" name="Picture 5" descr="4i9pdq9iE.jpeg"/>
          <p:cNvPicPr>
            <a:picLocks noChangeAspect="1"/>
          </p:cNvPicPr>
          <p:nvPr/>
        </p:nvPicPr>
        <p:blipFill>
          <a:blip r:embed="rId5" cstate="print">
            <a:clrChange>
              <a:clrFrom>
                <a:srgbClr val="FFFFFF"/>
              </a:clrFrom>
              <a:clrTo>
                <a:srgbClr val="FFFFFF">
                  <a:alpha val="0"/>
                </a:srgbClr>
              </a:clrTo>
            </a:clrChange>
          </a:blip>
          <a:stretch>
            <a:fillRect/>
          </a:stretch>
        </p:blipFill>
        <p:spPr>
          <a:xfrm>
            <a:off x="8931624" y="5747390"/>
            <a:ext cx="843497" cy="84349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W campus - crosswalk.jpg"/>
          <p:cNvPicPr>
            <a:picLocks noChangeAspect="1"/>
          </p:cNvPicPr>
          <p:nvPr/>
        </p:nvPicPr>
        <p:blipFill>
          <a:blip r:embed="rId2" cstate="print"/>
          <a:stretch>
            <a:fillRect/>
          </a:stretch>
        </p:blipFill>
        <p:spPr>
          <a:xfrm>
            <a:off x="0" y="560222"/>
            <a:ext cx="12192000" cy="5737555"/>
          </a:xfrm>
          <a:prstGeom prst="rect">
            <a:avLst/>
          </a:prstGeom>
        </p:spPr>
      </p:pic>
      <p:sp>
        <p:nvSpPr>
          <p:cNvPr id="6" name="Title 1"/>
          <p:cNvSpPr txBox="1">
            <a:spLocks/>
          </p:cNvSpPr>
          <p:nvPr/>
        </p:nvSpPr>
        <p:spPr>
          <a:xfrm>
            <a:off x="8507896" y="5846111"/>
            <a:ext cx="3476847"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Dunwoody Crown Towers</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Concept Design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 Site Plan.jpg"/>
          <p:cNvPicPr>
            <a:picLocks noChangeAspect="1"/>
          </p:cNvPicPr>
          <p:nvPr/>
        </p:nvPicPr>
        <p:blipFill>
          <a:blip r:embed="rId2" cstate="print"/>
          <a:stretch>
            <a:fillRect/>
          </a:stretch>
        </p:blipFill>
        <p:spPr>
          <a:xfrm>
            <a:off x="0" y="0"/>
            <a:ext cx="12331898" cy="6858000"/>
          </a:xfrm>
          <a:prstGeom prst="rect">
            <a:avLst/>
          </a:prstGeom>
        </p:spPr>
      </p:pic>
      <p:sp>
        <p:nvSpPr>
          <p:cNvPr id="3" name="Title 1"/>
          <p:cNvSpPr txBox="1">
            <a:spLocks/>
          </p:cNvSpPr>
          <p:nvPr/>
        </p:nvSpPr>
        <p:spPr>
          <a:xfrm>
            <a:off x="9459876" y="5844076"/>
            <a:ext cx="2645898"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Site Plan</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_IMG_1018.jpg"/>
          <p:cNvPicPr>
            <a:picLocks noChangeAspect="1"/>
          </p:cNvPicPr>
          <p:nvPr/>
        </p:nvPicPr>
        <p:blipFill>
          <a:blip r:embed="rId2" cstate="print"/>
          <a:stretch>
            <a:fillRect/>
          </a:stretch>
        </p:blipFill>
        <p:spPr>
          <a:xfrm>
            <a:off x="1982849" y="0"/>
            <a:ext cx="8226302" cy="6858000"/>
          </a:xfrm>
          <a:prstGeom prst="rect">
            <a:avLst/>
          </a:prstGeom>
        </p:spPr>
      </p:pic>
      <p:sp>
        <p:nvSpPr>
          <p:cNvPr id="2" name="Title 1"/>
          <p:cNvSpPr>
            <a:spLocks noGrp="1"/>
          </p:cNvSpPr>
          <p:nvPr>
            <p:ph type="ctrTitle"/>
          </p:nvPr>
        </p:nvSpPr>
        <p:spPr>
          <a:xfrm>
            <a:off x="-180762" y="5674986"/>
            <a:ext cx="12321251" cy="929986"/>
          </a:xfrm>
        </p:spPr>
        <p:txBody>
          <a:bodyPr>
            <a:normAutofit fontScale="90000"/>
          </a:bodyPr>
          <a:lstStyle/>
          <a:p>
            <a:pPr algn="r"/>
            <a:r>
              <a:rPr lang="en-US" sz="1800" dirty="0" smtClean="0">
                <a:solidFill>
                  <a:schemeClr val="bg1">
                    <a:lumMod val="85000"/>
                  </a:schemeClr>
                </a:solidFill>
                <a:latin typeface="Arial Narrow" pitchFamily="34" charset="0"/>
              </a:rPr>
              <a:t>02.15.2016</a:t>
            </a:r>
            <a:br>
              <a:rPr lang="en-US" sz="18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244 Perimeter Center</a:t>
            </a:r>
            <a:br>
              <a:rPr lang="en-US" sz="3200" dirty="0" smtClean="0">
                <a:solidFill>
                  <a:schemeClr val="bg1">
                    <a:lumMod val="85000"/>
                  </a:schemeClr>
                </a:solidFill>
                <a:latin typeface="Arial Narrow" pitchFamily="34" charset="0"/>
              </a:rPr>
            </a:br>
            <a:r>
              <a:rPr lang="en-US" sz="2000" dirty="0" smtClean="0">
                <a:solidFill>
                  <a:schemeClr val="bg1">
                    <a:lumMod val="85000"/>
                  </a:schemeClr>
                </a:solidFill>
                <a:latin typeface="Arial Narrow" pitchFamily="34" charset="0"/>
              </a:rPr>
              <a:t>presented by:</a:t>
            </a:r>
            <a:r>
              <a:rPr lang="en-US" sz="3200" dirty="0" smtClean="0">
                <a:solidFill>
                  <a:schemeClr val="bg1">
                    <a:lumMod val="85000"/>
                  </a:schemeClr>
                </a:solidFill>
                <a:latin typeface="Arial Narrow" pitchFamily="34" charset="0"/>
              </a:rPr>
              <a:t/>
            </a:r>
            <a:br>
              <a:rPr lang="en-US" sz="32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Charles Brown, Crown Holdings Group</a:t>
            </a:r>
            <a:br>
              <a:rPr lang="en-US" sz="3200" dirty="0" smtClean="0">
                <a:solidFill>
                  <a:schemeClr val="bg1">
                    <a:lumMod val="85000"/>
                  </a:schemeClr>
                </a:solidFill>
                <a:latin typeface="Arial Narrow" pitchFamily="34" charset="0"/>
              </a:rPr>
            </a:br>
            <a:endParaRPr lang="en-US" sz="1300" dirty="0">
              <a:solidFill>
                <a:schemeClr val="bg1">
                  <a:lumMod val="85000"/>
                </a:schemeClr>
              </a:solidFill>
              <a:latin typeface="Arial Narrow" pitchFamily="34" charset="0"/>
            </a:endParaRPr>
          </a:p>
        </p:txBody>
      </p:sp>
    </p:spTree>
    <p:extLst>
      <p:ext uri="{BB962C8B-B14F-4D97-AF65-F5344CB8AC3E}">
        <p14:creationId xmlns:p14="http://schemas.microsoft.com/office/powerpoint/2010/main" xmlns="" val="2935993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244 Perimeter Center Parkway – Site B</a:t>
            </a:r>
            <a:endParaRPr lang="en-US" dirty="0">
              <a:solidFill>
                <a:schemeClr val="tx2"/>
              </a:solidFill>
            </a:endParaRPr>
          </a:p>
        </p:txBody>
      </p:sp>
      <p:sp>
        <p:nvSpPr>
          <p:cNvPr id="3" name="Content Placeholder 2"/>
          <p:cNvSpPr>
            <a:spLocks noGrp="1"/>
          </p:cNvSpPr>
          <p:nvPr>
            <p:ph idx="1"/>
          </p:nvPr>
        </p:nvSpPr>
        <p:spPr/>
        <p:txBody>
          <a:bodyPr>
            <a:normAutofit/>
          </a:bodyPr>
          <a:lstStyle/>
          <a:p>
            <a:pPr>
              <a:buNone/>
            </a:pPr>
            <a:r>
              <a:rPr lang="en-US" dirty="0" smtClean="0"/>
              <a:t>Jill Arnold, </a:t>
            </a:r>
            <a:r>
              <a:rPr lang="en-US" dirty="0" err="1" smtClean="0"/>
              <a:t>Pursley</a:t>
            </a:r>
            <a:r>
              <a:rPr lang="en-US" dirty="0" smtClean="0"/>
              <a:t> </a:t>
            </a:r>
            <a:r>
              <a:rPr lang="en-US" dirty="0" err="1" smtClean="0"/>
              <a:t>Friese</a:t>
            </a:r>
            <a:r>
              <a:rPr lang="en-US" dirty="0" smtClean="0"/>
              <a:t> </a:t>
            </a:r>
            <a:r>
              <a:rPr lang="en-US" dirty="0" err="1" smtClean="0"/>
              <a:t>Torgrimson</a:t>
            </a:r>
            <a:r>
              <a:rPr lang="en-US" dirty="0" smtClean="0"/>
              <a:t> </a:t>
            </a:r>
          </a:p>
          <a:p>
            <a:pPr>
              <a:buNone/>
            </a:pPr>
            <a:endParaRPr lang="en-US" dirty="0" smtClean="0"/>
          </a:p>
        </p:txBody>
      </p:sp>
      <p:pic>
        <p:nvPicPr>
          <p:cNvPr id="5" name="Picture 4" descr="A3sm.jpg"/>
          <p:cNvPicPr>
            <a:picLocks noChangeAspect="1"/>
          </p:cNvPicPr>
          <p:nvPr/>
        </p:nvPicPr>
        <p:blipFill>
          <a:blip r:embed="rId2" cstate="print"/>
          <a:srcRect l="25928" r="48930"/>
          <a:stretch>
            <a:fillRect/>
          </a:stretch>
        </p:blipFill>
        <p:spPr>
          <a:xfrm>
            <a:off x="9810314" y="0"/>
            <a:ext cx="2381686"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445272" y="0"/>
            <a:ext cx="10670651" cy="698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tabLst/>
            </a:pPr>
            <a:r>
              <a:rPr kumimoji="0" lang="en-US" sz="2400" b="1" i="0" u="sng" strike="noStrike" cap="none" normalizeH="0" baseline="0" dirty="0" smtClean="0">
                <a:ln>
                  <a:noFill/>
                </a:ln>
                <a:solidFill>
                  <a:schemeClr val="tx1"/>
                </a:solidFill>
                <a:effectLst/>
                <a:latin typeface="+mj-lt"/>
                <a:ea typeface="Cambria" pitchFamily="18" charset="0"/>
                <a:cs typeface="Times New Roman" pitchFamily="18" charset="0"/>
              </a:rPr>
              <a:t>Applicant’s Proposed Revisions to Zoning Conditions </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kumimoji="0" lang="en-US" sz="14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lang="en-US" sz="1400" dirty="0" smtClean="0">
              <a:latin typeface="+mj-lt"/>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endParaRPr kumimoji="0" lang="en-US" sz="14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This Ordinance shall take effect upon the property being subdivided in accordance with all of the ordinances, rules, and regulations of the City of Dunwoody in effect at the time of the subdivision application, but in any case, not later than May 9, 2021.  If the Subdivision is not accomplished by May 9, 2021, this Ordinance shall be null and void. Nothing in this Ordinance shall be construed to require, compel, or obligate the property owner to subdivide the property. Any subdivision of the Property will be at the specific written election of the property owner.(this verbiage to be included in the body of the ordinance, rather than a condition).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Development of the site shall be in substantial compliance with the above Exhibits.</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The recordation of the final plat in order to complete the subdivision shall take place within 120 days of the completion of site development improvements, unless an extension for unforeseen circumstances is approved by the Community Development Director.</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Site is limited to a maximum of 380 “” residential units and 150 rooms for a hotel.  Other uses and structures permitted as of right in the CR-1 district are also permitted.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Any buildings on Site B shall be setback a minimum of 68  feet from the north property line or as necessary to provide for the Westside Connector.  All other setbacks shall be in accordance with the CR-1 zoning district.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Access to the Spruill cemetery shall be maintained  from Gold Kist Drive. As conditions currently exist, the site shall not </a:t>
            </a:r>
            <a:r>
              <a:rPr kumimoji="0" lang="en-US" sz="1600" b="0" i="1" u="none" strike="noStrike" cap="none" normalizeH="0" baseline="0" dirty="0" smtClean="0">
                <a:ln>
                  <a:noFill/>
                </a:ln>
                <a:solidFill>
                  <a:schemeClr val="tx1"/>
                </a:solidFill>
                <a:effectLst/>
                <a:latin typeface="+mj-lt"/>
                <a:ea typeface="Calibri" pitchFamily="34" charset="0"/>
                <a:cs typeface="Times New Roman" pitchFamily="18" charset="0"/>
              </a:rPr>
              <a:t>use</a:t>
            </a: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 the existing curb cut at Ashford Dunwoody Road or the attached driveway on the adjacent property for vehicular access.  Such notation and revisions to be made on the Site Plan.  However, the owner shall retain any and all access rights to the curb cut until such time as set forth in the Development Agreement.</a:t>
            </a: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endParaRPr kumimoji="0" lang="en-US" sz="14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508883" y="0"/>
            <a:ext cx="11386268" cy="67095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1" fontAlgn="base" latinLnBrk="0" hangingPunct="1">
              <a:lnSpc>
                <a:spcPct val="100000"/>
              </a:lnSpc>
              <a:spcBef>
                <a:spcPct val="0"/>
              </a:spcBef>
              <a:spcAft>
                <a:spcPct val="0"/>
              </a:spcAft>
              <a:buClrTx/>
              <a:buSzTx/>
              <a:tabLst/>
            </a:pPr>
            <a:r>
              <a:rPr kumimoji="0" lang="en-US" sz="2400" b="1" i="0" u="sng" strike="noStrike" cap="none" normalizeH="0" baseline="0" dirty="0" smtClean="0">
                <a:ln>
                  <a:noFill/>
                </a:ln>
                <a:solidFill>
                  <a:schemeClr val="tx1"/>
                </a:solidFill>
                <a:effectLst/>
                <a:latin typeface="+mj-lt"/>
                <a:ea typeface="Cambria" pitchFamily="18" charset="0"/>
                <a:cs typeface="Times New Roman" pitchFamily="18" charset="0"/>
              </a:rPr>
              <a:t>Applicant’s Proposed Revisions to Zoning Conditions</a:t>
            </a:r>
          </a:p>
          <a:p>
            <a:pPr marL="342900" marR="0" lvl="0" indent="-342900" algn="l" defTabSz="914400" rtl="0" eaLnBrk="1" fontAlgn="base" latinLnBrk="0" hangingPunct="1">
              <a:lnSpc>
                <a:spcPct val="100000"/>
              </a:lnSpc>
              <a:spcBef>
                <a:spcPct val="0"/>
              </a:spcBef>
              <a:spcAft>
                <a:spcPct val="0"/>
              </a:spcAft>
              <a:buClrTx/>
              <a:buSzTx/>
              <a:tabLst/>
            </a:pPr>
            <a:endParaRPr kumimoji="0" lang="en-US" sz="1400" b="1" i="0" u="sng" strike="noStrike" cap="none" normalizeH="0" baseline="0" dirty="0" smtClean="0">
              <a:ln>
                <a:noFill/>
              </a:ln>
              <a:solidFill>
                <a:schemeClr val="tx1"/>
              </a:solidFill>
              <a:effectLst/>
              <a:latin typeface="+mj-lt"/>
              <a:ea typeface="Cambria"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tabLst/>
            </a:pPr>
            <a:endParaRPr lang="en-US" sz="1400" b="1" u="sng" dirty="0" smtClean="0">
              <a:latin typeface="+mj-lt"/>
              <a:ea typeface="Cambria"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tabLst/>
            </a:pPr>
            <a:endParaRPr kumimoji="0" lang="en-US" sz="1400" b="1" i="0" u="sng" strike="noStrike" cap="none" normalizeH="0" baseline="0" dirty="0" smtClean="0">
              <a:ln>
                <a:noFill/>
              </a:ln>
              <a:solidFill>
                <a:schemeClr val="tx1"/>
              </a:solidFill>
              <a:effectLst/>
              <a:latin typeface="+mj-lt"/>
              <a:ea typeface="Cambria"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tabLst/>
            </a:pPr>
            <a:endParaRPr lang="en-US" sz="1400" b="1" u="sng" dirty="0" smtClean="0">
              <a:latin typeface="+mj-lt"/>
              <a:ea typeface="Cambria" pitchFamily="18" charset="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tabLst/>
            </a:pPr>
            <a:endParaRPr kumimoji="0" lang="en-US" sz="1400" b="1" i="0" u="sng" strike="noStrike" cap="none" normalizeH="0" baseline="0" dirty="0" smtClean="0">
              <a:ln>
                <a:noFill/>
              </a:ln>
              <a:solidFill>
                <a:schemeClr val="tx1"/>
              </a:solidFill>
              <a:effectLst/>
              <a:latin typeface="+mj-lt"/>
              <a:ea typeface="Cambria"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AutoNum type="arabicPeriod" startAt="7"/>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Entitlements for the site under the February 9, 1999 variance decision shall be maintained on Site A.</a:t>
            </a:r>
          </a:p>
          <a:p>
            <a:pPr marL="342900" marR="0" lvl="0" indent="-342900" algn="l" defTabSz="914400" rtl="0" eaLnBrk="0" fontAlgn="base" latinLnBrk="0" hangingPunct="0">
              <a:lnSpc>
                <a:spcPct val="100000"/>
              </a:lnSpc>
              <a:spcBef>
                <a:spcPct val="0"/>
              </a:spcBef>
              <a:spcAft>
                <a:spcPct val="0"/>
              </a:spcAft>
              <a:buClrTx/>
              <a:buSzTx/>
              <a:buAutoNum type="arabicPeriod" startAt="7"/>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8.	Covenants shall restrict non-owner occupied units to a maximum of 50% of the units for the first 5 years, which shall increase to 75% after the first 5 years.  The 5 years shall commence upon issuance of a Certificate of Occupancy for the final residential unit.  A unit shall not be considered "owner occupied" if it includes any partial owner who pays another party (except the mortgagor) for the right to live there.</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9.	The site is considered one development, and as such, plaza areas and open spaces shall be provided on Sites A and B.</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10.	Show and label extension of proposed right-of-way on Site B as “No-Build Zone, Assuming Westside Connector is programmed for Construction by May 9, 2021”.</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11.	Provide plan for open space improvements and amenities for residential and commercial areas.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12.	Provide documents for easements on this site granting access to the adjacent cemetery.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13.	Provide pedestrian access easement and required sidewalk along northern edge of property from Gold Kist Drive to the western boundary of Site B.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tabLst/>
            </a:pPr>
            <a:r>
              <a:rPr kumimoji="0" lang="en-US" sz="1600" b="0" i="0" u="none" strike="noStrike" cap="none" normalizeH="0" baseline="0" dirty="0" smtClean="0">
                <a:ln>
                  <a:noFill/>
                </a:ln>
                <a:solidFill>
                  <a:schemeClr val="tx1"/>
                </a:solidFill>
                <a:effectLst/>
                <a:latin typeface="+mj-lt"/>
                <a:ea typeface="Calibri" pitchFamily="34" charset="0"/>
                <a:cs typeface="Times New Roman" pitchFamily="18" charset="0"/>
              </a:rPr>
              <a:t>14.	Construct public streets in accordance with standards in Perimeter Center Overlay.</a:t>
            </a:r>
            <a:endParaRPr kumimoji="0" lang="en-US" sz="1600" b="0" i="0" u="none" strike="noStrike" cap="none" normalizeH="0" baseline="0" dirty="0" smtClean="0">
              <a:ln>
                <a:noFill/>
              </a:ln>
              <a:solidFill>
                <a:schemeClr val="tx1"/>
              </a:solidFill>
              <a:effectLst/>
              <a:latin typeface="+mj-lt"/>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en-US" sz="1600" b="0" i="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w-Marta_2014-0314-final (2) %255bRead-Only%255d.pdf - Google Chrome"/>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a:xfrm>
            <a:off x="0" y="0"/>
            <a:ext cx="12192000" cy="6858000"/>
          </a:xfrm>
          <a:prstGeom prst="rect">
            <a:avLst/>
          </a:prstGeom>
        </p:spPr>
      </p:pic>
      <p:sp>
        <p:nvSpPr>
          <p:cNvPr id="4" name="Title 1"/>
          <p:cNvSpPr txBox="1">
            <a:spLocks/>
          </p:cNvSpPr>
          <p:nvPr/>
        </p:nvSpPr>
        <p:spPr>
          <a:xfrm>
            <a:off x="9373669" y="5807608"/>
            <a:ext cx="2645898" cy="838200"/>
          </a:xfrm>
          <a:prstGeom prst="rect">
            <a:avLst/>
          </a:prstGeom>
          <a:solidFill>
            <a:schemeClr val="accent6"/>
          </a:solidFill>
        </p:spPr>
        <p:txBody>
          <a:bodyPr vert="horz" lIns="91440" tIns="45720" rIns="91440" bIns="45720" rtlCol="0" anchor="ctr">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244 Perimeter Center</a:t>
            </a:r>
          </a:p>
          <a:p>
            <a:pPr lvl="0">
              <a:spcBef>
                <a:spcPct val="0"/>
              </a:spcBef>
            </a:pPr>
            <a:r>
              <a:rPr lang="en-US" dirty="0" smtClean="0">
                <a:solidFill>
                  <a:schemeClr val="bg1"/>
                </a:solidFill>
                <a:latin typeface="Arial Narrow" pitchFamily="34" charset="0"/>
                <a:ea typeface="+mj-ea"/>
                <a:cs typeface="Aharoni" pitchFamily="2" charset="-79"/>
              </a:rPr>
              <a:t>Existing Condition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extLst>
      <p:ext uri="{BB962C8B-B14F-4D97-AF65-F5344CB8AC3E}">
        <p14:creationId xmlns:p14="http://schemas.microsoft.com/office/powerpoint/2010/main" xmlns="" val="1650971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341906" y="174922"/>
            <a:ext cx="11834191" cy="66171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r>
              <a:rPr lang="en-US" sz="2800" b="1" dirty="0" smtClean="0"/>
              <a:t>SLUP16-041</a:t>
            </a:r>
            <a:endParaRPr lang="en-US" sz="2800" dirty="0" smtClean="0"/>
          </a:p>
          <a:p>
            <a:pPr eaLnBrk="0" hangingPunct="0"/>
            <a:r>
              <a:rPr lang="en-US" dirty="0" smtClean="0"/>
              <a:t> </a:t>
            </a:r>
          </a:p>
          <a:p>
            <a:pPr eaLnBrk="0" hangingPunct="0"/>
            <a:r>
              <a:rPr lang="en-US" dirty="0" smtClean="0"/>
              <a:t>Staff recommends </a:t>
            </a:r>
            <a:r>
              <a:rPr lang="en-US" b="1" dirty="0" smtClean="0"/>
              <a:t>approval </a:t>
            </a:r>
            <a:r>
              <a:rPr lang="en-US" dirty="0" smtClean="0"/>
              <a:t>of Special Land Use Permit application a.) to increase the height of the multi-unit residential building (“Crown Tower 1” on enclosed conceptual drawings), subject to the following conditions:</a:t>
            </a:r>
          </a:p>
          <a:p>
            <a:pPr lvl="1" eaLnBrk="0" hangingPunct="0"/>
            <a:r>
              <a:rPr lang="en-US" dirty="0" smtClean="0"/>
              <a:t> </a:t>
            </a:r>
          </a:p>
          <a:p>
            <a:pPr marL="800100" lvl="1" indent="-342900" eaLnBrk="0" hangingPunct="0">
              <a:buFont typeface="+mj-lt"/>
              <a:buAutoNum type="arabicPeriod"/>
            </a:pPr>
            <a:r>
              <a:rPr lang="en-US" dirty="0" smtClean="0"/>
              <a:t>The multi-unit residential building shall be a maximum height of 35 stories.</a:t>
            </a:r>
          </a:p>
          <a:p>
            <a:pPr marL="800100" lvl="1" indent="-342900" eaLnBrk="0" hangingPunct="0">
              <a:buFont typeface="+mj-lt"/>
              <a:buAutoNum type="arabicPeriod"/>
            </a:pPr>
            <a:r>
              <a:rPr lang="en-US" dirty="0" smtClean="0"/>
              <a:t>All road improvements required by the companion rezoning request and/or development agreement shall be provided.</a:t>
            </a:r>
          </a:p>
          <a:p>
            <a:pPr eaLnBrk="0" hangingPunct="0"/>
            <a:r>
              <a:rPr lang="en-US" dirty="0" smtClean="0"/>
              <a:t> </a:t>
            </a:r>
          </a:p>
          <a:p>
            <a:pPr eaLnBrk="0" hangingPunct="0"/>
            <a:r>
              <a:rPr lang="en-US" dirty="0" smtClean="0"/>
              <a:t> </a:t>
            </a:r>
          </a:p>
          <a:p>
            <a:pPr eaLnBrk="0" hangingPunct="0"/>
            <a:r>
              <a:rPr lang="en-US" dirty="0" smtClean="0"/>
              <a:t>Staff recommends </a:t>
            </a:r>
            <a:r>
              <a:rPr lang="en-US" b="1" dirty="0" smtClean="0"/>
              <a:t>approval </a:t>
            </a:r>
            <a:r>
              <a:rPr lang="en-US" dirty="0" smtClean="0"/>
              <a:t>of the Special Land Use Permit application to the height of the mixed used vertical building (“Crown Tower 2” on conceptual drawings), subject to the following conditions:</a:t>
            </a:r>
          </a:p>
          <a:p>
            <a:pPr eaLnBrk="0" hangingPunct="0"/>
            <a:r>
              <a:rPr lang="en-US" dirty="0" smtClean="0"/>
              <a:t> </a:t>
            </a:r>
          </a:p>
          <a:p>
            <a:pPr marL="800100" lvl="1" indent="-342900" eaLnBrk="0" hangingPunct="0">
              <a:buFont typeface="+mj-lt"/>
              <a:buAutoNum type="arabicPeriod"/>
            </a:pPr>
            <a:r>
              <a:rPr lang="en-US" dirty="0" smtClean="0"/>
              <a:t>The mixed use vertical building shall be a maximum height of 29 stories</a:t>
            </a:r>
          </a:p>
          <a:p>
            <a:pPr marL="800100" lvl="1" indent="-342900" eaLnBrk="0" hangingPunct="0">
              <a:buFont typeface="+mj-lt"/>
              <a:buAutoNum type="arabicPeriod"/>
            </a:pPr>
            <a:r>
              <a:rPr lang="en-US" dirty="0" smtClean="0"/>
              <a:t>All road improvements required by the companion rezoning request and/or development agreement shall be provided.</a:t>
            </a:r>
          </a:p>
          <a:p>
            <a:pPr eaLnBrk="0" hangingPunct="0"/>
            <a:r>
              <a:rPr lang="en-US" dirty="0" smtClean="0"/>
              <a:t> </a:t>
            </a:r>
          </a:p>
          <a:p>
            <a:pPr eaLnBrk="0" hangingPunct="0"/>
            <a:r>
              <a:rPr lang="en-US" dirty="0" smtClean="0"/>
              <a:t>Staff recommends </a:t>
            </a:r>
            <a:r>
              <a:rPr lang="en-US" b="1" dirty="0" smtClean="0"/>
              <a:t>approval </a:t>
            </a:r>
            <a:r>
              <a:rPr lang="en-US" dirty="0" smtClean="0"/>
              <a:t>of the Special Land Use Permit application to allow a multi-unit residential use in the Commercial-Residential Mixed-Use (CR-1) District, subject to the following conditions:</a:t>
            </a:r>
          </a:p>
          <a:p>
            <a:pPr eaLnBrk="0" hangingPunct="0"/>
            <a:r>
              <a:rPr lang="en-US" dirty="0" smtClean="0"/>
              <a:t> </a:t>
            </a:r>
          </a:p>
          <a:p>
            <a:pPr lvl="1" eaLnBrk="0" hangingPunct="0"/>
            <a:r>
              <a:rPr lang="en-US" dirty="0" smtClean="0"/>
              <a:t>1.  All road improvements required by the companion rezoning request and/or development agreement shall be provided.</a:t>
            </a:r>
          </a:p>
          <a:p>
            <a:pPr eaLnBrk="0" hangingPunct="0"/>
            <a:r>
              <a:rPr lang="en-US" dirty="0" smtClean="0"/>
              <a:t>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25.jpg"/>
          <p:cNvPicPr>
            <a:picLocks noChangeAspect="1"/>
          </p:cNvPicPr>
          <p:nvPr/>
        </p:nvPicPr>
        <p:blipFill>
          <a:blip r:embed="rId2" cstate="print"/>
          <a:stretch>
            <a:fillRect/>
          </a:stretch>
        </p:blipFill>
        <p:spPr>
          <a:xfrm>
            <a:off x="781290"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_IMG_1018.jpg"/>
          <p:cNvPicPr>
            <a:picLocks noChangeAspect="1"/>
          </p:cNvPicPr>
          <p:nvPr/>
        </p:nvPicPr>
        <p:blipFill>
          <a:blip r:embed="rId2" cstate="print"/>
          <a:stretch>
            <a:fillRect/>
          </a:stretch>
        </p:blipFill>
        <p:spPr>
          <a:xfrm>
            <a:off x="1982849" y="0"/>
            <a:ext cx="8226302" cy="6858000"/>
          </a:xfrm>
          <a:prstGeom prst="rect">
            <a:avLst/>
          </a:prstGeom>
        </p:spPr>
      </p:pic>
      <p:sp>
        <p:nvSpPr>
          <p:cNvPr id="2" name="Title 1"/>
          <p:cNvSpPr>
            <a:spLocks noGrp="1"/>
          </p:cNvSpPr>
          <p:nvPr>
            <p:ph type="ctrTitle"/>
          </p:nvPr>
        </p:nvSpPr>
        <p:spPr>
          <a:xfrm>
            <a:off x="-180762" y="5674986"/>
            <a:ext cx="12321251" cy="929986"/>
          </a:xfrm>
        </p:spPr>
        <p:txBody>
          <a:bodyPr>
            <a:normAutofit fontScale="90000"/>
          </a:bodyPr>
          <a:lstStyle/>
          <a:p>
            <a:pPr algn="r"/>
            <a:r>
              <a:rPr lang="en-US" sz="1800" dirty="0" smtClean="0">
                <a:solidFill>
                  <a:schemeClr val="bg1">
                    <a:lumMod val="85000"/>
                  </a:schemeClr>
                </a:solidFill>
                <a:latin typeface="Arial Narrow" pitchFamily="34" charset="0"/>
              </a:rPr>
              <a:t>02.15.2016</a:t>
            </a:r>
            <a:br>
              <a:rPr lang="en-US" sz="18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244 Perimeter Center</a:t>
            </a:r>
            <a:br>
              <a:rPr lang="en-US" sz="3200" dirty="0" smtClean="0">
                <a:solidFill>
                  <a:schemeClr val="bg1">
                    <a:lumMod val="85000"/>
                  </a:schemeClr>
                </a:solidFill>
                <a:latin typeface="Arial Narrow" pitchFamily="34" charset="0"/>
              </a:rPr>
            </a:br>
            <a:r>
              <a:rPr lang="en-US" sz="2000" dirty="0" smtClean="0">
                <a:solidFill>
                  <a:schemeClr val="bg1">
                    <a:lumMod val="85000"/>
                  </a:schemeClr>
                </a:solidFill>
                <a:latin typeface="Arial Narrow" pitchFamily="34" charset="0"/>
              </a:rPr>
              <a:t>presented by:</a:t>
            </a:r>
            <a:r>
              <a:rPr lang="en-US" sz="3200" dirty="0" smtClean="0">
                <a:solidFill>
                  <a:schemeClr val="bg1">
                    <a:lumMod val="85000"/>
                  </a:schemeClr>
                </a:solidFill>
                <a:latin typeface="Arial Narrow" pitchFamily="34" charset="0"/>
              </a:rPr>
              <a:t/>
            </a:r>
            <a:br>
              <a:rPr lang="en-US" sz="32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Charles Brown, Crown Holdings Group</a:t>
            </a:r>
            <a:br>
              <a:rPr lang="en-US" sz="3200" dirty="0" smtClean="0">
                <a:solidFill>
                  <a:schemeClr val="bg1">
                    <a:lumMod val="85000"/>
                  </a:schemeClr>
                </a:solidFill>
                <a:latin typeface="Arial Narrow" pitchFamily="34" charset="0"/>
              </a:rPr>
            </a:br>
            <a:endParaRPr lang="en-US" sz="1300" dirty="0">
              <a:solidFill>
                <a:schemeClr val="bg1">
                  <a:lumMod val="85000"/>
                </a:schemeClr>
              </a:solidFill>
              <a:latin typeface="Arial Narrow" pitchFamily="34" charset="0"/>
            </a:endParaRPr>
          </a:p>
        </p:txBody>
      </p:sp>
    </p:spTree>
    <p:extLst>
      <p:ext uri="{BB962C8B-B14F-4D97-AF65-F5344CB8AC3E}">
        <p14:creationId xmlns:p14="http://schemas.microsoft.com/office/powerpoint/2010/main" xmlns="" val="2935993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244 Perimeter Center Parkway – Site B</a:t>
            </a:r>
            <a:endParaRPr lang="en-US" dirty="0">
              <a:solidFill>
                <a:schemeClr val="tx2"/>
              </a:solidFill>
            </a:endParaRPr>
          </a:p>
        </p:txBody>
      </p:sp>
      <p:sp>
        <p:nvSpPr>
          <p:cNvPr id="3" name="Content Placeholder 2"/>
          <p:cNvSpPr>
            <a:spLocks noGrp="1"/>
          </p:cNvSpPr>
          <p:nvPr>
            <p:ph idx="1"/>
          </p:nvPr>
        </p:nvSpPr>
        <p:spPr/>
        <p:txBody>
          <a:bodyPr>
            <a:normAutofit/>
          </a:bodyPr>
          <a:lstStyle/>
          <a:p>
            <a:pPr>
              <a:buNone/>
            </a:pPr>
            <a:r>
              <a:rPr lang="en-US" dirty="0" smtClean="0"/>
              <a:t>Kerman Haynes, Berkshire Hathaway</a:t>
            </a:r>
          </a:p>
          <a:p>
            <a:pPr>
              <a:buNone/>
            </a:pPr>
            <a:endParaRPr lang="en-US" dirty="0" smtClean="0"/>
          </a:p>
        </p:txBody>
      </p:sp>
      <p:pic>
        <p:nvPicPr>
          <p:cNvPr id="5" name="Picture 4" descr="A3sm.jpg"/>
          <p:cNvPicPr>
            <a:picLocks noChangeAspect="1"/>
          </p:cNvPicPr>
          <p:nvPr/>
        </p:nvPicPr>
        <p:blipFill>
          <a:blip r:embed="rId2" cstate="print"/>
          <a:srcRect l="25928" r="48930"/>
          <a:stretch>
            <a:fillRect/>
          </a:stretch>
        </p:blipFill>
        <p:spPr>
          <a:xfrm>
            <a:off x="9810314" y="0"/>
            <a:ext cx="2381686"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0" y="2171351"/>
            <a:ext cx="9334500" cy="1569660"/>
          </a:xfrm>
          <a:prstGeom prst="rect">
            <a:avLst/>
          </a:prstGeom>
          <a:noFill/>
        </p:spPr>
        <p:txBody>
          <a:bodyPr wrap="square" rtlCol="0">
            <a:spAutoFit/>
          </a:bodyPr>
          <a:lstStyle/>
          <a:p>
            <a:pPr marL="742950" lvl="1" indent="-285750">
              <a:buFont typeface="Arial" charset="0"/>
              <a:buChar char="•"/>
            </a:pPr>
            <a:r>
              <a:rPr lang="en-US" sz="1600" dirty="0"/>
              <a:t>L</a:t>
            </a:r>
            <a:r>
              <a:rPr lang="en-US" sz="1600" dirty="0" smtClean="0"/>
              <a:t>eader in new construction sales with 15% market share throughout Metro Atlanta</a:t>
            </a:r>
          </a:p>
          <a:p>
            <a:pPr marL="742950" lvl="1" indent="-285750">
              <a:buFont typeface="Arial" charset="0"/>
              <a:buChar char="•"/>
            </a:pPr>
            <a:r>
              <a:rPr lang="en-US" sz="1600" dirty="0" smtClean="0"/>
              <a:t>22 Regional Offices</a:t>
            </a:r>
          </a:p>
          <a:p>
            <a:pPr marL="742950" lvl="1" indent="-285750">
              <a:buFont typeface="Arial" charset="0"/>
              <a:buChar char="•"/>
            </a:pPr>
            <a:r>
              <a:rPr lang="en-US" sz="1600" dirty="0" smtClean="0"/>
              <a:t>1,400 Realtors</a:t>
            </a:r>
          </a:p>
          <a:p>
            <a:pPr marL="742950" lvl="1" indent="-285750">
              <a:buFont typeface="Arial" charset="0"/>
              <a:buChar char="•"/>
            </a:pPr>
            <a:r>
              <a:rPr lang="en-US" sz="1600" dirty="0" smtClean="0"/>
              <a:t>Approximately 70 ”for sale” new home &amp; condominium communities</a:t>
            </a:r>
          </a:p>
          <a:p>
            <a:pPr marL="742950" lvl="1" indent="-285750">
              <a:buFont typeface="Arial" charset="0"/>
              <a:buChar char="•"/>
            </a:pPr>
            <a:r>
              <a:rPr lang="en-US" sz="1600" dirty="0" smtClean="0"/>
              <a:t>In-house mortgage services, HomeServices Lending – a Berkshire Hathaway Company</a:t>
            </a:r>
          </a:p>
          <a:p>
            <a:pPr marL="285750" indent="-285750">
              <a:buFont typeface="Arial" charset="0"/>
              <a:buChar char="•"/>
            </a:pPr>
            <a:endParaRPr lang="en-US" sz="1600"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5215" y="182180"/>
            <a:ext cx="4256485" cy="972488"/>
          </a:xfrm>
          <a:prstGeom prst="rect">
            <a:avLst/>
          </a:prstGeom>
        </p:spPr>
      </p:pic>
      <p:sp>
        <p:nvSpPr>
          <p:cNvPr id="6" name="TextBox 5"/>
          <p:cNvSpPr txBox="1"/>
          <p:nvPr/>
        </p:nvSpPr>
        <p:spPr>
          <a:xfrm>
            <a:off x="455215" y="3575912"/>
            <a:ext cx="9334500" cy="646331"/>
          </a:xfrm>
          <a:prstGeom prst="rect">
            <a:avLst/>
          </a:prstGeom>
          <a:noFill/>
        </p:spPr>
        <p:txBody>
          <a:bodyPr wrap="square" rtlCol="0">
            <a:spAutoFit/>
          </a:bodyPr>
          <a:lstStyle/>
          <a:p>
            <a:r>
              <a:rPr lang="en-US" b="1" u="sng" dirty="0" smtClean="0"/>
              <a:t>Financing Apartments vs. Condominiums</a:t>
            </a:r>
          </a:p>
          <a:p>
            <a:pPr marL="285750" indent="-285750">
              <a:buFont typeface="Arial" charset="0"/>
              <a:buChar char="•"/>
            </a:pPr>
            <a:endParaRPr lang="en-US" dirty="0"/>
          </a:p>
        </p:txBody>
      </p:sp>
      <p:sp>
        <p:nvSpPr>
          <p:cNvPr id="7" name="TextBox 6"/>
          <p:cNvSpPr txBox="1"/>
          <p:nvPr/>
        </p:nvSpPr>
        <p:spPr>
          <a:xfrm>
            <a:off x="455215" y="3899078"/>
            <a:ext cx="10829586" cy="2800767"/>
          </a:xfrm>
          <a:prstGeom prst="rect">
            <a:avLst/>
          </a:prstGeom>
          <a:noFill/>
        </p:spPr>
        <p:txBody>
          <a:bodyPr wrap="square" rtlCol="0">
            <a:spAutoFit/>
          </a:bodyPr>
          <a:lstStyle/>
          <a:p>
            <a:pPr marL="285750" indent="-285750">
              <a:buFont typeface="Arial" charset="0"/>
              <a:buChar char="•"/>
            </a:pPr>
            <a:r>
              <a:rPr lang="en-US" sz="1600" dirty="0" smtClean="0"/>
              <a:t>Apartments</a:t>
            </a:r>
          </a:p>
          <a:p>
            <a:pPr marL="742950" lvl="1" indent="-285750">
              <a:buFont typeface="Arial" charset="0"/>
              <a:buChar char="•"/>
            </a:pPr>
            <a:r>
              <a:rPr lang="en-US" sz="1600" dirty="0" smtClean="0"/>
              <a:t>Construction financing can be obtained and the project can begin construction immediately</a:t>
            </a:r>
          </a:p>
          <a:p>
            <a:pPr marL="742950" lvl="1" indent="-285750">
              <a:buFont typeface="Arial" charset="0"/>
              <a:buChar char="•"/>
            </a:pPr>
            <a:r>
              <a:rPr lang="en-US" sz="1600" dirty="0" smtClean="0"/>
              <a:t>Apartment homes will be constructed and interiors designed to condominium standards</a:t>
            </a:r>
          </a:p>
          <a:p>
            <a:pPr marL="742950" lvl="1" indent="-285750">
              <a:buFont typeface="Arial" charset="0"/>
              <a:buChar char="•"/>
            </a:pPr>
            <a:r>
              <a:rPr lang="en-US" sz="1600" dirty="0" smtClean="0"/>
              <a:t>Can be converted to condominiums and the sales effort can begin during construction prior to completion</a:t>
            </a:r>
          </a:p>
          <a:p>
            <a:pPr marL="285750" indent="-285750">
              <a:buFont typeface="Arial" charset="0"/>
              <a:buChar char="•"/>
            </a:pPr>
            <a:endParaRPr lang="en-US" sz="1600" dirty="0"/>
          </a:p>
          <a:p>
            <a:pPr marL="285750" indent="-285750">
              <a:buFont typeface="Arial" charset="0"/>
              <a:buChar char="•"/>
            </a:pPr>
            <a:r>
              <a:rPr lang="en-US" sz="1600" dirty="0" smtClean="0"/>
              <a:t>Condominiums</a:t>
            </a:r>
          </a:p>
          <a:p>
            <a:pPr marL="742950" lvl="1" indent="-285750">
              <a:buFont typeface="Arial" charset="0"/>
              <a:buChar char="•"/>
            </a:pPr>
            <a:r>
              <a:rPr lang="en-US" sz="1600" dirty="0" smtClean="0"/>
              <a:t>Construction financing is difficult to obtain </a:t>
            </a:r>
          </a:p>
          <a:p>
            <a:pPr marL="742950" lvl="1" indent="-285750">
              <a:buFont typeface="Arial" charset="0"/>
              <a:buChar char="•"/>
            </a:pPr>
            <a:r>
              <a:rPr lang="en-US" sz="1600" dirty="0" smtClean="0"/>
              <a:t>Lenders require 50% of the value of the building to be pre-sold prior to construction beginning</a:t>
            </a:r>
          </a:p>
          <a:p>
            <a:pPr marL="742950" lvl="1" indent="-285750">
              <a:buFont typeface="Arial" charset="0"/>
              <a:buChar char="•"/>
            </a:pPr>
            <a:r>
              <a:rPr lang="en-US" sz="1600" dirty="0" smtClean="0"/>
              <a:t>The pre-sales phase can be slow and sometimes take up to two years to achieve – if at all</a:t>
            </a:r>
          </a:p>
          <a:p>
            <a:pPr marL="742950" lvl="1" indent="-285750">
              <a:buFont typeface="Arial" charset="0"/>
              <a:buChar char="•"/>
            </a:pPr>
            <a:r>
              <a:rPr lang="en-US" sz="1600" dirty="0" smtClean="0"/>
              <a:t>Cost of construction is greater than the last condo cycle thus no comparable sales data exist at today’s pricing</a:t>
            </a:r>
          </a:p>
          <a:p>
            <a:pPr marL="285750" indent="-285750">
              <a:buFont typeface="Arial" charset="0"/>
              <a:buChar char="•"/>
            </a:pPr>
            <a:endParaRPr lang="en-US" sz="1600" dirty="0"/>
          </a:p>
        </p:txBody>
      </p:sp>
      <p:sp>
        <p:nvSpPr>
          <p:cNvPr id="8" name="TextBox 7"/>
          <p:cNvSpPr txBox="1"/>
          <p:nvPr/>
        </p:nvSpPr>
        <p:spPr>
          <a:xfrm>
            <a:off x="455215" y="1762035"/>
            <a:ext cx="9334500" cy="646331"/>
          </a:xfrm>
          <a:prstGeom prst="rect">
            <a:avLst/>
          </a:prstGeom>
          <a:noFill/>
        </p:spPr>
        <p:txBody>
          <a:bodyPr wrap="square" rtlCol="0">
            <a:spAutoFit/>
          </a:bodyPr>
          <a:lstStyle/>
          <a:p>
            <a:r>
              <a:rPr lang="en-US" b="1" u="sng" dirty="0" smtClean="0"/>
              <a:t>About Berkshire Hathaway – New Homes &amp; Condominium Division</a:t>
            </a:r>
          </a:p>
          <a:p>
            <a:pPr marL="285750" indent="-285750">
              <a:buFont typeface="Arial" charset="0"/>
              <a:buChar char="•"/>
            </a:pPr>
            <a:endParaRPr lang="en-US" dirty="0"/>
          </a:p>
        </p:txBody>
      </p:sp>
    </p:spTree>
    <p:extLst>
      <p:ext uri="{BB962C8B-B14F-4D97-AF65-F5344CB8AC3E}">
        <p14:creationId xmlns="" xmlns:p14="http://schemas.microsoft.com/office/powerpoint/2010/main" val="939471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59908"/>
            <a:ext cx="10864850" cy="4401205"/>
          </a:xfrm>
          <a:prstGeom prst="rect">
            <a:avLst/>
          </a:prstGeom>
          <a:noFill/>
        </p:spPr>
        <p:txBody>
          <a:bodyPr wrap="square" rtlCol="0">
            <a:spAutoFit/>
          </a:bodyPr>
          <a:lstStyle/>
          <a:p>
            <a:pPr marL="742950" lvl="1" indent="-285750">
              <a:buFont typeface="Arial" charset="0"/>
              <a:buChar char="•"/>
            </a:pPr>
            <a:r>
              <a:rPr lang="en-US" sz="2000" dirty="0" smtClean="0"/>
              <a:t>Two notable projects are navigating the conversion process today</a:t>
            </a:r>
          </a:p>
          <a:p>
            <a:pPr marL="742950" lvl="1" indent="-285750">
              <a:buFont typeface="Arial" charset="0"/>
              <a:buChar char="•"/>
            </a:pPr>
            <a:r>
              <a:rPr lang="en-US" sz="2000" dirty="0" smtClean="0"/>
              <a:t>Several conversions will be taking place over the next 6 months</a:t>
            </a:r>
          </a:p>
          <a:p>
            <a:pPr lvl="1"/>
            <a:endParaRPr lang="en-US" sz="2000" dirty="0" smtClean="0"/>
          </a:p>
          <a:p>
            <a:pPr lvl="2"/>
            <a:r>
              <a:rPr lang="en-US" sz="2000" b="1" i="1" u="sng" dirty="0" smtClean="0"/>
              <a:t>1065 Peachtree </a:t>
            </a:r>
          </a:p>
          <a:p>
            <a:pPr marL="1257300" lvl="2" indent="-342900">
              <a:buFont typeface="Arial" charset="0"/>
              <a:buChar char="•"/>
            </a:pPr>
            <a:r>
              <a:rPr lang="en-US" sz="2000" dirty="0" smtClean="0"/>
              <a:t>Residences Above The Loews Hotel</a:t>
            </a:r>
          </a:p>
          <a:p>
            <a:pPr marL="1257300" lvl="2" indent="-342900">
              <a:buFont typeface="Arial" charset="0"/>
              <a:buChar char="•"/>
            </a:pPr>
            <a:r>
              <a:rPr lang="en-US" sz="2000" dirty="0" smtClean="0"/>
              <a:t>Built as apartment rentals with interior finishes and amenities designed to condo standards </a:t>
            </a:r>
          </a:p>
          <a:p>
            <a:pPr lvl="2"/>
            <a:endParaRPr lang="en-US" sz="2000" dirty="0"/>
          </a:p>
          <a:p>
            <a:pPr lvl="2"/>
            <a:endParaRPr lang="en-US" sz="2000" dirty="0" smtClean="0"/>
          </a:p>
          <a:p>
            <a:pPr lvl="2"/>
            <a:r>
              <a:rPr lang="en-US" sz="2000" b="1" i="1" u="sng" dirty="0" smtClean="0"/>
              <a:t>The Atlantic </a:t>
            </a:r>
          </a:p>
          <a:p>
            <a:pPr marL="1257300" lvl="2" indent="-342900">
              <a:buFont typeface="Arial" charset="0"/>
              <a:buChar char="•"/>
            </a:pPr>
            <a:r>
              <a:rPr lang="en-US" sz="2000" dirty="0"/>
              <a:t>B</a:t>
            </a:r>
            <a:r>
              <a:rPr lang="en-US" sz="2000" dirty="0" smtClean="0"/>
              <a:t>uilt as condominiums and completed in 2009</a:t>
            </a:r>
          </a:p>
          <a:p>
            <a:pPr marL="1257300" lvl="2" indent="-342900">
              <a:buFont typeface="Arial" charset="0"/>
              <a:buChar char="•"/>
            </a:pPr>
            <a:r>
              <a:rPr lang="en-US" sz="2000" dirty="0"/>
              <a:t>C</a:t>
            </a:r>
            <a:r>
              <a:rPr lang="en-US" sz="2000" dirty="0" smtClean="0"/>
              <a:t>onverted to apartment rentals during the recession</a:t>
            </a:r>
          </a:p>
          <a:p>
            <a:pPr marL="1257300" lvl="2" indent="-342900">
              <a:buFont typeface="Arial" charset="0"/>
              <a:buChar char="•"/>
            </a:pPr>
            <a:r>
              <a:rPr lang="en-US" sz="2000" dirty="0" smtClean="0"/>
              <a:t>Purchased by a developer and 50% of the units were converted back to condo in April 2014 – actively selling Phase 1</a:t>
            </a:r>
          </a:p>
          <a:p>
            <a:pPr marL="285750" indent="-285750">
              <a:buFont typeface="Arial" charset="0"/>
              <a:buChar char="•"/>
            </a:pPr>
            <a:endParaRPr lang="en-US" sz="2000" dirty="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5215" y="182180"/>
            <a:ext cx="4256485" cy="972488"/>
          </a:xfrm>
          <a:prstGeom prst="rect">
            <a:avLst/>
          </a:prstGeom>
        </p:spPr>
      </p:pic>
      <p:sp>
        <p:nvSpPr>
          <p:cNvPr id="8" name="TextBox 7"/>
          <p:cNvSpPr txBox="1"/>
          <p:nvPr/>
        </p:nvSpPr>
        <p:spPr>
          <a:xfrm>
            <a:off x="410765" y="1882800"/>
            <a:ext cx="9334500" cy="677108"/>
          </a:xfrm>
          <a:prstGeom prst="rect">
            <a:avLst/>
          </a:prstGeom>
          <a:noFill/>
        </p:spPr>
        <p:txBody>
          <a:bodyPr wrap="square" rtlCol="0">
            <a:spAutoFit/>
          </a:bodyPr>
          <a:lstStyle/>
          <a:p>
            <a:r>
              <a:rPr lang="en-US" sz="2000" b="1" u="sng" dirty="0" smtClean="0"/>
              <a:t>Apartment Conversions</a:t>
            </a:r>
          </a:p>
          <a:p>
            <a:pPr marL="285750" indent="-285750">
              <a:buFont typeface="Arial" charset="0"/>
              <a:buChar char="•"/>
            </a:pPr>
            <a:endParaRPr lang="en-US" dirty="0"/>
          </a:p>
        </p:txBody>
      </p:sp>
    </p:spTree>
    <p:extLst>
      <p:ext uri="{BB962C8B-B14F-4D97-AF65-F5344CB8AC3E}">
        <p14:creationId xmlns="" xmlns:p14="http://schemas.microsoft.com/office/powerpoint/2010/main" val="1323273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5215" y="182180"/>
            <a:ext cx="4256485" cy="972488"/>
          </a:xfrm>
          <a:prstGeom prst="rect">
            <a:avLst/>
          </a:prstGeom>
        </p:spPr>
      </p:pic>
      <p:sp>
        <p:nvSpPr>
          <p:cNvPr id="8" name="TextBox 7"/>
          <p:cNvSpPr txBox="1"/>
          <p:nvPr/>
        </p:nvSpPr>
        <p:spPr>
          <a:xfrm>
            <a:off x="455215" y="1400200"/>
            <a:ext cx="9334500" cy="646331"/>
          </a:xfrm>
          <a:prstGeom prst="rect">
            <a:avLst/>
          </a:prstGeom>
          <a:noFill/>
        </p:spPr>
        <p:txBody>
          <a:bodyPr wrap="square" rtlCol="0">
            <a:spAutoFit/>
          </a:bodyPr>
          <a:lstStyle/>
          <a:p>
            <a:r>
              <a:rPr lang="en-US" b="1" u="sng" dirty="0" smtClean="0"/>
              <a:t>1065 Peachtree</a:t>
            </a:r>
          </a:p>
          <a:p>
            <a:pPr marL="285750" indent="-285750">
              <a:buFont typeface="Arial" charset="0"/>
              <a:buChar char="•"/>
            </a:pPr>
            <a:endParaRPr lang="en-US" dirty="0"/>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0730" y="1856947"/>
            <a:ext cx="2567385" cy="4880933"/>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96933" y="1856947"/>
            <a:ext cx="3589617" cy="2394521"/>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765368" y="1851229"/>
            <a:ext cx="3598187" cy="2400239"/>
          </a:xfrm>
          <a:prstGeom prst="rect">
            <a:avLst/>
          </a:prstGeom>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073399" y="4340368"/>
            <a:ext cx="3594101" cy="2397512"/>
          </a:xfrm>
          <a:prstGeom prst="rect">
            <a:avLst/>
          </a:prstGeom>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765367" y="4340368"/>
            <a:ext cx="3598187" cy="2400238"/>
          </a:xfrm>
          <a:prstGeom prst="rect">
            <a:avLst/>
          </a:prstGeom>
        </p:spPr>
      </p:pic>
    </p:spTree>
    <p:extLst>
      <p:ext uri="{BB962C8B-B14F-4D97-AF65-F5344CB8AC3E}">
        <p14:creationId xmlns="" xmlns:p14="http://schemas.microsoft.com/office/powerpoint/2010/main" val="1017896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5215" y="182180"/>
            <a:ext cx="4256485" cy="972488"/>
          </a:xfrm>
          <a:prstGeom prst="rect">
            <a:avLst/>
          </a:prstGeom>
        </p:spPr>
      </p:pic>
      <p:sp>
        <p:nvSpPr>
          <p:cNvPr id="8" name="TextBox 7"/>
          <p:cNvSpPr txBox="1"/>
          <p:nvPr/>
        </p:nvSpPr>
        <p:spPr>
          <a:xfrm>
            <a:off x="455215" y="1400200"/>
            <a:ext cx="9334500" cy="646331"/>
          </a:xfrm>
          <a:prstGeom prst="rect">
            <a:avLst/>
          </a:prstGeom>
          <a:noFill/>
        </p:spPr>
        <p:txBody>
          <a:bodyPr wrap="square" rtlCol="0">
            <a:spAutoFit/>
          </a:bodyPr>
          <a:lstStyle/>
          <a:p>
            <a:r>
              <a:rPr lang="en-US" b="1" u="sng" dirty="0" smtClean="0"/>
              <a:t>The Atlantic</a:t>
            </a:r>
          </a:p>
          <a:p>
            <a:pPr marL="285750" indent="-285750">
              <a:buFont typeface="Arial" charset="0"/>
              <a:buChar char="•"/>
            </a:pPr>
            <a:endParaRPr lang="en-US" dirty="0"/>
          </a:p>
        </p:txBody>
      </p:sp>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0730" y="1851229"/>
            <a:ext cx="2567385" cy="4886651"/>
          </a:xfrm>
          <a:prstGeom prst="rect">
            <a:avLst/>
          </a:prstGeom>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96933" y="1856947"/>
            <a:ext cx="3589616" cy="2394521"/>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765368" y="1851229"/>
            <a:ext cx="3598187" cy="2400238"/>
          </a:xfrm>
          <a:prstGeom prst="rect">
            <a:avLst/>
          </a:prstGeom>
        </p:spPr>
      </p:pic>
      <p:pic>
        <p:nvPicPr>
          <p:cNvPr id="6" name="Pictur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073399" y="4340368"/>
            <a:ext cx="3594100" cy="2397512"/>
          </a:xfrm>
          <a:prstGeom prst="rect">
            <a:avLst/>
          </a:prstGeom>
        </p:spPr>
      </p:pic>
      <p:pic>
        <p:nvPicPr>
          <p:cNvPr id="7" name="Picture 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765367" y="4340368"/>
            <a:ext cx="3598186" cy="2400238"/>
          </a:xfrm>
          <a:prstGeom prst="rect">
            <a:avLst/>
          </a:prstGeom>
        </p:spPr>
      </p:pic>
    </p:spTree>
    <p:extLst>
      <p:ext uri="{BB962C8B-B14F-4D97-AF65-F5344CB8AC3E}">
        <p14:creationId xmlns="" xmlns:p14="http://schemas.microsoft.com/office/powerpoint/2010/main" val="1701008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36008"/>
            <a:ext cx="11582400" cy="5324535"/>
          </a:xfrm>
          <a:prstGeom prst="rect">
            <a:avLst/>
          </a:prstGeom>
          <a:noFill/>
        </p:spPr>
        <p:txBody>
          <a:bodyPr wrap="square" rtlCol="0">
            <a:spAutoFit/>
          </a:bodyPr>
          <a:lstStyle/>
          <a:p>
            <a:pPr marL="742950" lvl="1" indent="-285750">
              <a:buFont typeface="Arial" charset="0"/>
              <a:buChar char="•"/>
            </a:pPr>
            <a:r>
              <a:rPr lang="en-US" sz="2000" dirty="0" smtClean="0"/>
              <a:t>Many high-rise apartment buildings have been constructed since the recession with condo conversion as the exit strategy as the market improves</a:t>
            </a:r>
          </a:p>
          <a:p>
            <a:pPr lvl="1"/>
            <a:endParaRPr lang="en-US" sz="2000" dirty="0"/>
          </a:p>
          <a:p>
            <a:pPr marL="742950" lvl="1" indent="-285750">
              <a:buFont typeface="Arial" charset="0"/>
              <a:buChar char="•"/>
            </a:pPr>
            <a:r>
              <a:rPr lang="en-US" sz="2000" dirty="0" smtClean="0"/>
              <a:t>End-user financing is still difficult</a:t>
            </a:r>
          </a:p>
          <a:p>
            <a:pPr marL="1200150" lvl="2" indent="-285750">
              <a:buFont typeface="Arial" charset="0"/>
              <a:buChar char="•"/>
            </a:pPr>
            <a:r>
              <a:rPr lang="en-US" sz="2000" dirty="0" smtClean="0"/>
              <a:t>banks are lending on condos again, however the lending requirements for condominiums are subject to additional guidelines (FANNIE MAE &amp; FREDDIE MAC)</a:t>
            </a:r>
          </a:p>
          <a:p>
            <a:pPr marL="1200150" lvl="2" indent="-285750">
              <a:buFont typeface="Arial" charset="0"/>
              <a:buChar char="•"/>
            </a:pPr>
            <a:r>
              <a:rPr lang="en-US" sz="2000" dirty="0" smtClean="0"/>
              <a:t>It is easier to obtain end user financing on a conversion project than new construction</a:t>
            </a:r>
          </a:p>
          <a:p>
            <a:pPr marL="1200150" lvl="2" indent="-285750">
              <a:buFont typeface="Arial" charset="0"/>
              <a:buChar char="•"/>
            </a:pPr>
            <a:endParaRPr lang="en-US" sz="2000" dirty="0"/>
          </a:p>
          <a:p>
            <a:pPr marL="742950" lvl="1" indent="-285750">
              <a:buFont typeface="Arial" charset="0"/>
              <a:buChar char="•"/>
            </a:pPr>
            <a:r>
              <a:rPr lang="en-US" sz="2000" dirty="0" smtClean="0"/>
              <a:t>Buyers throughout Metro Atlanta</a:t>
            </a:r>
          </a:p>
          <a:p>
            <a:pPr marL="1200150" lvl="2" indent="-285750">
              <a:buFont typeface="Arial" charset="0"/>
              <a:buChar char="•"/>
            </a:pPr>
            <a:r>
              <a:rPr lang="en-US" sz="2000" dirty="0" smtClean="0"/>
              <a:t>See, touch, and feel – they want to see the home, finishes, views, lifestyle before they commit</a:t>
            </a:r>
          </a:p>
          <a:p>
            <a:pPr marL="1200150" lvl="2" indent="-285750">
              <a:buFont typeface="Arial" charset="0"/>
              <a:buChar char="•"/>
            </a:pPr>
            <a:r>
              <a:rPr lang="en-US" sz="2000" dirty="0" smtClean="0"/>
              <a:t>Need to move in now, not wait 18 to 24 months for pre-sales, then another 18 to 24 months to complete construction</a:t>
            </a:r>
          </a:p>
          <a:p>
            <a:pPr marL="1200150" lvl="2" indent="-285750">
              <a:buFont typeface="Arial" charset="0"/>
              <a:buChar char="•"/>
            </a:pPr>
            <a:r>
              <a:rPr lang="en-US" sz="2000" dirty="0" smtClean="0"/>
              <a:t>With more than 7,000 jobs coming to the Perimeter Center area over the next 5 years, many will want to live in the area to avoid Atlanta’s notorious morning and afternoon commute times</a:t>
            </a:r>
          </a:p>
          <a:p>
            <a:pPr marL="1200150" lvl="2" indent="-285750">
              <a:buFont typeface="Arial" charset="0"/>
              <a:buChar char="•"/>
            </a:pPr>
            <a:r>
              <a:rPr lang="en-US" sz="2000" dirty="0" smtClean="0"/>
              <a:t>Buyers today want – LIVE, WORK, PLAY environment</a:t>
            </a:r>
          </a:p>
          <a:p>
            <a:pPr marL="742950" lvl="1" indent="-285750">
              <a:buFont typeface="Arial" charset="0"/>
              <a:buChar char="•"/>
            </a:pPr>
            <a:endParaRPr lang="en-US" sz="2000" dirty="0" smtClean="0"/>
          </a:p>
          <a:p>
            <a:pPr lvl="1"/>
            <a:endParaRPr lang="en-US" sz="2000" dirty="0" smtClean="0"/>
          </a:p>
        </p:txBody>
      </p:sp>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5215" y="182180"/>
            <a:ext cx="4256485" cy="972488"/>
          </a:xfrm>
          <a:prstGeom prst="rect">
            <a:avLst/>
          </a:prstGeom>
        </p:spPr>
      </p:pic>
      <p:sp>
        <p:nvSpPr>
          <p:cNvPr id="8" name="TextBox 7"/>
          <p:cNvSpPr txBox="1"/>
          <p:nvPr/>
        </p:nvSpPr>
        <p:spPr>
          <a:xfrm>
            <a:off x="410765" y="1387500"/>
            <a:ext cx="9334500" cy="677108"/>
          </a:xfrm>
          <a:prstGeom prst="rect">
            <a:avLst/>
          </a:prstGeom>
          <a:noFill/>
        </p:spPr>
        <p:txBody>
          <a:bodyPr wrap="square" rtlCol="0">
            <a:spAutoFit/>
          </a:bodyPr>
          <a:lstStyle/>
          <a:p>
            <a:r>
              <a:rPr lang="en-US" sz="2000" b="1" u="sng" dirty="0" smtClean="0"/>
              <a:t>The Case for Apartment Conversions</a:t>
            </a:r>
          </a:p>
          <a:p>
            <a:pPr marL="285750" indent="-285750">
              <a:buFont typeface="Arial" charset="0"/>
              <a:buChar char="•"/>
            </a:pPr>
            <a:endParaRPr lang="en-US" dirty="0"/>
          </a:p>
        </p:txBody>
      </p:sp>
    </p:spTree>
    <p:extLst>
      <p:ext uri="{BB962C8B-B14F-4D97-AF65-F5344CB8AC3E}">
        <p14:creationId xmlns="" xmlns:p14="http://schemas.microsoft.com/office/powerpoint/2010/main" val="1239341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_IMG_1018.jpg"/>
          <p:cNvPicPr>
            <a:picLocks noChangeAspect="1"/>
          </p:cNvPicPr>
          <p:nvPr/>
        </p:nvPicPr>
        <p:blipFill>
          <a:blip r:embed="rId2" cstate="print"/>
          <a:stretch>
            <a:fillRect/>
          </a:stretch>
        </p:blipFill>
        <p:spPr>
          <a:xfrm>
            <a:off x="1982849" y="0"/>
            <a:ext cx="8226302" cy="6858000"/>
          </a:xfrm>
          <a:prstGeom prst="rect">
            <a:avLst/>
          </a:prstGeom>
        </p:spPr>
      </p:pic>
      <p:sp>
        <p:nvSpPr>
          <p:cNvPr id="2" name="Title 1"/>
          <p:cNvSpPr>
            <a:spLocks noGrp="1"/>
          </p:cNvSpPr>
          <p:nvPr>
            <p:ph type="ctrTitle"/>
          </p:nvPr>
        </p:nvSpPr>
        <p:spPr>
          <a:xfrm>
            <a:off x="-180762" y="5674986"/>
            <a:ext cx="12321251" cy="929986"/>
          </a:xfrm>
        </p:spPr>
        <p:txBody>
          <a:bodyPr>
            <a:normAutofit fontScale="90000"/>
          </a:bodyPr>
          <a:lstStyle/>
          <a:p>
            <a:pPr algn="r"/>
            <a:r>
              <a:rPr lang="en-US" sz="1800" dirty="0" smtClean="0">
                <a:solidFill>
                  <a:schemeClr val="bg1">
                    <a:lumMod val="85000"/>
                  </a:schemeClr>
                </a:solidFill>
                <a:latin typeface="Arial Narrow" pitchFamily="34" charset="0"/>
              </a:rPr>
              <a:t>02.15.2016</a:t>
            </a:r>
            <a:br>
              <a:rPr lang="en-US" sz="18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244 Perimeter Center</a:t>
            </a:r>
            <a:br>
              <a:rPr lang="en-US" sz="3200" dirty="0" smtClean="0">
                <a:solidFill>
                  <a:schemeClr val="bg1">
                    <a:lumMod val="85000"/>
                  </a:schemeClr>
                </a:solidFill>
                <a:latin typeface="Arial Narrow" pitchFamily="34" charset="0"/>
              </a:rPr>
            </a:br>
            <a:r>
              <a:rPr lang="en-US" sz="2000" dirty="0" smtClean="0">
                <a:solidFill>
                  <a:schemeClr val="bg1">
                    <a:lumMod val="85000"/>
                  </a:schemeClr>
                </a:solidFill>
                <a:latin typeface="Arial Narrow" pitchFamily="34" charset="0"/>
              </a:rPr>
              <a:t>presented by:</a:t>
            </a:r>
            <a:r>
              <a:rPr lang="en-US" sz="3200" dirty="0" smtClean="0">
                <a:solidFill>
                  <a:schemeClr val="bg1">
                    <a:lumMod val="85000"/>
                  </a:schemeClr>
                </a:solidFill>
                <a:latin typeface="Arial Narrow" pitchFamily="34" charset="0"/>
              </a:rPr>
              <a:t/>
            </a:r>
            <a:br>
              <a:rPr lang="en-US" sz="32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Charles Brown, Crown Holdings Group</a:t>
            </a:r>
            <a:br>
              <a:rPr lang="en-US" sz="3200" dirty="0" smtClean="0">
                <a:solidFill>
                  <a:schemeClr val="bg1">
                    <a:lumMod val="85000"/>
                  </a:schemeClr>
                </a:solidFill>
                <a:latin typeface="Arial Narrow" pitchFamily="34" charset="0"/>
              </a:rPr>
            </a:br>
            <a:endParaRPr lang="en-US" sz="1300" dirty="0">
              <a:solidFill>
                <a:schemeClr val="bg1">
                  <a:lumMod val="85000"/>
                </a:schemeClr>
              </a:solidFill>
              <a:latin typeface="Arial Narrow" pitchFamily="34" charset="0"/>
            </a:endParaRPr>
          </a:p>
        </p:txBody>
      </p:sp>
    </p:spTree>
    <p:extLst>
      <p:ext uri="{BB962C8B-B14F-4D97-AF65-F5344CB8AC3E}">
        <p14:creationId xmlns:p14="http://schemas.microsoft.com/office/powerpoint/2010/main" xmlns="" val="29359934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25.jpg"/>
          <p:cNvPicPr>
            <a:picLocks noChangeAspect="1"/>
          </p:cNvPicPr>
          <p:nvPr/>
        </p:nvPicPr>
        <p:blipFill>
          <a:blip r:embed="rId2" cstate="print"/>
          <a:stretch>
            <a:fillRect/>
          </a:stretch>
        </p:blipFill>
        <p:spPr>
          <a:xfrm>
            <a:off x="781290"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244 Perimeter Center Parkway – Site B</a:t>
            </a:r>
            <a:endParaRPr lang="en-US" dirty="0">
              <a:solidFill>
                <a:schemeClr val="tx2"/>
              </a:solidFill>
            </a:endParaRPr>
          </a:p>
        </p:txBody>
      </p:sp>
      <p:sp>
        <p:nvSpPr>
          <p:cNvPr id="3" name="Content Placeholder 2"/>
          <p:cNvSpPr>
            <a:spLocks noGrp="1"/>
          </p:cNvSpPr>
          <p:nvPr>
            <p:ph idx="1"/>
          </p:nvPr>
        </p:nvSpPr>
        <p:spPr/>
        <p:txBody>
          <a:bodyPr>
            <a:normAutofit/>
          </a:bodyPr>
          <a:lstStyle/>
          <a:p>
            <a:pPr>
              <a:buNone/>
            </a:pPr>
            <a:r>
              <a:rPr lang="en-US" dirty="0" err="1" smtClean="0"/>
              <a:t>Wrapup</a:t>
            </a:r>
            <a:endParaRPr lang="en-US" dirty="0" smtClean="0"/>
          </a:p>
        </p:txBody>
      </p:sp>
      <p:pic>
        <p:nvPicPr>
          <p:cNvPr id="5" name="Picture 4" descr="A3sm.jpg"/>
          <p:cNvPicPr>
            <a:picLocks noChangeAspect="1"/>
          </p:cNvPicPr>
          <p:nvPr/>
        </p:nvPicPr>
        <p:blipFill>
          <a:blip r:embed="rId2" cstate="print"/>
          <a:srcRect l="25928" r="48930"/>
          <a:stretch>
            <a:fillRect/>
          </a:stretch>
        </p:blipFill>
        <p:spPr>
          <a:xfrm>
            <a:off x="9810314" y="0"/>
            <a:ext cx="2381686"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2sm.jpg"/>
          <p:cNvPicPr>
            <a:picLocks noChangeAspect="1"/>
          </p:cNvPicPr>
          <p:nvPr/>
        </p:nvPicPr>
        <p:blipFill>
          <a:blip r:embed="rId2" cstate="print"/>
          <a:srcRect/>
          <a:stretch>
            <a:fillRect/>
          </a:stretch>
        </p:blipFill>
        <p:spPr>
          <a:xfrm>
            <a:off x="8576929" y="0"/>
            <a:ext cx="3615071" cy="6863635"/>
          </a:xfrm>
          <a:prstGeom prst="rect">
            <a:avLst/>
          </a:prstGeom>
        </p:spPr>
      </p:pic>
      <p:pic>
        <p:nvPicPr>
          <p:cNvPr id="3" name="Picture 2" descr="DW campus - FROM RETAIL ROOF.jpg"/>
          <p:cNvPicPr>
            <a:picLocks noChangeAspect="1"/>
          </p:cNvPicPr>
          <p:nvPr/>
        </p:nvPicPr>
        <p:blipFill>
          <a:blip r:embed="rId3" cstate="print"/>
          <a:stretch>
            <a:fillRect/>
          </a:stretch>
        </p:blipFill>
        <p:spPr>
          <a:xfrm>
            <a:off x="0" y="797442"/>
            <a:ext cx="8502218" cy="4001144"/>
          </a:xfrm>
          <a:prstGeom prst="rect">
            <a:avLst/>
          </a:prstGeom>
        </p:spPr>
      </p:pic>
      <p:sp>
        <p:nvSpPr>
          <p:cNvPr id="4" name="Title 1"/>
          <p:cNvSpPr txBox="1">
            <a:spLocks/>
          </p:cNvSpPr>
          <p:nvPr/>
        </p:nvSpPr>
        <p:spPr>
          <a:xfrm>
            <a:off x="119270" y="5869964"/>
            <a:ext cx="3476847"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Dunwoody Crown Towers</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Concept Design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W campus - crosswalk.jpg"/>
          <p:cNvPicPr>
            <a:picLocks noChangeAspect="1"/>
          </p:cNvPicPr>
          <p:nvPr/>
        </p:nvPicPr>
        <p:blipFill>
          <a:blip r:embed="rId2" cstate="print"/>
          <a:stretch>
            <a:fillRect/>
          </a:stretch>
        </p:blipFill>
        <p:spPr>
          <a:xfrm>
            <a:off x="0" y="560222"/>
            <a:ext cx="12192000" cy="5737555"/>
          </a:xfrm>
          <a:prstGeom prst="rect">
            <a:avLst/>
          </a:prstGeom>
        </p:spPr>
      </p:pic>
      <p:sp>
        <p:nvSpPr>
          <p:cNvPr id="6" name="Title 1"/>
          <p:cNvSpPr txBox="1">
            <a:spLocks/>
          </p:cNvSpPr>
          <p:nvPr/>
        </p:nvSpPr>
        <p:spPr>
          <a:xfrm>
            <a:off x="8507896" y="5846111"/>
            <a:ext cx="3476847"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Dunwoody Crown Towers</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Concept Design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4sm-hack.jpg"/>
          <p:cNvPicPr>
            <a:picLocks noChangeAspect="1"/>
          </p:cNvPicPr>
          <p:nvPr/>
        </p:nvPicPr>
        <p:blipFill>
          <a:blip r:embed="rId2" cstate="print"/>
          <a:srcRect/>
          <a:stretch>
            <a:fillRect/>
          </a:stretch>
        </p:blipFill>
        <p:spPr>
          <a:xfrm>
            <a:off x="0" y="0"/>
            <a:ext cx="12192000" cy="6858000"/>
          </a:xfrm>
          <a:prstGeom prst="rect">
            <a:avLst/>
          </a:prstGeom>
        </p:spPr>
      </p:pic>
      <p:sp>
        <p:nvSpPr>
          <p:cNvPr id="3" name="Title 1"/>
          <p:cNvSpPr txBox="1">
            <a:spLocks/>
          </p:cNvSpPr>
          <p:nvPr/>
        </p:nvSpPr>
        <p:spPr>
          <a:xfrm>
            <a:off x="9080391" y="5833443"/>
            <a:ext cx="3112370"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Gateway to Dunwoody</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_IMG_1018.jpg"/>
          <p:cNvPicPr>
            <a:picLocks noChangeAspect="1"/>
          </p:cNvPicPr>
          <p:nvPr/>
        </p:nvPicPr>
        <p:blipFill>
          <a:blip r:embed="rId2" cstate="print"/>
          <a:stretch>
            <a:fillRect/>
          </a:stretch>
        </p:blipFill>
        <p:spPr>
          <a:xfrm>
            <a:off x="1982849" y="0"/>
            <a:ext cx="8226302" cy="6858000"/>
          </a:xfrm>
          <a:prstGeom prst="rect">
            <a:avLst/>
          </a:prstGeom>
        </p:spPr>
      </p:pic>
      <p:sp>
        <p:nvSpPr>
          <p:cNvPr id="2" name="Title 1"/>
          <p:cNvSpPr>
            <a:spLocks noGrp="1"/>
          </p:cNvSpPr>
          <p:nvPr>
            <p:ph type="ctrTitle"/>
          </p:nvPr>
        </p:nvSpPr>
        <p:spPr>
          <a:xfrm>
            <a:off x="-180762" y="5674986"/>
            <a:ext cx="12321251" cy="929986"/>
          </a:xfrm>
        </p:spPr>
        <p:txBody>
          <a:bodyPr>
            <a:normAutofit fontScale="90000"/>
          </a:bodyPr>
          <a:lstStyle/>
          <a:p>
            <a:pPr algn="r"/>
            <a:r>
              <a:rPr lang="en-US" sz="1800" dirty="0" smtClean="0">
                <a:solidFill>
                  <a:schemeClr val="bg1">
                    <a:lumMod val="85000"/>
                  </a:schemeClr>
                </a:solidFill>
                <a:latin typeface="Arial Narrow" pitchFamily="34" charset="0"/>
              </a:rPr>
              <a:t>02.15.2016</a:t>
            </a:r>
            <a:br>
              <a:rPr lang="en-US" sz="18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244 Perimeter Center</a:t>
            </a:r>
            <a:br>
              <a:rPr lang="en-US" sz="3200" dirty="0" smtClean="0">
                <a:solidFill>
                  <a:schemeClr val="bg1">
                    <a:lumMod val="85000"/>
                  </a:schemeClr>
                </a:solidFill>
                <a:latin typeface="Arial Narrow" pitchFamily="34" charset="0"/>
              </a:rPr>
            </a:br>
            <a:r>
              <a:rPr lang="en-US" sz="2000" dirty="0" smtClean="0">
                <a:solidFill>
                  <a:schemeClr val="bg1">
                    <a:lumMod val="85000"/>
                  </a:schemeClr>
                </a:solidFill>
                <a:latin typeface="Arial Narrow" pitchFamily="34" charset="0"/>
              </a:rPr>
              <a:t>presented by:</a:t>
            </a:r>
            <a:r>
              <a:rPr lang="en-US" sz="3200" dirty="0" smtClean="0">
                <a:solidFill>
                  <a:schemeClr val="bg1">
                    <a:lumMod val="85000"/>
                  </a:schemeClr>
                </a:solidFill>
                <a:latin typeface="Arial Narrow" pitchFamily="34" charset="0"/>
              </a:rPr>
              <a:t/>
            </a:r>
            <a:br>
              <a:rPr lang="en-US" sz="3200" dirty="0" smtClean="0">
                <a:solidFill>
                  <a:schemeClr val="bg1">
                    <a:lumMod val="85000"/>
                  </a:schemeClr>
                </a:solidFill>
                <a:latin typeface="Arial Narrow" pitchFamily="34" charset="0"/>
              </a:rPr>
            </a:br>
            <a:r>
              <a:rPr lang="en-US" sz="3200" dirty="0" smtClean="0">
                <a:solidFill>
                  <a:schemeClr val="bg1">
                    <a:lumMod val="85000"/>
                  </a:schemeClr>
                </a:solidFill>
                <a:latin typeface="Arial Narrow" pitchFamily="34" charset="0"/>
              </a:rPr>
              <a:t>Charles Brown, Crown Holdings Group</a:t>
            </a:r>
            <a:br>
              <a:rPr lang="en-US" sz="3200" dirty="0" smtClean="0">
                <a:solidFill>
                  <a:schemeClr val="bg1">
                    <a:lumMod val="85000"/>
                  </a:schemeClr>
                </a:solidFill>
                <a:latin typeface="Arial Narrow" pitchFamily="34" charset="0"/>
              </a:rPr>
            </a:br>
            <a:endParaRPr lang="en-US" sz="1300" dirty="0">
              <a:solidFill>
                <a:schemeClr val="bg1">
                  <a:lumMod val="85000"/>
                </a:schemeClr>
              </a:solidFill>
              <a:latin typeface="Arial Narrow" pitchFamily="34" charset="0"/>
            </a:endParaRPr>
          </a:p>
        </p:txBody>
      </p:sp>
    </p:spTree>
    <p:extLst>
      <p:ext uri="{BB962C8B-B14F-4D97-AF65-F5344CB8AC3E}">
        <p14:creationId xmlns="" xmlns:p14="http://schemas.microsoft.com/office/powerpoint/2010/main" val="29359934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SKM_C36816042517100ddd.jpg"/>
          <p:cNvPicPr>
            <a:picLocks noGrp="1" noChangeAspect="1"/>
          </p:cNvPicPr>
          <p:nvPr>
            <p:ph idx="1"/>
          </p:nvPr>
        </p:nvPicPr>
        <p:blipFill>
          <a:blip r:embed="rId2"/>
          <a:srcRect l="20356" t="10365" r="21598" b="9758"/>
          <a:stretch>
            <a:fillRect/>
          </a:stretch>
        </p:blipFill>
        <p:spPr>
          <a:xfrm rot="16200000">
            <a:off x="2677557" y="-2677558"/>
            <a:ext cx="6858000" cy="12213115"/>
          </a:xfrm>
        </p:spPr>
      </p:pic>
      <p:sp>
        <p:nvSpPr>
          <p:cNvPr id="5" name="Title 1"/>
          <p:cNvSpPr txBox="1">
            <a:spLocks/>
          </p:cNvSpPr>
          <p:nvPr/>
        </p:nvSpPr>
        <p:spPr>
          <a:xfrm>
            <a:off x="136190" y="5857296"/>
            <a:ext cx="2241250"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Traffic</a:t>
            </a:r>
            <a:r>
              <a:rPr kumimoji="0" lang="en-US" sz="2900"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Solution</a:t>
            </a:r>
            <a:endPar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West Side Connector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Table 4-Rezoningddd.jpg"/>
          <p:cNvPicPr>
            <a:picLocks noChangeAspect="1"/>
          </p:cNvPicPr>
          <p:nvPr/>
        </p:nvPicPr>
        <p:blipFill>
          <a:blip r:embed="rId2" cstate="print"/>
          <a:srcRect b="52116"/>
          <a:stretch>
            <a:fillRect/>
          </a:stretch>
        </p:blipFill>
        <p:spPr>
          <a:xfrm>
            <a:off x="-322602" y="1017767"/>
            <a:ext cx="7113015" cy="4407765"/>
          </a:xfrm>
          <a:prstGeom prst="rect">
            <a:avLst/>
          </a:prstGeom>
        </p:spPr>
      </p:pic>
      <p:pic>
        <p:nvPicPr>
          <p:cNvPr id="6" name="Picture 5" descr="1Table 4-Rezoningddd.jpg"/>
          <p:cNvPicPr>
            <a:picLocks noChangeAspect="1"/>
          </p:cNvPicPr>
          <p:nvPr/>
        </p:nvPicPr>
        <p:blipFill>
          <a:blip r:embed="rId3" cstate="print"/>
          <a:srcRect l="10450" t="47285" b="17237"/>
          <a:stretch>
            <a:fillRect/>
          </a:stretch>
        </p:blipFill>
        <p:spPr>
          <a:xfrm>
            <a:off x="6265628" y="1733388"/>
            <a:ext cx="6296441" cy="322822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3-3.jpg"/>
          <p:cNvPicPr>
            <a:picLocks noChangeAspect="1"/>
          </p:cNvPicPr>
          <p:nvPr/>
        </p:nvPicPr>
        <p:blipFill>
          <a:blip r:embed="rId2" cstate="print"/>
          <a:srcRect t="25000"/>
          <a:stretch>
            <a:fillRect/>
          </a:stretch>
        </p:blipFill>
        <p:spPr>
          <a:xfrm>
            <a:off x="0" y="15902"/>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244 Perimeter Center Parkway – Site B</a:t>
            </a:r>
            <a:endParaRPr lang="en-US" dirty="0">
              <a:solidFill>
                <a:schemeClr val="tx2"/>
              </a:solidFill>
            </a:endParaRPr>
          </a:p>
        </p:txBody>
      </p:sp>
      <p:sp>
        <p:nvSpPr>
          <p:cNvPr id="3" name="Content Placeholder 2"/>
          <p:cNvSpPr>
            <a:spLocks noGrp="1"/>
          </p:cNvSpPr>
          <p:nvPr>
            <p:ph idx="1"/>
          </p:nvPr>
        </p:nvSpPr>
        <p:spPr>
          <a:xfrm>
            <a:off x="609600" y="1600205"/>
            <a:ext cx="10972800" cy="5257795"/>
          </a:xfrm>
        </p:spPr>
        <p:txBody>
          <a:bodyPr>
            <a:normAutofit fontScale="92500" lnSpcReduction="20000"/>
          </a:bodyPr>
          <a:lstStyle/>
          <a:p>
            <a:pPr>
              <a:buNone/>
            </a:pPr>
            <a:endParaRPr lang="en-US" dirty="0" smtClean="0"/>
          </a:p>
          <a:p>
            <a:pPr>
              <a:buNone/>
            </a:pPr>
            <a:r>
              <a:rPr lang="en-US" dirty="0" smtClean="0"/>
              <a:t>Team Introduction:</a:t>
            </a:r>
          </a:p>
          <a:p>
            <a:pPr>
              <a:buNone/>
            </a:pPr>
            <a:endParaRPr lang="en-US" dirty="0" smtClean="0"/>
          </a:p>
          <a:p>
            <a:r>
              <a:rPr lang="en-US" dirty="0" err="1" smtClean="0"/>
              <a:t>Pursley</a:t>
            </a:r>
            <a:r>
              <a:rPr lang="en-US" dirty="0" smtClean="0"/>
              <a:t> </a:t>
            </a:r>
            <a:r>
              <a:rPr lang="en-US" dirty="0" err="1" smtClean="0"/>
              <a:t>Friese</a:t>
            </a:r>
            <a:r>
              <a:rPr lang="en-US" dirty="0" smtClean="0"/>
              <a:t> </a:t>
            </a:r>
            <a:r>
              <a:rPr lang="en-US" dirty="0" err="1" smtClean="0"/>
              <a:t>Torgrimson</a:t>
            </a:r>
            <a:r>
              <a:rPr lang="en-US" dirty="0" smtClean="0"/>
              <a:t> (legal)</a:t>
            </a:r>
          </a:p>
          <a:p>
            <a:r>
              <a:rPr lang="en-US" dirty="0" err="1" smtClean="0"/>
              <a:t>tvsdesign</a:t>
            </a:r>
            <a:r>
              <a:rPr lang="en-US" dirty="0" smtClean="0"/>
              <a:t> (architecture)</a:t>
            </a:r>
          </a:p>
          <a:p>
            <a:r>
              <a:rPr lang="en-US" dirty="0" smtClean="0"/>
              <a:t>Moreland </a:t>
            </a:r>
            <a:r>
              <a:rPr lang="en-US" dirty="0" err="1" smtClean="0"/>
              <a:t>Altobelli</a:t>
            </a:r>
            <a:r>
              <a:rPr lang="en-US" dirty="0" smtClean="0"/>
              <a:t>  &amp; VHB (traffic)</a:t>
            </a:r>
          </a:p>
          <a:p>
            <a:r>
              <a:rPr lang="en-US" dirty="0" smtClean="0"/>
              <a:t>Planners &amp; </a:t>
            </a:r>
            <a:r>
              <a:rPr lang="en-US" dirty="0" err="1" smtClean="0"/>
              <a:t>Enginners</a:t>
            </a:r>
            <a:r>
              <a:rPr lang="en-US" dirty="0" smtClean="0"/>
              <a:t> (civil)</a:t>
            </a:r>
          </a:p>
          <a:p>
            <a:r>
              <a:rPr lang="en-US" dirty="0" smtClean="0"/>
              <a:t>Berkshire Hathaway (marketing &amp; finance)</a:t>
            </a:r>
          </a:p>
          <a:p>
            <a:endParaRPr lang="en-US" dirty="0" smtClean="0"/>
          </a:p>
          <a:p>
            <a:pPr>
              <a:buNone/>
            </a:pPr>
            <a:r>
              <a:rPr lang="en-US" dirty="0" smtClean="0"/>
              <a:t>Community:</a:t>
            </a:r>
          </a:p>
          <a:p>
            <a:r>
              <a:rPr lang="en-US" dirty="0" smtClean="0"/>
              <a:t>Dunwoody Preservation Trust</a:t>
            </a:r>
          </a:p>
        </p:txBody>
      </p:sp>
      <p:pic>
        <p:nvPicPr>
          <p:cNvPr id="5" name="Picture 4" descr="A3sm.jpg"/>
          <p:cNvPicPr>
            <a:picLocks noChangeAspect="1"/>
          </p:cNvPicPr>
          <p:nvPr/>
        </p:nvPicPr>
        <p:blipFill>
          <a:blip r:embed="rId2" cstate="print"/>
          <a:srcRect l="25928" r="48930"/>
          <a:stretch>
            <a:fillRect/>
          </a:stretch>
        </p:blipFill>
        <p:spPr>
          <a:xfrm>
            <a:off x="9810314" y="0"/>
            <a:ext cx="2381686"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1-1.jpg"/>
          <p:cNvPicPr>
            <a:picLocks noChangeAspect="1"/>
          </p:cNvPicPr>
          <p:nvPr/>
        </p:nvPicPr>
        <p:blipFill>
          <a:blip r:embed="rId2" cstate="print"/>
          <a:srcRect t="9733"/>
          <a:stretch>
            <a:fillRect/>
          </a:stretch>
        </p:blipFill>
        <p:spPr>
          <a:xfrm>
            <a:off x="-76827" y="0"/>
            <a:ext cx="12268827" cy="6858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24.jpg"/>
          <p:cNvPicPr>
            <a:picLocks noChangeAspect="1"/>
          </p:cNvPicPr>
          <p:nvPr/>
        </p:nvPicPr>
        <p:blipFill>
          <a:blip r:embed="rId2" cstate="print"/>
          <a:stretch>
            <a:fillRect/>
          </a:stretch>
        </p:blipFill>
        <p:spPr>
          <a:xfrm>
            <a:off x="844951" y="0"/>
            <a:ext cx="10608197" cy="6864127"/>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25.jpg"/>
          <p:cNvPicPr>
            <a:picLocks noChangeAspect="1"/>
          </p:cNvPicPr>
          <p:nvPr/>
        </p:nvPicPr>
        <p:blipFill>
          <a:blip r:embed="rId2" cstate="print"/>
          <a:stretch>
            <a:fillRect/>
          </a:stretch>
        </p:blipFill>
        <p:spPr>
          <a:xfrm>
            <a:off x="781290"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26.jpg"/>
          <p:cNvPicPr>
            <a:picLocks noChangeAspect="1"/>
          </p:cNvPicPr>
          <p:nvPr/>
        </p:nvPicPr>
        <p:blipFill>
          <a:blip r:embed="rId2" cstate="print"/>
          <a:stretch>
            <a:fillRect/>
          </a:stretch>
        </p:blipFill>
        <p:spPr>
          <a:xfrm>
            <a:off x="769715"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27.jpg"/>
          <p:cNvPicPr>
            <a:picLocks noChangeAspect="1"/>
          </p:cNvPicPr>
          <p:nvPr/>
        </p:nvPicPr>
        <p:blipFill>
          <a:blip r:embed="rId2" cstate="print"/>
          <a:stretch>
            <a:fillRect/>
          </a:stretch>
        </p:blipFill>
        <p:spPr>
          <a:xfrm>
            <a:off x="798652"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160413_CP-004ddd.jpg"/>
          <p:cNvPicPr>
            <a:picLocks noChangeAspect="1"/>
          </p:cNvPicPr>
          <p:nvPr/>
        </p:nvPicPr>
        <p:blipFill>
          <a:blip r:embed="rId2" cstate="print"/>
          <a:stretch>
            <a:fillRect/>
          </a:stretch>
        </p:blipFill>
        <p:spPr>
          <a:xfrm>
            <a:off x="796636" y="0"/>
            <a:ext cx="10598727"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29.jpg"/>
          <p:cNvPicPr>
            <a:picLocks noChangeAspect="1"/>
          </p:cNvPicPr>
          <p:nvPr/>
        </p:nvPicPr>
        <p:blipFill>
          <a:blip r:embed="rId2" cstate="print"/>
          <a:stretch>
            <a:fillRect/>
          </a:stretch>
        </p:blipFill>
        <p:spPr>
          <a:xfrm>
            <a:off x="844951"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30.jpg"/>
          <p:cNvPicPr>
            <a:picLocks noChangeAspect="1"/>
          </p:cNvPicPr>
          <p:nvPr/>
        </p:nvPicPr>
        <p:blipFill>
          <a:blip r:embed="rId2" cstate="print"/>
          <a:stretch>
            <a:fillRect/>
          </a:stretch>
        </p:blipFill>
        <p:spPr>
          <a:xfrm>
            <a:off x="821802"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31.jpg"/>
          <p:cNvPicPr>
            <a:picLocks noChangeAspect="1"/>
          </p:cNvPicPr>
          <p:nvPr/>
        </p:nvPicPr>
        <p:blipFill>
          <a:blip r:embed="rId2" cstate="print"/>
          <a:stretch>
            <a:fillRect/>
          </a:stretch>
        </p:blipFill>
        <p:spPr>
          <a:xfrm>
            <a:off x="891251"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B1 Page 032.jpg"/>
          <p:cNvPicPr>
            <a:picLocks noChangeAspect="1"/>
          </p:cNvPicPr>
          <p:nvPr/>
        </p:nvPicPr>
        <p:blipFill>
          <a:blip r:embed="rId2" cstate="print"/>
          <a:stretch>
            <a:fillRect/>
          </a:stretch>
        </p:blipFill>
        <p:spPr>
          <a:xfrm>
            <a:off x="839164" y="0"/>
            <a:ext cx="10598727" cy="6857999"/>
          </a:xfrm>
          <a:prstGeom prst="rect">
            <a:avLst/>
          </a:prstGeom>
        </p:spPr>
      </p:pic>
      <p:pic>
        <p:nvPicPr>
          <p:cNvPr id="3" name="Picture 2" descr="seal.jpg"/>
          <p:cNvPicPr>
            <a:picLocks noChangeAspect="1"/>
          </p:cNvPicPr>
          <p:nvPr/>
        </p:nvPicPr>
        <p:blipFill>
          <a:blip r:embed="rId3" cstate="print">
            <a:clrChange>
              <a:clrFrom>
                <a:srgbClr val="FFFFFF"/>
              </a:clrFrom>
              <a:clrTo>
                <a:srgbClr val="FFFFFF">
                  <a:alpha val="0"/>
                </a:srgbClr>
              </a:clrTo>
            </a:clrChange>
          </a:blip>
          <a:stretch>
            <a:fillRect/>
          </a:stretch>
        </p:blipFill>
        <p:spPr>
          <a:xfrm rot="19736986">
            <a:off x="-8279" y="5342973"/>
            <a:ext cx="1472477" cy="137757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727-CROWN HOLDINGS GROUP MASTERPLAN.pdf - Google Chrome"/>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a:xfrm>
            <a:off x="0" y="0"/>
            <a:ext cx="10600567" cy="6858000"/>
          </a:xfrm>
          <a:prstGeom prst="rect">
            <a:avLst/>
          </a:prstGeom>
        </p:spPr>
      </p:pic>
      <p:sp>
        <p:nvSpPr>
          <p:cNvPr id="3" name="Title 1"/>
          <p:cNvSpPr txBox="1">
            <a:spLocks/>
          </p:cNvSpPr>
          <p:nvPr/>
        </p:nvSpPr>
        <p:spPr>
          <a:xfrm>
            <a:off x="9309810" y="5814674"/>
            <a:ext cx="2645898" cy="838200"/>
          </a:xfrm>
          <a:prstGeom prst="rect">
            <a:avLst/>
          </a:prstGeom>
          <a:solidFill>
            <a:schemeClr val="accent6"/>
          </a:solidFill>
        </p:spPr>
        <p:txBody>
          <a:bodyPr vert="horz" lIns="91440" tIns="45720" rIns="91440" bIns="45720" rtlCol="0" anchor="ctr">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244 Perimeter Center</a:t>
            </a:r>
          </a:p>
          <a:p>
            <a:pPr lvl="0">
              <a:spcBef>
                <a:spcPct val="0"/>
              </a:spcBef>
            </a:pPr>
            <a:r>
              <a:rPr lang="en-US" dirty="0" smtClean="0">
                <a:solidFill>
                  <a:schemeClr val="bg1"/>
                </a:solidFill>
                <a:latin typeface="Arial Narrow" pitchFamily="34" charset="0"/>
                <a:ea typeface="+mj-ea"/>
                <a:cs typeface="Aharoni" pitchFamily="2" charset="-79"/>
              </a:rPr>
              <a:t>Entitlement Maximum Density</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extLst>
      <p:ext uri="{BB962C8B-B14F-4D97-AF65-F5344CB8AC3E}">
        <p14:creationId xmlns:p14="http://schemas.microsoft.com/office/powerpoint/2010/main" xmlns="" val="4276019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160413_CP-009ddd.jpg"/>
          <p:cNvPicPr>
            <a:picLocks noChangeAspect="1"/>
          </p:cNvPicPr>
          <p:nvPr/>
        </p:nvPicPr>
        <p:blipFill>
          <a:blip r:embed="rId2" cstate="print"/>
          <a:stretch>
            <a:fillRect/>
          </a:stretch>
        </p:blipFill>
        <p:spPr>
          <a:xfrm>
            <a:off x="796636" y="0"/>
            <a:ext cx="10598727"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1.jpg"/>
          <p:cNvPicPr>
            <a:picLocks noChangeAspect="1"/>
          </p:cNvPicPr>
          <p:nvPr/>
        </p:nvPicPr>
        <p:blipFill>
          <a:blip r:embed="rId2" cstate="print"/>
          <a:stretch>
            <a:fillRect/>
          </a:stretch>
        </p:blipFill>
        <p:spPr>
          <a:xfrm>
            <a:off x="850790" y="0"/>
            <a:ext cx="10543430" cy="6919126"/>
          </a:xfrm>
          <a:prstGeom prst="rect">
            <a:avLst/>
          </a:prstGeom>
        </p:spPr>
      </p:pic>
      <p:sp>
        <p:nvSpPr>
          <p:cNvPr id="3" name="Title 1"/>
          <p:cNvSpPr txBox="1">
            <a:spLocks/>
          </p:cNvSpPr>
          <p:nvPr/>
        </p:nvSpPr>
        <p:spPr>
          <a:xfrm>
            <a:off x="8580475" y="5833443"/>
            <a:ext cx="3612286"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Looking Down Gold</a:t>
            </a:r>
            <a:r>
              <a:rPr kumimoji="0" lang="en-US" sz="2900"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Kist Dr.</a:t>
            </a:r>
            <a:endPar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2sm.jpg"/>
          <p:cNvPicPr>
            <a:picLocks noChangeAspect="1"/>
          </p:cNvPicPr>
          <p:nvPr/>
        </p:nvPicPr>
        <p:blipFill>
          <a:blip r:embed="rId2" cstate="print"/>
          <a:srcRect/>
          <a:stretch>
            <a:fillRect/>
          </a:stretch>
        </p:blipFill>
        <p:spPr>
          <a:xfrm>
            <a:off x="0" y="0"/>
            <a:ext cx="12192000" cy="6858000"/>
          </a:xfrm>
          <a:prstGeom prst="rect">
            <a:avLst/>
          </a:prstGeom>
        </p:spPr>
      </p:pic>
      <p:sp>
        <p:nvSpPr>
          <p:cNvPr id="3" name="Title 1"/>
          <p:cNvSpPr txBox="1">
            <a:spLocks/>
          </p:cNvSpPr>
          <p:nvPr/>
        </p:nvSpPr>
        <p:spPr>
          <a:xfrm>
            <a:off x="9250319" y="5833443"/>
            <a:ext cx="2942441"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900" dirty="0" smtClean="0">
                <a:solidFill>
                  <a:schemeClr val="bg1"/>
                </a:solidFill>
                <a:latin typeface="Arial Narrow" pitchFamily="34" charset="0"/>
                <a:ea typeface="+mj-ea"/>
                <a:cs typeface="Aharoni" pitchFamily="2" charset="-79"/>
              </a:rPr>
              <a:t>Central Green Space</a:t>
            </a:r>
            <a:endPar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W-views opA.pdf - Google Chrome"/>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a:xfrm>
            <a:off x="0" y="75236"/>
            <a:ext cx="12192000" cy="6858000"/>
          </a:xfrm>
          <a:prstGeom prst="rect">
            <a:avLst/>
          </a:prstGeom>
        </p:spPr>
      </p:pic>
      <p:sp>
        <p:nvSpPr>
          <p:cNvPr id="3" name="Title 1"/>
          <p:cNvSpPr txBox="1">
            <a:spLocks/>
          </p:cNvSpPr>
          <p:nvPr/>
        </p:nvSpPr>
        <p:spPr>
          <a:xfrm>
            <a:off x="9317761" y="5846479"/>
            <a:ext cx="2645898" cy="838200"/>
          </a:xfrm>
          <a:prstGeom prst="rect">
            <a:avLst/>
          </a:prstGeom>
          <a:solidFill>
            <a:schemeClr val="accent6"/>
          </a:solidFill>
        </p:spPr>
        <p:txBody>
          <a:bodyPr vert="horz" lIns="91440" tIns="45720" rIns="91440" bIns="45720" rtlCol="0" anchor="ctr">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244 Perimeter Center</a:t>
            </a:r>
          </a:p>
          <a:p>
            <a:pPr lvl="0">
              <a:spcBef>
                <a:spcPct val="0"/>
              </a:spcBef>
            </a:pPr>
            <a:r>
              <a:rPr lang="en-US" dirty="0" smtClean="0">
                <a:solidFill>
                  <a:schemeClr val="bg1"/>
                </a:solidFill>
                <a:latin typeface="Arial Narrow" pitchFamily="34" charset="0"/>
                <a:ea typeface="+mj-ea"/>
                <a:cs typeface="Aharoni" pitchFamily="2" charset="-79"/>
              </a:rPr>
              <a:t>Conceptual Site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extLst>
      <p:ext uri="{BB962C8B-B14F-4D97-AF65-F5344CB8AC3E}">
        <p14:creationId xmlns:p14="http://schemas.microsoft.com/office/powerpoint/2010/main" xmlns="" val="9497421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00_SVEDBERG\00_AA-BD\charlie brown\___DHA mtg\JEANIE\20Dw-Marta_2014-0218-finalddd.jpg"/>
          <p:cNvPicPr>
            <a:picLocks noChangeAspect="1" noChangeArrowheads="1"/>
          </p:cNvPicPr>
          <p:nvPr/>
        </p:nvPicPr>
        <p:blipFill>
          <a:blip r:embed="rId2"/>
          <a:srcRect/>
          <a:stretch>
            <a:fillRect/>
          </a:stretch>
        </p:blipFill>
        <p:spPr bwMode="auto">
          <a:xfrm>
            <a:off x="1505447" y="0"/>
            <a:ext cx="9144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00_SVEDBERG\00_AA-BD\charlie brown\___DHA mtg\JEANIE\19Dw-Marta_2014-0218-finalddd.jpg"/>
          <p:cNvPicPr>
            <a:picLocks noChangeAspect="1" noChangeArrowheads="1"/>
          </p:cNvPicPr>
          <p:nvPr/>
        </p:nvPicPr>
        <p:blipFill>
          <a:blip r:embed="rId2"/>
          <a:srcRect/>
          <a:stretch>
            <a:fillRect/>
          </a:stretch>
        </p:blipFill>
        <p:spPr bwMode="auto">
          <a:xfrm>
            <a:off x="1555805" y="0"/>
            <a:ext cx="9144000"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00_SVEDBERG\00_AA-BD\charlie brown\___DHA mtg\JEANIE\18Dw-Marta_2014-0218-finalddd.jpg"/>
          <p:cNvPicPr>
            <a:picLocks noChangeAspect="1" noChangeArrowheads="1"/>
          </p:cNvPicPr>
          <p:nvPr/>
        </p:nvPicPr>
        <p:blipFill>
          <a:blip r:embed="rId2"/>
          <a:srcRect/>
          <a:stretch>
            <a:fillRect/>
          </a:stretch>
        </p:blipFill>
        <p:spPr bwMode="auto">
          <a:xfrm>
            <a:off x="1460389" y="-39749"/>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 Site Plan.jpg"/>
          <p:cNvPicPr>
            <a:picLocks noChangeAspect="1"/>
          </p:cNvPicPr>
          <p:nvPr/>
        </p:nvPicPr>
        <p:blipFill>
          <a:blip r:embed="rId2" cstate="print"/>
          <a:stretch>
            <a:fillRect/>
          </a:stretch>
        </p:blipFill>
        <p:spPr>
          <a:xfrm>
            <a:off x="0" y="0"/>
            <a:ext cx="12331898" cy="6858000"/>
          </a:xfrm>
          <a:prstGeom prst="rect">
            <a:avLst/>
          </a:prstGeom>
        </p:spPr>
      </p:pic>
      <p:sp>
        <p:nvSpPr>
          <p:cNvPr id="3" name="Title 1"/>
          <p:cNvSpPr txBox="1">
            <a:spLocks/>
          </p:cNvSpPr>
          <p:nvPr/>
        </p:nvSpPr>
        <p:spPr>
          <a:xfrm>
            <a:off x="10360550" y="5844076"/>
            <a:ext cx="1792929"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Site Plan</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Master</a:t>
            </a:r>
            <a:r>
              <a:rPr kumimoji="0" lang="en-US" b="0" i="0" u="none" strike="noStrike" kern="1200" cap="none" spc="0" normalizeH="0" noProof="0" dirty="0" smtClean="0">
                <a:ln>
                  <a:noFill/>
                </a:ln>
                <a:solidFill>
                  <a:schemeClr val="bg1"/>
                </a:solidFill>
                <a:effectLst/>
                <a:uLnTx/>
                <a:uFillTx/>
                <a:latin typeface="Arial Narrow" pitchFamily="34" charset="0"/>
                <a:ea typeface="+mj-ea"/>
                <a:cs typeface="Aharoni" pitchFamily="2" charset="-79"/>
              </a:rPr>
              <a:t> Plan</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pic>
        <p:nvPicPr>
          <p:cNvPr id="4" name="Picture 3" descr="212015-10-12 Dunwoody Comprehensive Planddd.jpg"/>
          <p:cNvPicPr>
            <a:picLocks noChangeAspect="1"/>
          </p:cNvPicPr>
          <p:nvPr/>
        </p:nvPicPr>
        <p:blipFill>
          <a:blip r:embed="rId3" cstate="print"/>
          <a:srcRect l="1851" t="1946" r="5458" b="9930"/>
          <a:stretch>
            <a:fillRect/>
          </a:stretch>
        </p:blipFill>
        <p:spPr>
          <a:xfrm>
            <a:off x="5731518" y="4889441"/>
            <a:ext cx="6175868" cy="797044"/>
          </a:xfrm>
          <a:prstGeom prst="rect">
            <a:avLst/>
          </a:prstGeom>
          <a:effectLst>
            <a:outerShdw blurRad="50800" dist="38100" dir="2700000" algn="tl" rotWithShape="0">
              <a:prstClr val="black">
                <a:alpha val="40000"/>
              </a:prstClr>
            </a:outerShdw>
          </a:effectLst>
        </p:spPr>
      </p:pic>
      <p:pic>
        <p:nvPicPr>
          <p:cNvPr id="5" name="Picture 4" descr="4i9pdq9iE.jpeg"/>
          <p:cNvPicPr>
            <a:picLocks noChangeAspect="1"/>
          </p:cNvPicPr>
          <p:nvPr/>
        </p:nvPicPr>
        <p:blipFill>
          <a:blip r:embed="rId4" cstate="print">
            <a:clrChange>
              <a:clrFrom>
                <a:srgbClr val="FFFFFF"/>
              </a:clrFrom>
              <a:clrTo>
                <a:srgbClr val="FFFFFF">
                  <a:alpha val="0"/>
                </a:srgbClr>
              </a:clrTo>
            </a:clrChange>
          </a:blip>
          <a:stretch>
            <a:fillRect/>
          </a:stretch>
        </p:blipFill>
        <p:spPr>
          <a:xfrm>
            <a:off x="10824693" y="4851138"/>
            <a:ext cx="843497" cy="843497"/>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SKMBT_C35316021517470ddd.jpg"/>
          <p:cNvPicPr>
            <a:picLocks noChangeAspect="1"/>
          </p:cNvPicPr>
          <p:nvPr/>
        </p:nvPicPr>
        <p:blipFill>
          <a:blip r:embed="rId2" cstate="print"/>
          <a:srcRect/>
          <a:stretch>
            <a:fillRect/>
          </a:stretch>
        </p:blipFill>
        <p:spPr>
          <a:xfrm>
            <a:off x="-1" y="-1"/>
            <a:ext cx="6868633" cy="6858001"/>
          </a:xfrm>
          <a:prstGeom prst="rect">
            <a:avLst/>
          </a:prstGeom>
        </p:spPr>
      </p:pic>
      <p:sp>
        <p:nvSpPr>
          <p:cNvPr id="4" name="Title 1"/>
          <p:cNvSpPr txBox="1">
            <a:spLocks/>
          </p:cNvSpPr>
          <p:nvPr/>
        </p:nvSpPr>
        <p:spPr>
          <a:xfrm>
            <a:off x="9043593" y="5833443"/>
            <a:ext cx="2942441"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Condo Features</a:t>
            </a: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And Amenities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00_SVEDBERG\00_AA-BD\charlie brown\___DHA mtg\JEANIE\19Dw-Marta_2014-0218-finalddd.jpg"/>
          <p:cNvPicPr>
            <a:picLocks noChangeAspect="1" noChangeArrowheads="1"/>
          </p:cNvPicPr>
          <p:nvPr/>
        </p:nvPicPr>
        <p:blipFill>
          <a:blip r:embed="rId2"/>
          <a:srcRect t="9044" b="15870"/>
          <a:stretch>
            <a:fillRect/>
          </a:stretch>
        </p:blipFill>
        <p:spPr bwMode="auto">
          <a:xfrm>
            <a:off x="0" y="-7943"/>
            <a:ext cx="12192000" cy="6865943"/>
          </a:xfrm>
          <a:prstGeom prst="rect">
            <a:avLst/>
          </a:prstGeom>
          <a:noFill/>
        </p:spPr>
      </p:pic>
      <p:sp>
        <p:nvSpPr>
          <p:cNvPr id="3" name="Title 1"/>
          <p:cNvSpPr txBox="1">
            <a:spLocks/>
          </p:cNvSpPr>
          <p:nvPr/>
        </p:nvSpPr>
        <p:spPr>
          <a:xfrm>
            <a:off x="9357517" y="5862383"/>
            <a:ext cx="2645898" cy="838200"/>
          </a:xfrm>
          <a:prstGeom prst="rect">
            <a:avLst/>
          </a:prstGeom>
          <a:solidFill>
            <a:schemeClr val="accent6"/>
          </a:solidFill>
        </p:spPr>
        <p:txBody>
          <a:bodyPr vert="horz" lIns="91440" tIns="45720" rIns="91440" bIns="45720" rtlCol="0" anchor="ctr">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244 Perimeter Center</a:t>
            </a:r>
          </a:p>
          <a:p>
            <a:pPr lvl="0">
              <a:spcBef>
                <a:spcPct val="0"/>
              </a:spcBef>
            </a:pPr>
            <a:r>
              <a:rPr lang="en-US" dirty="0" smtClean="0">
                <a:solidFill>
                  <a:schemeClr val="bg1"/>
                </a:solidFill>
                <a:latin typeface="Arial Narrow" pitchFamily="34" charset="0"/>
                <a:ea typeface="+mj-ea"/>
                <a:cs typeface="Aharoni" pitchFamily="2" charset="-79"/>
              </a:rPr>
              <a:t>Conceptual Massing</a:t>
            </a:r>
            <a:endPar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p:txBody>
      </p:sp>
    </p:spTree>
    <p:extLst>
      <p:ext uri="{BB962C8B-B14F-4D97-AF65-F5344CB8AC3E}">
        <p14:creationId xmlns:p14="http://schemas.microsoft.com/office/powerpoint/2010/main" xmlns="" val="17587577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14791" y="1357720"/>
            <a:ext cx="6407427" cy="4263851"/>
          </a:xfrm>
          <a:prstGeom prst="rect">
            <a:avLst/>
          </a:prstGeom>
          <a:noFill/>
          <a:ln w="9525">
            <a:noFill/>
            <a:miter lim="800000"/>
            <a:headEnd/>
            <a:tailEnd/>
          </a:ln>
          <a:effectLst/>
        </p:spPr>
      </p:pic>
      <p:pic>
        <p:nvPicPr>
          <p:cNvPr id="3" name="Picture 2" descr="IMG_4527.JPG"/>
          <p:cNvPicPr>
            <a:picLocks noChangeAspect="1"/>
          </p:cNvPicPr>
          <p:nvPr/>
        </p:nvPicPr>
        <p:blipFill>
          <a:blip r:embed="rId3"/>
          <a:stretch>
            <a:fillRect/>
          </a:stretch>
        </p:blipFill>
        <p:spPr>
          <a:xfrm>
            <a:off x="7040451" y="0"/>
            <a:ext cx="5151549"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1.jpg"/>
          <p:cNvPicPr>
            <a:picLocks noChangeAspect="1"/>
          </p:cNvPicPr>
          <p:nvPr/>
        </p:nvPicPr>
        <p:blipFill>
          <a:blip r:embed="rId2" cstate="print"/>
          <a:srcRect t="14286"/>
          <a:stretch>
            <a:fillRect/>
          </a:stretch>
        </p:blipFill>
        <p:spPr>
          <a:xfrm>
            <a:off x="0" y="0"/>
            <a:ext cx="12192000" cy="6858000"/>
          </a:xfrm>
          <a:prstGeom prst="rect">
            <a:avLst/>
          </a:prstGeom>
        </p:spPr>
      </p:pic>
      <p:sp>
        <p:nvSpPr>
          <p:cNvPr id="3" name="Title 1"/>
          <p:cNvSpPr txBox="1">
            <a:spLocks/>
          </p:cNvSpPr>
          <p:nvPr/>
        </p:nvSpPr>
        <p:spPr>
          <a:xfrm>
            <a:off x="8977110" y="5833443"/>
            <a:ext cx="3016862" cy="838200"/>
          </a:xfrm>
          <a:prstGeom prst="rect">
            <a:avLst/>
          </a:prstGeom>
          <a:solidFill>
            <a:schemeClr val="accent6"/>
          </a:solidFill>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900" dirty="0" smtClean="0">
                <a:solidFill>
                  <a:schemeClr val="bg1"/>
                </a:solidFill>
                <a:latin typeface="Arial Narrow" pitchFamily="34" charset="0"/>
                <a:ea typeface="+mj-ea"/>
                <a:cs typeface="Aharoni" pitchFamily="2" charset="-79"/>
              </a:rPr>
              <a:t>Vision</a:t>
            </a:r>
            <a:endPar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People, Connectivity &amp; Transportation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2sm.jpg"/>
          <p:cNvPicPr>
            <a:picLocks noChangeAspect="1"/>
          </p:cNvPicPr>
          <p:nvPr/>
        </p:nvPicPr>
        <p:blipFill>
          <a:blip r:embed="rId2" cstate="print"/>
          <a:srcRect/>
          <a:stretch>
            <a:fillRect/>
          </a:stretch>
        </p:blipFill>
        <p:spPr>
          <a:xfrm>
            <a:off x="0" y="0"/>
            <a:ext cx="12192000" cy="6858000"/>
          </a:xfrm>
          <a:prstGeom prst="rect">
            <a:avLst/>
          </a:prstGeom>
        </p:spPr>
      </p:pic>
      <p:sp>
        <p:nvSpPr>
          <p:cNvPr id="3" name="Title 1"/>
          <p:cNvSpPr txBox="1">
            <a:spLocks/>
          </p:cNvSpPr>
          <p:nvPr/>
        </p:nvSpPr>
        <p:spPr>
          <a:xfrm>
            <a:off x="9059495" y="5833443"/>
            <a:ext cx="2942441" cy="838200"/>
          </a:xfrm>
          <a:prstGeom prst="rect">
            <a:avLst/>
          </a:prstGeom>
          <a:solidFill>
            <a:schemeClr val="accent6"/>
          </a:solidFill>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900" dirty="0" smtClean="0">
                <a:solidFill>
                  <a:schemeClr val="bg1"/>
                </a:solidFill>
                <a:latin typeface="Arial Narrow" pitchFamily="34" charset="0"/>
                <a:ea typeface="+mj-ea"/>
                <a:cs typeface="Aharoni" pitchFamily="2" charset="-79"/>
              </a:rPr>
              <a:t>Central Green Space</a:t>
            </a:r>
            <a:endParaRPr kumimoji="0" lang="en-US" sz="2900"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endParaRPr>
          </a:p>
          <a:p>
            <a:pPr lvl="0">
              <a:spcBef>
                <a:spcPct val="0"/>
              </a:spcBef>
            </a:pPr>
            <a:r>
              <a:rPr kumimoji="0" lang="en-US" b="0" i="0" u="none" strike="noStrike" kern="1200" cap="none" spc="0" normalizeH="0" baseline="0" noProof="0" dirty="0" smtClean="0">
                <a:ln>
                  <a:noFill/>
                </a:ln>
                <a:solidFill>
                  <a:schemeClr val="bg1"/>
                </a:solidFill>
                <a:effectLst/>
                <a:uLnTx/>
                <a:uFillTx/>
                <a:latin typeface="Arial Narrow" pitchFamily="34" charset="0"/>
                <a:ea typeface="+mj-ea"/>
                <a:cs typeface="Aharoni" pitchFamily="2" charset="-79"/>
              </a:rPr>
              <a:t>Looking East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2117</TotalTime>
  <Words>765</Words>
  <Application>Microsoft Office PowerPoint</Application>
  <PresentationFormat>Custom</PresentationFormat>
  <Paragraphs>194</Paragraphs>
  <Slides>70</Slides>
  <Notes>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Slide 1</vt:lpstr>
      <vt:lpstr>244 Perimeter Center Parkway – Site B</vt:lpstr>
      <vt:lpstr>Slide 3</vt:lpstr>
      <vt:lpstr>Slide 4</vt:lpstr>
      <vt:lpstr>244 Perimeter Center Parkway – Site B</vt:lpstr>
      <vt:lpstr>Slide 6</vt:lpstr>
      <vt:lpstr>Slide 7</vt:lpstr>
      <vt:lpstr>Slide 8</vt:lpstr>
      <vt:lpstr>Slide 9</vt:lpstr>
      <vt:lpstr>Slide 10</vt:lpstr>
      <vt:lpstr>Slide 11</vt:lpstr>
      <vt:lpstr>244 Perimeter Center Parkway – Site B</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02.15.2016 244 Perimeter Center presented by: Charles Brown, Crown Holdings Group </vt:lpstr>
      <vt:lpstr>244 Perimeter Center Parkway – Site B</vt:lpstr>
      <vt:lpstr>Slide 28</vt:lpstr>
      <vt:lpstr>Slide 29</vt:lpstr>
      <vt:lpstr>Slide 30</vt:lpstr>
      <vt:lpstr>Slide 31</vt:lpstr>
      <vt:lpstr>02.15.2016 244 Perimeter Center presented by: Charles Brown, Crown Holdings Group </vt:lpstr>
      <vt:lpstr>244 Perimeter Center Parkway – Site B</vt:lpstr>
      <vt:lpstr>Slide 34</vt:lpstr>
      <vt:lpstr>Slide 35</vt:lpstr>
      <vt:lpstr>Slide 36</vt:lpstr>
      <vt:lpstr>Slide 37</vt:lpstr>
      <vt:lpstr>Slide 38</vt:lpstr>
      <vt:lpstr>02.15.2016 244 Perimeter Center presented by: Charles Brown, Crown Holdings Group </vt:lpstr>
      <vt:lpstr>244 Perimeter Center Parkway – Site B</vt:lpstr>
      <vt:lpstr>Slide 41</vt:lpstr>
      <vt:lpstr>Slide 42</vt:lpstr>
      <vt:lpstr>Slide 43</vt:lpstr>
      <vt:lpstr>02.15.2016 244 Perimeter Center presented by: Charles Brown, Crown Holdings Group </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244 Perimeter Center</dc:title>
  <dc:creator>Tiffany Simon</dc:creator>
  <cp:lastModifiedBy>Robert Svedberg</cp:lastModifiedBy>
  <cp:revision>44</cp:revision>
  <dcterms:created xsi:type="dcterms:W3CDTF">2016-02-09T18:21:43Z</dcterms:created>
  <dcterms:modified xsi:type="dcterms:W3CDTF">2016-04-25T21:48:13Z</dcterms:modified>
</cp:coreProperties>
</file>