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8" r:id="rId2"/>
    <p:sldId id="259" r:id="rId3"/>
    <p:sldId id="326" r:id="rId4"/>
    <p:sldId id="327" r:id="rId5"/>
    <p:sldId id="328"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261" r:id="rId25"/>
    <p:sldId id="262" r:id="rId26"/>
    <p:sldId id="263" r:id="rId27"/>
    <p:sldId id="268" r:id="rId28"/>
    <p:sldId id="270" r:id="rId29"/>
    <p:sldId id="269" r:id="rId30"/>
    <p:sldId id="271" r:id="rId31"/>
    <p:sldId id="272" r:id="rId32"/>
    <p:sldId id="273" r:id="rId33"/>
    <p:sldId id="264" r:id="rId34"/>
    <p:sldId id="267" r:id="rId35"/>
    <p:sldId id="276" r:id="rId36"/>
    <p:sldId id="275" r:id="rId37"/>
    <p:sldId id="274" r:id="rId38"/>
    <p:sldId id="277" r:id="rId39"/>
    <p:sldId id="278" r:id="rId40"/>
    <p:sldId id="279" r:id="rId41"/>
    <p:sldId id="280" r:id="rId42"/>
    <p:sldId id="281" r:id="rId43"/>
    <p:sldId id="282" r:id="rId44"/>
    <p:sldId id="284" r:id="rId45"/>
    <p:sldId id="285" r:id="rId46"/>
    <p:sldId id="321" r:id="rId47"/>
    <p:sldId id="325" r:id="rId48"/>
    <p:sldId id="288" r:id="rId49"/>
    <p:sldId id="323" r:id="rId50"/>
    <p:sldId id="316" r:id="rId51"/>
    <p:sldId id="317" r:id="rId52"/>
    <p:sldId id="318" r:id="rId53"/>
    <p:sldId id="319" r:id="rId5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1" d="100"/>
          <a:sy n="71" d="100"/>
        </p:scale>
        <p:origin x="62" y="4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2D0D6D0B-DB88-40D5-8CE2-188B0E93C222}" type="datetimeFigureOut">
              <a:rPr lang="en-US" smtClean="0"/>
              <a:t>3/8/2021</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4FC4BFDE-B61F-4DA3-9046-FAAD0027F3C9}" type="slidenum">
              <a:rPr lang="en-US" smtClean="0"/>
              <a:t>‹#›</a:t>
            </a:fld>
            <a:endParaRPr lang="en-US" dirty="0"/>
          </a:p>
        </p:txBody>
      </p:sp>
    </p:spTree>
    <p:extLst>
      <p:ext uri="{BB962C8B-B14F-4D97-AF65-F5344CB8AC3E}">
        <p14:creationId xmlns:p14="http://schemas.microsoft.com/office/powerpoint/2010/main" val="134058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37" y="-323851"/>
            <a:ext cx="9143999" cy="5821081"/>
          </a:xfrm>
          <a:prstGeom prst="rect">
            <a:avLst/>
          </a:prstGeom>
        </p:spPr>
      </p:pic>
      <p:sp>
        <p:nvSpPr>
          <p:cNvPr id="14" name="Rectangle 13"/>
          <p:cNvSpPr/>
          <p:nvPr userDrawn="1"/>
        </p:nvSpPr>
        <p:spPr>
          <a:xfrm>
            <a:off x="17887" y="4386329"/>
            <a:ext cx="9143999" cy="247167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7886" y="1628617"/>
            <a:ext cx="9144000" cy="2612572"/>
          </a:xfrm>
          <a:prstGeom prst="rect">
            <a:avLst/>
          </a:prstGeom>
        </p:spPr>
      </p:pic>
      <p:sp>
        <p:nvSpPr>
          <p:cNvPr id="16" name="Title 15"/>
          <p:cNvSpPr>
            <a:spLocks noGrp="1"/>
          </p:cNvSpPr>
          <p:nvPr>
            <p:ph type="ctrTitle"/>
          </p:nvPr>
        </p:nvSpPr>
        <p:spPr>
          <a:xfrm>
            <a:off x="681263" y="4018953"/>
            <a:ext cx="7772400" cy="2387600"/>
          </a:xfrm>
        </p:spPr>
        <p:txBody>
          <a:bodyPr>
            <a:normAutofit/>
          </a:bodyPr>
          <a:lstStyle>
            <a:lvl1pPr>
              <a:defRPr sz="4800"/>
            </a:lvl1pPr>
          </a:lstStyle>
          <a:p>
            <a:r>
              <a:rPr lang="en-US" sz="5400" dirty="0" smtClean="0">
                <a:solidFill>
                  <a:schemeClr val="bg1"/>
                </a:solidFill>
                <a:latin typeface="Arial" panose="020B0604020202020204" pitchFamily="34" charset="0"/>
                <a:cs typeface="Arial" panose="020B0604020202020204" pitchFamily="34" charset="0"/>
              </a:rPr>
              <a:t>Click to edit Master title style</a:t>
            </a:r>
            <a:endParaRPr lang="en-US" sz="5400" dirty="0">
              <a:solidFill>
                <a:schemeClr val="bg1"/>
              </a:solidFill>
              <a:latin typeface="Arial" panose="020B0604020202020204" pitchFamily="34" charset="0"/>
              <a:cs typeface="Arial" panose="020B0604020202020204" pitchFamily="34" charset="0"/>
            </a:endParaRPr>
          </a:p>
        </p:txBody>
      </p:sp>
      <p:sp>
        <p:nvSpPr>
          <p:cNvPr id="17" name="Oval 16"/>
          <p:cNvSpPr/>
          <p:nvPr userDrawn="1"/>
        </p:nvSpPr>
        <p:spPr>
          <a:xfrm>
            <a:off x="306308" y="135709"/>
            <a:ext cx="1453896" cy="13716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userDrawn="1"/>
        </p:nvSpPr>
        <p:spPr>
          <a:xfrm>
            <a:off x="2262909" y="36951"/>
            <a:ext cx="1280160" cy="128016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userDrawn="1"/>
        </p:nvSpPr>
        <p:spPr>
          <a:xfrm>
            <a:off x="4027649" y="462113"/>
            <a:ext cx="1280160" cy="128016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userDrawn="1"/>
        </p:nvSpPr>
        <p:spPr>
          <a:xfrm>
            <a:off x="5810514" y="348457"/>
            <a:ext cx="1280160" cy="1280160"/>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userDrawn="1"/>
        </p:nvSpPr>
        <p:spPr>
          <a:xfrm>
            <a:off x="7682248" y="148107"/>
            <a:ext cx="1280160" cy="128016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userDrawn="1"/>
        </p:nvSpPr>
        <p:spPr>
          <a:xfrm>
            <a:off x="681263" y="6037221"/>
            <a:ext cx="8204200" cy="369332"/>
          </a:xfrm>
          <a:prstGeom prst="rect">
            <a:avLst/>
          </a:prstGeom>
          <a:noFill/>
        </p:spPr>
        <p:txBody>
          <a:bodyPr wrap="square" rtlCol="0">
            <a:spAutoFit/>
          </a:bodyPr>
          <a:lstStyle/>
          <a:p>
            <a:r>
              <a:rPr lang="en-US" sz="1800" dirty="0" smtClean="0">
                <a:solidFill>
                  <a:schemeClr val="bg1"/>
                </a:solidFill>
                <a:latin typeface="Arial" panose="020B0604020202020204" pitchFamily="34" charset="0"/>
                <a:cs typeface="Arial" panose="020B0604020202020204" pitchFamily="34" charset="0"/>
              </a:rPr>
              <a:t>Click to add subhead</a:t>
            </a:r>
            <a:endParaRPr 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65343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301FA-506F-42DD-8EDC-41B7ADD89B94}" type="datetime1">
              <a:rPr lang="en-US" smtClean="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6980A2-F130-4742-89EA-C23F98879079}" type="slidenum">
              <a:rPr lang="en-US" smtClean="0"/>
              <a:t>‹#›</a:t>
            </a:fld>
            <a:endParaRPr lang="en-US" dirty="0"/>
          </a:p>
        </p:txBody>
      </p:sp>
      <p:sp>
        <p:nvSpPr>
          <p:cNvPr id="7" name="Rectangle 6"/>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74529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F4FCA2-2175-4E5C-8488-DCD849E003DF}" type="datetime1">
              <a:rPr lang="en-US" smtClean="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6980A2-F130-4742-89EA-C23F98879079}" type="slidenum">
              <a:rPr lang="en-US" smtClean="0"/>
              <a:t>‹#›</a:t>
            </a:fld>
            <a:endParaRPr lang="en-US" dirty="0"/>
          </a:p>
        </p:txBody>
      </p:sp>
      <p:sp>
        <p:nvSpPr>
          <p:cNvPr id="7" name="Rectangle 6"/>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38316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B4B87A-14C9-4E70-8F39-FDC5361DB4BA}" type="datetime1">
              <a:rPr lang="en-US" smtClean="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6980A2-F130-4742-89EA-C23F98879079}" type="slidenum">
              <a:rPr lang="en-US" smtClean="0"/>
              <a:t>‹#›</a:t>
            </a:fld>
            <a:endParaRPr lang="en-US" dirty="0"/>
          </a:p>
        </p:txBody>
      </p:sp>
      <p:sp>
        <p:nvSpPr>
          <p:cNvPr id="7" name="Rectangle 6"/>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3645392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1BD9B22-8DFD-41F2-B861-ED93BE2B82BB}" type="datetime1">
              <a:rPr lang="en-US" smtClean="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6980A2-F130-4742-89EA-C23F98879079}" type="slidenum">
              <a:rPr lang="en-US" smtClean="0"/>
              <a:t>‹#›</a:t>
            </a:fld>
            <a:endParaRPr lang="en-US" dirty="0"/>
          </a:p>
        </p:txBody>
      </p:sp>
      <p:sp>
        <p:nvSpPr>
          <p:cNvPr id="7" name="Rectangle 6"/>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24441275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A7308A-AC1A-4E8D-9503-6004FE66D305}" type="datetime1">
              <a:rPr lang="en-US" smtClean="0"/>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6980A2-F130-4742-89EA-C23F98879079}" type="slidenum">
              <a:rPr lang="en-US" smtClean="0"/>
              <a:t>‹#›</a:t>
            </a:fld>
            <a:endParaRPr lang="en-US" dirty="0"/>
          </a:p>
        </p:txBody>
      </p:sp>
      <p:sp>
        <p:nvSpPr>
          <p:cNvPr id="8" name="Rectangle 7"/>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392452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03D0F5-53AC-4A29-BFEA-0DAE3F2B3397}" type="datetime1">
              <a:rPr lang="en-US" smtClean="0"/>
              <a:t>3/8/2021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6980A2-F130-4742-89EA-C23F98879079}" type="slidenum">
              <a:rPr lang="en-US" smtClean="0"/>
              <a:t>‹#›</a:t>
            </a:fld>
            <a:endParaRPr lang="en-US" dirty="0"/>
          </a:p>
        </p:txBody>
      </p:sp>
      <p:sp>
        <p:nvSpPr>
          <p:cNvPr id="10" name="Rectangle 9"/>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61561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ECD110-B063-49E4-9CE0-A515D4F34A82}" type="datetime1">
              <a:rPr lang="en-US" smtClean="0"/>
              <a:t>3/8/2021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980A2-F130-4742-89EA-C23F98879079}" type="slidenum">
              <a:rPr lang="en-US" smtClean="0"/>
              <a:t>‹#›</a:t>
            </a:fld>
            <a:endParaRPr lang="en-US" dirty="0"/>
          </a:p>
        </p:txBody>
      </p:sp>
      <p:sp>
        <p:nvSpPr>
          <p:cNvPr id="6" name="Rectangle 5"/>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3588600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3B1B8-7DA8-488E-AFE4-27C202E1A7C3}" type="datetime1">
              <a:rPr lang="en-US" smtClean="0"/>
              <a:t>3/8/2021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6980A2-F130-4742-89EA-C23F98879079}" type="slidenum">
              <a:rPr lang="en-US" smtClean="0"/>
              <a:t>‹#›</a:t>
            </a:fld>
            <a:endParaRPr lang="en-US" dirty="0"/>
          </a:p>
        </p:txBody>
      </p:sp>
      <p:sp>
        <p:nvSpPr>
          <p:cNvPr id="5" name="Rectangle 4"/>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279087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7117D00-416A-4F61-9321-1A2500F06C0A}" type="datetime1">
              <a:rPr lang="en-US" smtClean="0"/>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6980A2-F130-4742-89EA-C23F98879079}" type="slidenum">
              <a:rPr lang="en-US" smtClean="0"/>
              <a:t>‹#›</a:t>
            </a:fld>
            <a:endParaRPr lang="en-US" dirty="0"/>
          </a:p>
        </p:txBody>
      </p:sp>
      <p:sp>
        <p:nvSpPr>
          <p:cNvPr id="8" name="Rectangle 7"/>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42513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D3E29EC-7868-4835-99E4-AA181D9756F6}" type="datetime1">
              <a:rPr lang="en-US" smtClean="0"/>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6980A2-F130-4742-89EA-C23F98879079}" type="slidenum">
              <a:rPr lang="en-US" smtClean="0"/>
              <a:t>‹#›</a:t>
            </a:fld>
            <a:endParaRPr lang="en-US" dirty="0"/>
          </a:p>
        </p:txBody>
      </p:sp>
      <p:sp>
        <p:nvSpPr>
          <p:cNvPr id="8" name="Rectangle 7"/>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293848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7835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148669"/>
            <a:ext cx="7886700" cy="5028294"/>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767432-EF44-44E0-A27D-DC8E639226E3}" type="datetime1">
              <a:rPr lang="en-US" smtClean="0"/>
              <a:t>3/8/2021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980A2-F130-4742-89EA-C23F98879079}" type="slidenum">
              <a:rPr lang="en-US" smtClean="0"/>
              <a:t>‹#›</a:t>
            </a:fld>
            <a:endParaRPr lang="en-US" dirty="0"/>
          </a:p>
        </p:txBody>
      </p:sp>
    </p:spTree>
    <p:extLst>
      <p:ext uri="{BB962C8B-B14F-4D97-AF65-F5344CB8AC3E}">
        <p14:creationId xmlns:p14="http://schemas.microsoft.com/office/powerpoint/2010/main" val="2690750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b="1" u="sng"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6" y="-238355"/>
            <a:ext cx="9143999" cy="4772862"/>
          </a:xfrm>
          <a:prstGeom prst="rect">
            <a:avLst/>
          </a:prstGeom>
        </p:spPr>
      </p:pic>
      <p:sp>
        <p:nvSpPr>
          <p:cNvPr id="28" name="Rectangle 27"/>
          <p:cNvSpPr/>
          <p:nvPr/>
        </p:nvSpPr>
        <p:spPr>
          <a:xfrm>
            <a:off x="-4536" y="4362497"/>
            <a:ext cx="9143999" cy="249550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886" y="1628617"/>
            <a:ext cx="9144000" cy="2612572"/>
          </a:xfrm>
          <a:prstGeom prst="rect">
            <a:avLst/>
          </a:prstGeom>
        </p:spPr>
      </p:pic>
      <p:sp>
        <p:nvSpPr>
          <p:cNvPr id="16" name="Title 15"/>
          <p:cNvSpPr>
            <a:spLocks noGrp="1"/>
          </p:cNvSpPr>
          <p:nvPr>
            <p:ph type="ctrTitle"/>
          </p:nvPr>
        </p:nvSpPr>
        <p:spPr>
          <a:xfrm>
            <a:off x="549928" y="3795362"/>
            <a:ext cx="7772400" cy="2387600"/>
          </a:xfrm>
        </p:spPr>
        <p:txBody>
          <a:bodyPr>
            <a:normAutofit/>
          </a:bodyPr>
          <a:lstStyle/>
          <a:p>
            <a:r>
              <a:rPr lang="en-US" sz="4400" dirty="0" smtClean="0">
                <a:solidFill>
                  <a:schemeClr val="bg1"/>
                </a:solidFill>
                <a:latin typeface="Arial" panose="020B0604020202020204" pitchFamily="34" charset="0"/>
                <a:cs typeface="Arial" panose="020B0604020202020204" pitchFamily="34" charset="0"/>
              </a:rPr>
              <a:t>Mayor and Council Retreat</a:t>
            </a:r>
            <a:endParaRPr lang="en-US" sz="4400"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4294967295"/>
          </p:nvPr>
        </p:nvSpPr>
        <p:spPr>
          <a:xfrm>
            <a:off x="549928" y="5355081"/>
            <a:ext cx="6858000" cy="1655762"/>
          </a:xfrm>
        </p:spPr>
        <p:txBody>
          <a:bodyPr>
            <a:normAutofit/>
          </a:bodyPr>
          <a:lstStyle/>
          <a:p>
            <a:pPr marL="0" indent="0">
              <a:buNone/>
            </a:pPr>
            <a:r>
              <a:rPr lang="en-US" sz="1800" dirty="0" smtClean="0">
                <a:solidFill>
                  <a:schemeClr val="bg1"/>
                </a:solidFill>
              </a:rPr>
              <a:t>March 11, 2021</a:t>
            </a:r>
            <a:endParaRPr lang="en-US" sz="2000" dirty="0">
              <a:solidFill>
                <a:schemeClr val="bg1"/>
              </a:solidFill>
              <a:latin typeface="Arial" panose="020B0604020202020204" pitchFamily="34" charset="0"/>
              <a:cs typeface="Arial" panose="020B0604020202020204" pitchFamily="34" charset="0"/>
            </a:endParaRPr>
          </a:p>
        </p:txBody>
      </p:sp>
      <p:sp>
        <p:nvSpPr>
          <p:cNvPr id="8" name="Oval 7"/>
          <p:cNvSpPr/>
          <p:nvPr/>
        </p:nvSpPr>
        <p:spPr>
          <a:xfrm>
            <a:off x="306308" y="135709"/>
            <a:ext cx="1453896" cy="13716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2262909" y="36951"/>
            <a:ext cx="1280160" cy="128016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4027649" y="462113"/>
            <a:ext cx="1280160" cy="128016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5810514" y="348457"/>
            <a:ext cx="1280160" cy="1280160"/>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7682248" y="148107"/>
            <a:ext cx="1280160" cy="128016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9680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Connectivity…</a:t>
            </a:r>
            <a:endParaRPr lang="en-US" b="1" u="sng" dirty="0"/>
          </a:p>
        </p:txBody>
      </p:sp>
      <p:sp>
        <p:nvSpPr>
          <p:cNvPr id="3" name="Content Placeholder 2"/>
          <p:cNvSpPr>
            <a:spLocks noGrp="1"/>
          </p:cNvSpPr>
          <p:nvPr>
            <p:ph idx="1"/>
          </p:nvPr>
        </p:nvSpPr>
        <p:spPr>
          <a:xfrm>
            <a:off x="529318" y="1295963"/>
            <a:ext cx="3882261" cy="4254605"/>
          </a:xfrm>
        </p:spPr>
        <p:txBody>
          <a:bodyPr>
            <a:noAutofit/>
          </a:bodyPr>
          <a:lstStyle/>
          <a:p>
            <a:r>
              <a:rPr lang="en-US" sz="1600" i="1" dirty="0" smtClean="0"/>
              <a:t>Engaging in new ways…</a:t>
            </a:r>
          </a:p>
          <a:p>
            <a:pPr lvl="1"/>
            <a:r>
              <a:rPr lang="en-US" sz="1600" dirty="0"/>
              <a:t>Drive-thru Halloween SPOOKTACULAR- 1,500 cars</a:t>
            </a:r>
          </a:p>
          <a:p>
            <a:pPr lvl="1"/>
            <a:r>
              <a:rPr lang="en-US" sz="1600" dirty="0"/>
              <a:t>Holiday Lights at Brook Run Park</a:t>
            </a:r>
          </a:p>
          <a:p>
            <a:pPr lvl="1"/>
            <a:r>
              <a:rPr lang="en-US" sz="1600" dirty="0"/>
              <a:t>Letters to Santa- 148 letters sent</a:t>
            </a:r>
          </a:p>
          <a:p>
            <a:pPr lvl="1"/>
            <a:r>
              <a:rPr lang="en-US" sz="1600" dirty="0" smtClean="0"/>
              <a:t>Pen </a:t>
            </a:r>
            <a:r>
              <a:rPr lang="en-US" sz="1600" dirty="0"/>
              <a:t>Pal Program- 105 participants</a:t>
            </a:r>
          </a:p>
          <a:p>
            <a:pPr lvl="1"/>
            <a:r>
              <a:rPr lang="en-US" sz="1600" dirty="0"/>
              <a:t>Holiday Letters to Seniors- 400 letters sent</a:t>
            </a:r>
          </a:p>
          <a:p>
            <a:pPr lvl="1"/>
            <a:r>
              <a:rPr lang="en-US" sz="1600" dirty="0"/>
              <a:t>Virtual senior exercise classes</a:t>
            </a:r>
          </a:p>
          <a:p>
            <a:pPr lvl="1"/>
            <a:r>
              <a:rPr lang="en-US" sz="1600" dirty="0"/>
              <a:t>Skate Park murals</a:t>
            </a:r>
          </a:p>
          <a:p>
            <a:pPr lvl="1"/>
            <a:r>
              <a:rPr lang="en-US" sz="1600" dirty="0"/>
              <a:t>Parks &amp; Rec Activity Book</a:t>
            </a:r>
          </a:p>
          <a:p>
            <a:pPr lvl="1"/>
            <a:r>
              <a:rPr lang="en-US" sz="1600" dirty="0" smtClean="0"/>
              <a:t>Story Walk </a:t>
            </a:r>
            <a:r>
              <a:rPr lang="en-US" sz="1600" dirty="0"/>
              <a:t>with Dunwoody Library</a:t>
            </a:r>
          </a:p>
          <a:p>
            <a:pPr lvl="1"/>
            <a:r>
              <a:rPr lang="en-US" sz="1600" dirty="0"/>
              <a:t>Virtual Memorial Day &amp; Veterans Day tributes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94671" y="2252407"/>
            <a:ext cx="4051404" cy="2720713"/>
          </a:xfrm>
          <a:prstGeom prst="rect">
            <a:avLst/>
          </a:prstGeom>
        </p:spPr>
      </p:pic>
      <p:sp>
        <p:nvSpPr>
          <p:cNvPr id="6" name="Slide Number Placeholder 5"/>
          <p:cNvSpPr>
            <a:spLocks noGrp="1"/>
          </p:cNvSpPr>
          <p:nvPr>
            <p:ph type="sldNum" sz="quarter" idx="12"/>
          </p:nvPr>
        </p:nvSpPr>
        <p:spPr/>
        <p:txBody>
          <a:bodyPr/>
          <a:lstStyle/>
          <a:p>
            <a:fld id="{54621660-3BA5-7541-B18B-B8050C67506B}" type="slidenum">
              <a:rPr lang="en-US" smtClean="0"/>
              <a:t>10</a:t>
            </a:fld>
            <a:endParaRPr lang="en-US" dirty="0"/>
          </a:p>
        </p:txBody>
      </p:sp>
    </p:spTree>
    <p:extLst>
      <p:ext uri="{BB962C8B-B14F-4D97-AF65-F5344CB8AC3E}">
        <p14:creationId xmlns:p14="http://schemas.microsoft.com/office/powerpoint/2010/main" val="1155447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Connectivity…</a:t>
            </a:r>
            <a:endParaRPr lang="en-US" b="1" u="sng" dirty="0"/>
          </a:p>
        </p:txBody>
      </p:sp>
      <p:sp>
        <p:nvSpPr>
          <p:cNvPr id="3" name="Content Placeholder 2"/>
          <p:cNvSpPr>
            <a:spLocks noGrp="1"/>
          </p:cNvSpPr>
          <p:nvPr>
            <p:ph idx="1"/>
          </p:nvPr>
        </p:nvSpPr>
        <p:spPr>
          <a:xfrm>
            <a:off x="4923035" y="2710111"/>
            <a:ext cx="3882261" cy="2286067"/>
          </a:xfrm>
        </p:spPr>
        <p:txBody>
          <a:bodyPr>
            <a:noAutofit/>
          </a:bodyPr>
          <a:lstStyle/>
          <a:p>
            <a:r>
              <a:rPr lang="en-US" sz="1600" i="1" dirty="0" smtClean="0"/>
              <a:t>Creating other communal spaces…</a:t>
            </a:r>
          </a:p>
          <a:p>
            <a:pPr lvl="1"/>
            <a:r>
              <a:rPr lang="en-US" sz="1600" dirty="0" smtClean="0"/>
              <a:t>Demolished </a:t>
            </a:r>
            <a:r>
              <a:rPr lang="en-US" sz="1600" dirty="0"/>
              <a:t>the Waterford Property and started site improvements.</a:t>
            </a:r>
          </a:p>
          <a:p>
            <a:pPr lvl="1"/>
            <a:r>
              <a:rPr lang="en-US" sz="1600" dirty="0"/>
              <a:t>Completed the concept plan for the Park at Perimeter Center East Property. </a:t>
            </a:r>
          </a:p>
        </p:txBody>
      </p:sp>
      <p:sp>
        <p:nvSpPr>
          <p:cNvPr id="6" name="Slide Number Placeholder 5"/>
          <p:cNvSpPr>
            <a:spLocks noGrp="1"/>
          </p:cNvSpPr>
          <p:nvPr>
            <p:ph type="sldNum" sz="quarter" idx="12"/>
          </p:nvPr>
        </p:nvSpPr>
        <p:spPr/>
        <p:txBody>
          <a:bodyPr/>
          <a:lstStyle/>
          <a:p>
            <a:fld id="{54621660-3BA5-7541-B18B-B8050C67506B}" type="slidenum">
              <a:rPr lang="en-US" smtClean="0"/>
              <a:t>11</a:t>
            </a:fld>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6481" y="1295963"/>
            <a:ext cx="4239391" cy="2828297"/>
          </a:xfrm>
          <a:prstGeom prst="rect">
            <a:avLst/>
          </a:prstGeom>
        </p:spPr>
      </p:pic>
      <p:pic>
        <p:nvPicPr>
          <p:cNvPr id="8" name="Picture 7"/>
          <p:cNvPicPr>
            <a:picLocks noChangeAspect="1"/>
          </p:cNvPicPr>
          <p:nvPr/>
        </p:nvPicPr>
        <p:blipFill>
          <a:blip r:embed="rId3"/>
          <a:stretch>
            <a:fillRect/>
          </a:stretch>
        </p:blipFill>
        <p:spPr>
          <a:xfrm>
            <a:off x="606481" y="4124260"/>
            <a:ext cx="2206943" cy="457240"/>
          </a:xfrm>
          <a:prstGeom prst="rect">
            <a:avLst/>
          </a:prstGeom>
        </p:spPr>
      </p:pic>
      <p:pic>
        <p:nvPicPr>
          <p:cNvPr id="9" name="Picture 8"/>
          <p:cNvPicPr>
            <a:picLocks noChangeAspect="1"/>
          </p:cNvPicPr>
          <p:nvPr/>
        </p:nvPicPr>
        <p:blipFill>
          <a:blip r:embed="rId4"/>
          <a:stretch>
            <a:fillRect/>
          </a:stretch>
        </p:blipFill>
        <p:spPr>
          <a:xfrm>
            <a:off x="2828984" y="4138818"/>
            <a:ext cx="2042337" cy="457240"/>
          </a:xfrm>
          <a:prstGeom prst="rect">
            <a:avLst/>
          </a:prstGeom>
        </p:spPr>
      </p:pic>
    </p:spTree>
    <p:extLst>
      <p:ext uri="{BB962C8B-B14F-4D97-AF65-F5344CB8AC3E}">
        <p14:creationId xmlns:p14="http://schemas.microsoft.com/office/powerpoint/2010/main" val="2088028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Connectivity…</a:t>
            </a:r>
            <a:endParaRPr lang="en-US" b="1" u="sng" dirty="0"/>
          </a:p>
        </p:txBody>
      </p:sp>
      <p:sp>
        <p:nvSpPr>
          <p:cNvPr id="3" name="Content Placeholder 2"/>
          <p:cNvSpPr>
            <a:spLocks noGrp="1"/>
          </p:cNvSpPr>
          <p:nvPr>
            <p:ph idx="1"/>
          </p:nvPr>
        </p:nvSpPr>
        <p:spPr>
          <a:xfrm>
            <a:off x="599656" y="1269587"/>
            <a:ext cx="7886700" cy="4397822"/>
          </a:xfrm>
        </p:spPr>
        <p:txBody>
          <a:bodyPr>
            <a:normAutofit/>
          </a:bodyPr>
          <a:lstStyle/>
          <a:p>
            <a:r>
              <a:rPr lang="en-US" i="1" dirty="0" smtClean="0"/>
              <a:t>Developing a way to showcase talent…</a:t>
            </a:r>
          </a:p>
          <a:p>
            <a:pPr lvl="1"/>
            <a:r>
              <a:rPr lang="en-US" sz="2800" b="1" u="sng" dirty="0" smtClean="0"/>
              <a:t>Arts Plan:</a:t>
            </a:r>
            <a:r>
              <a:rPr lang="en-US" sz="2800" dirty="0"/>
              <a:t> </a:t>
            </a:r>
            <a:r>
              <a:rPr lang="en-US" sz="2800" dirty="0" smtClean="0"/>
              <a:t> Adopted a master arts plan so that the richness of the city and its artisans can create a destination showcase.</a:t>
            </a:r>
          </a:p>
          <a:p>
            <a:r>
              <a:rPr lang="en-US" i="1" dirty="0" smtClean="0"/>
              <a:t>Building an identity…</a:t>
            </a:r>
          </a:p>
          <a:p>
            <a:pPr lvl="1"/>
            <a:r>
              <a:rPr lang="en-US" sz="2800" b="1" u="sng" dirty="0" smtClean="0"/>
              <a:t>Wayfinding Signage:</a:t>
            </a:r>
            <a:r>
              <a:rPr lang="en-US" sz="2800" dirty="0"/>
              <a:t> </a:t>
            </a:r>
            <a:r>
              <a:rPr lang="en-US" sz="2800" dirty="0" smtClean="0"/>
              <a:t> Brought forward a plan so that citizens and visitors have a sense of where they are and a sense of how to get where they are going.</a:t>
            </a:r>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54621660-3BA5-7541-B18B-B8050C67506B}" type="slidenum">
              <a:rPr lang="en-US" smtClean="0"/>
              <a:t>12</a:t>
            </a:fld>
            <a:endParaRPr lang="en-US" dirty="0"/>
          </a:p>
        </p:txBody>
      </p:sp>
    </p:spTree>
    <p:extLst>
      <p:ext uri="{BB962C8B-B14F-4D97-AF65-F5344CB8AC3E}">
        <p14:creationId xmlns:p14="http://schemas.microsoft.com/office/powerpoint/2010/main" val="3794795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Connectivity…</a:t>
            </a:r>
            <a:endParaRPr lang="en-US" b="1" u="sng" dirty="0"/>
          </a:p>
        </p:txBody>
      </p:sp>
      <p:sp>
        <p:nvSpPr>
          <p:cNvPr id="3" name="Content Placeholder 2"/>
          <p:cNvSpPr>
            <a:spLocks noGrp="1"/>
          </p:cNvSpPr>
          <p:nvPr>
            <p:ph idx="1"/>
          </p:nvPr>
        </p:nvSpPr>
        <p:spPr>
          <a:xfrm>
            <a:off x="599656" y="1269587"/>
            <a:ext cx="7886700" cy="4397822"/>
          </a:xfrm>
        </p:spPr>
        <p:txBody>
          <a:bodyPr>
            <a:normAutofit/>
          </a:bodyPr>
          <a:lstStyle/>
          <a:p>
            <a:r>
              <a:rPr lang="en-US" i="1" dirty="0" smtClean="0"/>
              <a:t>Making sure citizens can address items…</a:t>
            </a:r>
          </a:p>
          <a:p>
            <a:pPr lvl="1"/>
            <a:r>
              <a:rPr lang="en-US" sz="2800" b="1" u="sng" dirty="0" smtClean="0"/>
              <a:t>See Click Fix Audit:</a:t>
            </a:r>
            <a:r>
              <a:rPr lang="en-US" sz="2800" dirty="0" smtClean="0"/>
              <a:t>  Completed a review of one of the most accessed city phone applications to ensure that it fits the needs of the public.</a:t>
            </a:r>
          </a:p>
          <a:p>
            <a:r>
              <a:rPr lang="en-US" i="1" dirty="0" smtClean="0"/>
              <a:t>Businesses helping spur connections with amenities…</a:t>
            </a:r>
          </a:p>
          <a:p>
            <a:pPr lvl="1"/>
            <a:r>
              <a:rPr lang="en-US" sz="2800" b="1" u="sng" dirty="0" smtClean="0"/>
              <a:t>Finished/Ongoing Projects:</a:t>
            </a:r>
            <a:r>
              <a:rPr lang="en-US" sz="2800" dirty="0" smtClean="0"/>
              <a:t>  Twelve24, AC Hotel, Perimeter Marketplace, State Farm Complex</a:t>
            </a:r>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54621660-3BA5-7541-B18B-B8050C67506B}" type="slidenum">
              <a:rPr lang="en-US" smtClean="0"/>
              <a:t>13</a:t>
            </a:fld>
            <a:endParaRPr lang="en-US" dirty="0"/>
          </a:p>
        </p:txBody>
      </p:sp>
    </p:spTree>
    <p:extLst>
      <p:ext uri="{BB962C8B-B14F-4D97-AF65-F5344CB8AC3E}">
        <p14:creationId xmlns:p14="http://schemas.microsoft.com/office/powerpoint/2010/main" val="1114841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Connectivity…</a:t>
            </a:r>
            <a:endParaRPr lang="en-US" b="1" u="sng" dirty="0"/>
          </a:p>
        </p:txBody>
      </p:sp>
      <p:sp>
        <p:nvSpPr>
          <p:cNvPr id="3" name="Content Placeholder 2"/>
          <p:cNvSpPr>
            <a:spLocks noGrp="1"/>
          </p:cNvSpPr>
          <p:nvPr>
            <p:ph idx="1"/>
          </p:nvPr>
        </p:nvSpPr>
        <p:spPr>
          <a:xfrm>
            <a:off x="599656" y="1269587"/>
            <a:ext cx="7886700" cy="4397822"/>
          </a:xfrm>
        </p:spPr>
        <p:txBody>
          <a:bodyPr>
            <a:normAutofit/>
          </a:bodyPr>
          <a:lstStyle/>
          <a:p>
            <a:r>
              <a:rPr lang="en-US" i="1" dirty="0" smtClean="0"/>
              <a:t>Assisting businesses with attracting customers…</a:t>
            </a:r>
          </a:p>
          <a:p>
            <a:pPr lvl="1"/>
            <a:r>
              <a:rPr lang="en-US" sz="2800" b="1" u="sng" dirty="0" smtClean="0"/>
              <a:t>Local Campaigns:</a:t>
            </a:r>
            <a:r>
              <a:rPr lang="en-US" sz="2800" dirty="0" smtClean="0"/>
              <a:t>  Economic Development assisted with creating local campaigns, like the Picnic Table Project.</a:t>
            </a:r>
          </a:p>
          <a:p>
            <a:r>
              <a:rPr lang="en-US" i="1" dirty="0" smtClean="0"/>
              <a:t>Informing citizens of what’s going on…</a:t>
            </a:r>
          </a:p>
          <a:p>
            <a:pPr lvl="1"/>
            <a:r>
              <a:rPr lang="en-US" sz="2800" b="1" u="sng" dirty="0" smtClean="0"/>
              <a:t>New City Website:</a:t>
            </a:r>
            <a:r>
              <a:rPr lang="en-US" sz="2800" dirty="0"/>
              <a:t>  Keeps residents, businesses &amp; visitors connected with a more intuitive layout, easy search function, mobile-friendly view and eNotifications.</a:t>
            </a:r>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54621660-3BA5-7541-B18B-B8050C67506B}" type="slidenum">
              <a:rPr lang="en-US" smtClean="0"/>
              <a:t>14</a:t>
            </a:fld>
            <a:endParaRPr lang="en-US" dirty="0"/>
          </a:p>
        </p:txBody>
      </p:sp>
    </p:spTree>
    <p:extLst>
      <p:ext uri="{BB962C8B-B14F-4D97-AF65-F5344CB8AC3E}">
        <p14:creationId xmlns:p14="http://schemas.microsoft.com/office/powerpoint/2010/main" val="2276897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Connectivity…</a:t>
            </a:r>
            <a:endParaRPr lang="en-US" b="1" u="sng" dirty="0"/>
          </a:p>
        </p:txBody>
      </p:sp>
      <p:sp>
        <p:nvSpPr>
          <p:cNvPr id="3" name="Content Placeholder 2"/>
          <p:cNvSpPr>
            <a:spLocks noGrp="1"/>
          </p:cNvSpPr>
          <p:nvPr>
            <p:ph idx="1"/>
          </p:nvPr>
        </p:nvSpPr>
        <p:spPr>
          <a:xfrm>
            <a:off x="599656" y="1269587"/>
            <a:ext cx="7886700" cy="4397822"/>
          </a:xfrm>
        </p:spPr>
        <p:txBody>
          <a:bodyPr>
            <a:normAutofit/>
          </a:bodyPr>
          <a:lstStyle/>
          <a:p>
            <a:r>
              <a:rPr lang="en-US" i="1" dirty="0" smtClean="0"/>
              <a:t>Reaching out to the public in different ways…</a:t>
            </a:r>
          </a:p>
          <a:p>
            <a:pPr lvl="1"/>
            <a:r>
              <a:rPr lang="en-US" sz="2800" b="1" u="sng" dirty="0" smtClean="0"/>
              <a:t>Mayor’s </a:t>
            </a:r>
            <a:r>
              <a:rPr lang="en-US" sz="2800" b="1" u="sng" dirty="0" smtClean="0"/>
              <a:t>Meetups </a:t>
            </a:r>
            <a:r>
              <a:rPr lang="en-US" sz="2800" b="1" u="sng" dirty="0" smtClean="0"/>
              <a:t>/ On-Line Info Videos:</a:t>
            </a:r>
            <a:r>
              <a:rPr lang="en-US" sz="2800" dirty="0" smtClean="0"/>
              <a:t>  </a:t>
            </a:r>
            <a:r>
              <a:rPr lang="en-US" sz="2800" dirty="0"/>
              <a:t>Back-to-School, Strategies for Coping, </a:t>
            </a:r>
            <a:r>
              <a:rPr lang="en-US" sz="2800" dirty="0" smtClean="0"/>
              <a:t>Austin Elementary Re-use; Mt Vernon Improvements.</a:t>
            </a:r>
          </a:p>
          <a:p>
            <a:r>
              <a:rPr lang="en-US" i="1" dirty="0" smtClean="0"/>
              <a:t>Having areas of the community relate to each other…</a:t>
            </a:r>
          </a:p>
          <a:p>
            <a:pPr lvl="1"/>
            <a:r>
              <a:rPr lang="en-US" sz="2800" b="1" u="sng" dirty="0" smtClean="0"/>
              <a:t>Dunwoody Village Rewrite Completed:</a:t>
            </a:r>
            <a:r>
              <a:rPr lang="en-US" sz="2800" dirty="0" smtClean="0"/>
              <a:t>  Even though completed, there are still some parcels to be addressed in 2021.</a:t>
            </a:r>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54621660-3BA5-7541-B18B-B8050C67506B}" type="slidenum">
              <a:rPr lang="en-US" smtClean="0"/>
              <a:t>15</a:t>
            </a:fld>
            <a:endParaRPr lang="en-US" dirty="0"/>
          </a:p>
        </p:txBody>
      </p:sp>
    </p:spTree>
    <p:extLst>
      <p:ext uri="{BB962C8B-B14F-4D97-AF65-F5344CB8AC3E}">
        <p14:creationId xmlns:p14="http://schemas.microsoft.com/office/powerpoint/2010/main" val="803019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17" y="226443"/>
            <a:ext cx="2831721" cy="2986313"/>
          </a:xfrm>
        </p:spPr>
        <p:txBody>
          <a:bodyPr/>
          <a:lstStyle/>
          <a:p>
            <a:pPr algn="ctr"/>
            <a:r>
              <a:rPr lang="en-US" b="1" dirty="0" smtClean="0"/>
              <a:t>The current Village plan.</a:t>
            </a:r>
            <a:endParaRPr lang="en-US" b="1" dirty="0"/>
          </a:p>
        </p:txBody>
      </p:sp>
      <p:pic>
        <p:nvPicPr>
          <p:cNvPr id="6" name="Content Placeholder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744455" y="432390"/>
            <a:ext cx="4200435" cy="5435858"/>
          </a:xfrm>
        </p:spPr>
      </p:pic>
      <p:sp>
        <p:nvSpPr>
          <p:cNvPr id="4" name="Slide Number Placeholder 3"/>
          <p:cNvSpPr>
            <a:spLocks noGrp="1"/>
          </p:cNvSpPr>
          <p:nvPr>
            <p:ph type="sldNum" sz="quarter" idx="12"/>
          </p:nvPr>
        </p:nvSpPr>
        <p:spPr/>
        <p:txBody>
          <a:bodyPr/>
          <a:lstStyle/>
          <a:p>
            <a:fld id="{54621660-3BA5-7541-B18B-B8050C67506B}" type="slidenum">
              <a:rPr lang="en-US" smtClean="0"/>
              <a:t>16</a:t>
            </a:fld>
            <a:endParaRPr lang="en-US" dirty="0"/>
          </a:p>
        </p:txBody>
      </p:sp>
    </p:spTree>
    <p:extLst>
      <p:ext uri="{BB962C8B-B14F-4D97-AF65-F5344CB8AC3E}">
        <p14:creationId xmlns:p14="http://schemas.microsoft.com/office/powerpoint/2010/main" val="2047596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Connectivity…</a:t>
            </a:r>
            <a:endParaRPr lang="en-US" b="1" u="sng" dirty="0"/>
          </a:p>
        </p:txBody>
      </p:sp>
      <p:sp>
        <p:nvSpPr>
          <p:cNvPr id="3" name="Content Placeholder 2"/>
          <p:cNvSpPr>
            <a:spLocks noGrp="1"/>
          </p:cNvSpPr>
          <p:nvPr>
            <p:ph idx="1"/>
          </p:nvPr>
        </p:nvSpPr>
        <p:spPr>
          <a:xfrm>
            <a:off x="529318" y="1254466"/>
            <a:ext cx="7886700" cy="4912065"/>
          </a:xfrm>
        </p:spPr>
        <p:txBody>
          <a:bodyPr>
            <a:normAutofit fontScale="85000" lnSpcReduction="20000"/>
          </a:bodyPr>
          <a:lstStyle/>
          <a:p>
            <a:pPr>
              <a:lnSpc>
                <a:spcPct val="120000"/>
              </a:lnSpc>
              <a:spcBef>
                <a:spcPts val="0"/>
              </a:spcBef>
            </a:pPr>
            <a:r>
              <a:rPr lang="en-US" i="1" dirty="0" smtClean="0"/>
              <a:t>No matter </a:t>
            </a:r>
            <a:r>
              <a:rPr lang="en-US" i="1" dirty="0" smtClean="0"/>
              <a:t>what, </a:t>
            </a:r>
            <a:r>
              <a:rPr lang="en-US" i="1" dirty="0" smtClean="0"/>
              <a:t>connectivity is transportation…</a:t>
            </a:r>
          </a:p>
          <a:p>
            <a:pPr lvl="1">
              <a:lnSpc>
                <a:spcPct val="120000"/>
              </a:lnSpc>
              <a:spcBef>
                <a:spcPts val="0"/>
              </a:spcBef>
            </a:pPr>
            <a:r>
              <a:rPr lang="en-US" sz="2800" b="1" u="sng" dirty="0" smtClean="0"/>
              <a:t>Transportation Projects:</a:t>
            </a:r>
          </a:p>
          <a:p>
            <a:pPr lvl="2">
              <a:lnSpc>
                <a:spcPct val="120000"/>
              </a:lnSpc>
              <a:spcBef>
                <a:spcPts val="0"/>
              </a:spcBef>
            </a:pPr>
            <a:r>
              <a:rPr lang="en-US" sz="2400" dirty="0" smtClean="0"/>
              <a:t>Completed </a:t>
            </a:r>
            <a:r>
              <a:rPr lang="en-US" sz="2400" dirty="0"/>
              <a:t>construction of a shared-use path on North Shallowford Road that will connect to the Georgetown Gateway </a:t>
            </a:r>
            <a:r>
              <a:rPr lang="en-US" sz="2400" dirty="0" smtClean="0"/>
              <a:t>project.</a:t>
            </a:r>
            <a:endParaRPr lang="en-US" sz="2400" dirty="0"/>
          </a:p>
          <a:p>
            <a:pPr lvl="2">
              <a:lnSpc>
                <a:spcPct val="120000"/>
              </a:lnSpc>
              <a:spcBef>
                <a:spcPts val="0"/>
              </a:spcBef>
            </a:pPr>
            <a:r>
              <a:rPr lang="en-US" sz="2400" dirty="0" smtClean="0"/>
              <a:t>Began </a:t>
            </a:r>
            <a:r>
              <a:rPr lang="en-US" sz="2400" dirty="0"/>
              <a:t>construction of sidewalk and bicycle lanes on Tilly Mill Road from North Peachtree Road to Georgia State </a:t>
            </a:r>
            <a:r>
              <a:rPr lang="en-US" sz="2400" dirty="0" smtClean="0"/>
              <a:t>campus. Completion </a:t>
            </a:r>
            <a:r>
              <a:rPr lang="en-US" sz="2400" dirty="0"/>
              <a:t>projected for spring 2021.</a:t>
            </a:r>
          </a:p>
          <a:p>
            <a:pPr lvl="2">
              <a:lnSpc>
                <a:spcPct val="120000"/>
              </a:lnSpc>
              <a:spcBef>
                <a:spcPts val="0"/>
              </a:spcBef>
            </a:pPr>
            <a:r>
              <a:rPr lang="en-US" sz="2400" dirty="0" smtClean="0"/>
              <a:t>Began </a:t>
            </a:r>
            <a:r>
              <a:rPr lang="en-US" sz="2400" dirty="0"/>
              <a:t>construction of sidewalk and bicycle lanes on Peeler Road between Equestrian Way and North Peachtree Road. Completion projected for spring 2021. </a:t>
            </a:r>
            <a:endParaRPr lang="en-US" sz="2400" dirty="0" smtClean="0"/>
          </a:p>
          <a:p>
            <a:pPr lvl="2">
              <a:lnSpc>
                <a:spcPct val="120000"/>
              </a:lnSpc>
              <a:spcBef>
                <a:spcPts val="0"/>
              </a:spcBef>
            </a:pPr>
            <a:r>
              <a:rPr lang="en-US" sz="2400" dirty="0" smtClean="0"/>
              <a:t>Began </a:t>
            </a:r>
            <a:r>
              <a:rPr lang="en-US" sz="2400" dirty="0"/>
              <a:t>easement acquisition for Winters Chapel Road Path Phase I between Dunwoody Club Drive and Charmant Place.</a:t>
            </a:r>
          </a:p>
          <a:p>
            <a:pPr lvl="1"/>
            <a:endParaRPr lang="en-US" sz="2800" b="1" u="sng"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54621660-3BA5-7541-B18B-B8050C67506B}" type="slidenum">
              <a:rPr lang="en-US" smtClean="0"/>
              <a:t>17</a:t>
            </a:fld>
            <a:endParaRPr lang="en-US" dirty="0"/>
          </a:p>
        </p:txBody>
      </p:sp>
    </p:spTree>
    <p:extLst>
      <p:ext uri="{BB962C8B-B14F-4D97-AF65-F5344CB8AC3E}">
        <p14:creationId xmlns:p14="http://schemas.microsoft.com/office/powerpoint/2010/main" val="3727723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Connectivity…</a:t>
            </a:r>
            <a:endParaRPr lang="en-US" b="1" u="sng" dirty="0"/>
          </a:p>
        </p:txBody>
      </p:sp>
      <p:sp>
        <p:nvSpPr>
          <p:cNvPr id="3" name="Content Placeholder 2"/>
          <p:cNvSpPr>
            <a:spLocks noGrp="1"/>
          </p:cNvSpPr>
          <p:nvPr>
            <p:ph idx="1"/>
          </p:nvPr>
        </p:nvSpPr>
        <p:spPr>
          <a:xfrm>
            <a:off x="628650" y="931738"/>
            <a:ext cx="7886700" cy="595848"/>
          </a:xfrm>
        </p:spPr>
        <p:txBody>
          <a:bodyPr>
            <a:normAutofit lnSpcReduction="10000"/>
          </a:bodyPr>
          <a:lstStyle/>
          <a:p>
            <a:pPr>
              <a:lnSpc>
                <a:spcPct val="120000"/>
              </a:lnSpc>
              <a:spcBef>
                <a:spcPts val="0"/>
              </a:spcBef>
            </a:pPr>
            <a:r>
              <a:rPr lang="en-US" i="1" dirty="0" smtClean="0"/>
              <a:t>No matter what connectivity is transportation…</a:t>
            </a:r>
          </a:p>
        </p:txBody>
      </p:sp>
      <p:sp>
        <p:nvSpPr>
          <p:cNvPr id="5" name="Slide Number Placeholder 4"/>
          <p:cNvSpPr>
            <a:spLocks noGrp="1"/>
          </p:cNvSpPr>
          <p:nvPr>
            <p:ph type="sldNum" sz="quarter" idx="12"/>
          </p:nvPr>
        </p:nvSpPr>
        <p:spPr/>
        <p:txBody>
          <a:bodyPr/>
          <a:lstStyle/>
          <a:p>
            <a:fld id="{54621660-3BA5-7541-B18B-B8050C67506B}" type="slidenum">
              <a:rPr lang="en-US" smtClean="0"/>
              <a:t>18</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2755" y="1436811"/>
            <a:ext cx="6950783" cy="4633855"/>
          </a:xfrm>
          <a:prstGeom prst="rect">
            <a:avLst/>
          </a:prstGeom>
        </p:spPr>
      </p:pic>
    </p:spTree>
    <p:extLst>
      <p:ext uri="{BB962C8B-B14F-4D97-AF65-F5344CB8AC3E}">
        <p14:creationId xmlns:p14="http://schemas.microsoft.com/office/powerpoint/2010/main" val="2379609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Connectivity…</a:t>
            </a:r>
            <a:endParaRPr lang="en-US" b="1" u="sng" dirty="0"/>
          </a:p>
        </p:txBody>
      </p:sp>
      <p:sp>
        <p:nvSpPr>
          <p:cNvPr id="3" name="Content Placeholder 2"/>
          <p:cNvSpPr>
            <a:spLocks noGrp="1"/>
          </p:cNvSpPr>
          <p:nvPr>
            <p:ph idx="1"/>
          </p:nvPr>
        </p:nvSpPr>
        <p:spPr>
          <a:xfrm>
            <a:off x="529318" y="1254466"/>
            <a:ext cx="7886700" cy="4912065"/>
          </a:xfrm>
        </p:spPr>
        <p:txBody>
          <a:bodyPr>
            <a:normAutofit lnSpcReduction="10000"/>
          </a:bodyPr>
          <a:lstStyle/>
          <a:p>
            <a:pPr>
              <a:lnSpc>
                <a:spcPct val="100000"/>
              </a:lnSpc>
              <a:spcBef>
                <a:spcPts val="0"/>
              </a:spcBef>
            </a:pPr>
            <a:r>
              <a:rPr lang="en-US" i="1" dirty="0" smtClean="0"/>
              <a:t>No matter </a:t>
            </a:r>
            <a:r>
              <a:rPr lang="en-US" i="1" dirty="0" smtClean="0"/>
              <a:t>what, </a:t>
            </a:r>
            <a:r>
              <a:rPr lang="en-US" i="1" dirty="0" smtClean="0"/>
              <a:t>connectivity is transportation…</a:t>
            </a:r>
          </a:p>
          <a:p>
            <a:pPr lvl="1">
              <a:lnSpc>
                <a:spcPct val="100000"/>
              </a:lnSpc>
              <a:spcBef>
                <a:spcPts val="0"/>
              </a:spcBef>
            </a:pPr>
            <a:r>
              <a:rPr lang="en-US" sz="2800" b="1" u="sng" dirty="0" smtClean="0"/>
              <a:t>Transportation Projects:</a:t>
            </a:r>
          </a:p>
          <a:p>
            <a:pPr lvl="2">
              <a:lnSpc>
                <a:spcPct val="100000"/>
              </a:lnSpc>
              <a:spcBef>
                <a:spcPts val="0"/>
              </a:spcBef>
            </a:pPr>
            <a:r>
              <a:rPr lang="en-US" sz="2400" dirty="0" smtClean="0"/>
              <a:t>Completed </a:t>
            </a:r>
            <a:r>
              <a:rPr lang="en-US" sz="2400" dirty="0"/>
              <a:t>crosswalk improvements on Tilly Mill Road at Andover Drive to improve connectivity between neighborhoods</a:t>
            </a:r>
          </a:p>
          <a:p>
            <a:pPr lvl="2">
              <a:lnSpc>
                <a:spcPct val="100000"/>
              </a:lnSpc>
              <a:spcBef>
                <a:spcPts val="0"/>
              </a:spcBef>
            </a:pPr>
            <a:r>
              <a:rPr lang="en-US" sz="2400" dirty="0" smtClean="0"/>
              <a:t>Completed </a:t>
            </a:r>
            <a:r>
              <a:rPr lang="en-US" sz="2400" dirty="0"/>
              <a:t>over 500 sidewalk repairs to replace broken sidewalk and remove trip hazards</a:t>
            </a:r>
          </a:p>
          <a:p>
            <a:pPr lvl="2">
              <a:lnSpc>
                <a:spcPct val="100000"/>
              </a:lnSpc>
              <a:spcBef>
                <a:spcPts val="0"/>
              </a:spcBef>
            </a:pPr>
            <a:r>
              <a:rPr lang="en-US" sz="2400" dirty="0" smtClean="0"/>
              <a:t>Planned </a:t>
            </a:r>
            <a:r>
              <a:rPr lang="en-US" sz="2400" dirty="0"/>
              <a:t>2021 budget for emphasis on connectivity with funding allocated to 17 different projects that will improve pedestrian and bicycle connectivity</a:t>
            </a:r>
          </a:p>
          <a:p>
            <a:pPr lvl="2">
              <a:lnSpc>
                <a:spcPct val="100000"/>
              </a:lnSpc>
              <a:spcBef>
                <a:spcPts val="0"/>
              </a:spcBef>
            </a:pPr>
            <a:r>
              <a:rPr lang="en-US" sz="2400" dirty="0" smtClean="0"/>
              <a:t>Presented </a:t>
            </a:r>
            <a:r>
              <a:rPr lang="en-US" sz="2400" dirty="0"/>
              <a:t>a bicycle facility and pedestrian and bicycle policy recommendations to Council</a:t>
            </a:r>
          </a:p>
          <a:p>
            <a:pPr lvl="1"/>
            <a:endParaRPr lang="en-US" sz="2800" b="1" u="sng"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54621660-3BA5-7541-B18B-B8050C67506B}" type="slidenum">
              <a:rPr lang="en-US" smtClean="0"/>
              <a:t>19</a:t>
            </a:fld>
            <a:endParaRPr lang="en-US" dirty="0"/>
          </a:p>
        </p:txBody>
      </p:sp>
    </p:spTree>
    <p:extLst>
      <p:ext uri="{BB962C8B-B14F-4D97-AF65-F5344CB8AC3E}">
        <p14:creationId xmlns:p14="http://schemas.microsoft.com/office/powerpoint/2010/main" val="1353674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571500" indent="-571500">
              <a:buFont typeface="+mj-lt"/>
              <a:buAutoNum type="romanUcPeriod"/>
            </a:pPr>
            <a:r>
              <a:rPr lang="en-US" dirty="0"/>
              <a:t>Mission/Vision</a:t>
            </a:r>
          </a:p>
          <a:p>
            <a:pPr marL="571500" indent="-571500">
              <a:buFont typeface="+mj-lt"/>
              <a:buAutoNum type="romanUcPeriod"/>
            </a:pPr>
            <a:r>
              <a:rPr lang="en-US" dirty="0"/>
              <a:t>Revisiting Connectivity</a:t>
            </a:r>
          </a:p>
          <a:p>
            <a:pPr marL="571500" indent="-571500">
              <a:buFont typeface="+mj-lt"/>
              <a:buAutoNum type="romanUcPeriod"/>
            </a:pPr>
            <a:r>
              <a:rPr lang="en-US" dirty="0" smtClean="0"/>
              <a:t>Unfunded </a:t>
            </a:r>
            <a:r>
              <a:rPr lang="en-US" dirty="0"/>
              <a:t>Capital </a:t>
            </a:r>
            <a:endParaRPr lang="en-US" dirty="0" smtClean="0"/>
          </a:p>
          <a:p>
            <a:pPr marL="571500" indent="-571500">
              <a:buFont typeface="+mj-lt"/>
              <a:buAutoNum type="romanUcPeriod"/>
            </a:pPr>
            <a:r>
              <a:rPr lang="en-US" dirty="0" smtClean="0"/>
              <a:t>Refresher </a:t>
            </a:r>
            <a:r>
              <a:rPr lang="en-US" dirty="0"/>
              <a:t>on Planning / Zoning </a:t>
            </a:r>
            <a:r>
              <a:rPr lang="en-US" dirty="0" smtClean="0"/>
              <a:t>Processes</a:t>
            </a:r>
          </a:p>
          <a:p>
            <a:pPr marL="571500" indent="-571500">
              <a:buFont typeface="+mj-lt"/>
              <a:buAutoNum type="romanUcPeriod"/>
            </a:pPr>
            <a:r>
              <a:rPr lang="en-US" dirty="0" smtClean="0"/>
              <a:t>Parks Operations</a:t>
            </a:r>
            <a:endParaRPr lang="en-US" dirty="0"/>
          </a:p>
          <a:p>
            <a:pPr marL="571500" indent="-571500">
              <a:buFont typeface="+mj-lt"/>
              <a:buAutoNum type="romanUcPeriod"/>
            </a:pPr>
            <a:r>
              <a:rPr lang="en-US" dirty="0" smtClean="0"/>
              <a:t>Plans </a:t>
            </a:r>
            <a:r>
              <a:rPr lang="en-US" dirty="0"/>
              <a:t>Review - Process</a:t>
            </a:r>
          </a:p>
          <a:p>
            <a:pPr marL="571500" indent="-571500">
              <a:buFont typeface="+mj-lt"/>
              <a:buAutoNum type="romanUcPeriod"/>
            </a:pPr>
            <a:r>
              <a:rPr lang="en-US" dirty="0" smtClean="0"/>
              <a:t>Mayor/Council </a:t>
            </a:r>
            <a:r>
              <a:rPr lang="en-US" dirty="0"/>
              <a:t>Housekeeping</a:t>
            </a:r>
          </a:p>
          <a:p>
            <a:endParaRPr lang="en-US" dirty="0"/>
          </a:p>
        </p:txBody>
      </p:sp>
      <p:sp>
        <p:nvSpPr>
          <p:cNvPr id="4" name="Slide Number Placeholder 3"/>
          <p:cNvSpPr>
            <a:spLocks noGrp="1"/>
          </p:cNvSpPr>
          <p:nvPr>
            <p:ph type="sldNum" sz="quarter" idx="12"/>
          </p:nvPr>
        </p:nvSpPr>
        <p:spPr/>
        <p:txBody>
          <a:bodyPr/>
          <a:lstStyle/>
          <a:p>
            <a:fld id="{3E6980A2-F130-4742-89EA-C23F98879079}" type="slidenum">
              <a:rPr lang="en-US" smtClean="0"/>
              <a:t>2</a:t>
            </a:fld>
            <a:endParaRPr lang="en-US" dirty="0"/>
          </a:p>
        </p:txBody>
      </p:sp>
    </p:spTree>
    <p:extLst>
      <p:ext uri="{BB962C8B-B14F-4D97-AF65-F5344CB8AC3E}">
        <p14:creationId xmlns:p14="http://schemas.microsoft.com/office/powerpoint/2010/main" val="3357960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Connectivity…</a:t>
            </a:r>
            <a:endParaRPr lang="en-US" b="1" u="sng" dirty="0"/>
          </a:p>
        </p:txBody>
      </p:sp>
      <p:sp>
        <p:nvSpPr>
          <p:cNvPr id="3" name="Content Placeholder 2"/>
          <p:cNvSpPr>
            <a:spLocks noGrp="1"/>
          </p:cNvSpPr>
          <p:nvPr>
            <p:ph idx="1"/>
          </p:nvPr>
        </p:nvSpPr>
        <p:spPr>
          <a:xfrm>
            <a:off x="529318" y="1311877"/>
            <a:ext cx="7886700" cy="4397822"/>
          </a:xfrm>
        </p:spPr>
        <p:txBody>
          <a:bodyPr>
            <a:normAutofit/>
          </a:bodyPr>
          <a:lstStyle/>
          <a:p>
            <a:pPr>
              <a:lnSpc>
                <a:spcPct val="100000"/>
              </a:lnSpc>
              <a:spcBef>
                <a:spcPts val="0"/>
              </a:spcBef>
            </a:pPr>
            <a:r>
              <a:rPr lang="en-US" i="1" dirty="0" smtClean="0"/>
              <a:t>Making government accessible…</a:t>
            </a:r>
          </a:p>
          <a:p>
            <a:pPr>
              <a:lnSpc>
                <a:spcPct val="100000"/>
              </a:lnSpc>
              <a:spcBef>
                <a:spcPts val="0"/>
              </a:spcBef>
            </a:pPr>
            <a:r>
              <a:rPr lang="en-US" b="1" u="sng" dirty="0" smtClean="0"/>
              <a:t>Council Meetings:</a:t>
            </a:r>
          </a:p>
          <a:p>
            <a:pPr lvl="1">
              <a:lnSpc>
                <a:spcPct val="100000"/>
              </a:lnSpc>
              <a:spcBef>
                <a:spcPts val="0"/>
              </a:spcBef>
            </a:pPr>
            <a:r>
              <a:rPr lang="en-US" dirty="0" smtClean="0"/>
              <a:t>At the start of the pandemic, Mayor and Council held eleven virtual meetings where the public could still stay at home and watch.</a:t>
            </a:r>
          </a:p>
          <a:p>
            <a:pPr lvl="1">
              <a:lnSpc>
                <a:spcPct val="100000"/>
              </a:lnSpc>
              <a:spcBef>
                <a:spcPts val="0"/>
              </a:spcBef>
            </a:pPr>
            <a:r>
              <a:rPr lang="en-US" dirty="0" smtClean="0"/>
              <a:t>Staring in July, Mayor and Council created a hybrid meeting structure with both in-person (using safety protocols) and virtual attendance.</a:t>
            </a:r>
          </a:p>
          <a:p>
            <a:pPr lvl="1">
              <a:lnSpc>
                <a:spcPct val="100000"/>
              </a:lnSpc>
              <a:spcBef>
                <a:spcPts val="0"/>
              </a:spcBef>
            </a:pPr>
            <a:r>
              <a:rPr lang="en-US" dirty="0" smtClean="0"/>
              <a:t>This situation is consistently being </a:t>
            </a:r>
            <a:r>
              <a:rPr lang="en-US" dirty="0" smtClean="0"/>
              <a:t>reviewed </a:t>
            </a:r>
            <a:r>
              <a:rPr lang="en-US" dirty="0" smtClean="0"/>
              <a:t>to see if the need to go all virtual again is needed based on community virus numbers.</a:t>
            </a:r>
          </a:p>
          <a:p>
            <a:endParaRPr lang="en-US" dirty="0"/>
          </a:p>
        </p:txBody>
      </p:sp>
      <p:sp>
        <p:nvSpPr>
          <p:cNvPr id="5" name="Slide Number Placeholder 4"/>
          <p:cNvSpPr>
            <a:spLocks noGrp="1"/>
          </p:cNvSpPr>
          <p:nvPr>
            <p:ph type="sldNum" sz="quarter" idx="12"/>
          </p:nvPr>
        </p:nvSpPr>
        <p:spPr/>
        <p:txBody>
          <a:bodyPr/>
          <a:lstStyle/>
          <a:p>
            <a:fld id="{54621660-3BA5-7541-B18B-B8050C67506B}" type="slidenum">
              <a:rPr lang="en-US" smtClean="0"/>
              <a:t>20</a:t>
            </a:fld>
            <a:endParaRPr lang="en-US" dirty="0"/>
          </a:p>
        </p:txBody>
      </p:sp>
    </p:spTree>
    <p:extLst>
      <p:ext uri="{BB962C8B-B14F-4D97-AF65-F5344CB8AC3E}">
        <p14:creationId xmlns:p14="http://schemas.microsoft.com/office/powerpoint/2010/main" val="2292709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Connectivity…</a:t>
            </a:r>
            <a:endParaRPr lang="en-US" b="1" u="sng" dirty="0"/>
          </a:p>
        </p:txBody>
      </p:sp>
      <p:sp>
        <p:nvSpPr>
          <p:cNvPr id="3" name="Content Placeholder 2"/>
          <p:cNvSpPr>
            <a:spLocks noGrp="1"/>
          </p:cNvSpPr>
          <p:nvPr>
            <p:ph idx="1"/>
          </p:nvPr>
        </p:nvSpPr>
        <p:spPr>
          <a:xfrm>
            <a:off x="529318" y="1311877"/>
            <a:ext cx="7886700" cy="4397822"/>
          </a:xfrm>
        </p:spPr>
        <p:txBody>
          <a:bodyPr>
            <a:normAutofit fontScale="92500" lnSpcReduction="10000"/>
          </a:bodyPr>
          <a:lstStyle/>
          <a:p>
            <a:pPr>
              <a:lnSpc>
                <a:spcPct val="100000"/>
              </a:lnSpc>
              <a:spcBef>
                <a:spcPts val="0"/>
              </a:spcBef>
            </a:pPr>
            <a:r>
              <a:rPr lang="en-US" i="1" dirty="0" smtClean="0"/>
              <a:t>Making government accessible…</a:t>
            </a:r>
          </a:p>
          <a:p>
            <a:pPr>
              <a:lnSpc>
                <a:spcPct val="100000"/>
              </a:lnSpc>
              <a:spcBef>
                <a:spcPts val="0"/>
              </a:spcBef>
            </a:pPr>
            <a:r>
              <a:rPr lang="en-US" b="1" u="sng" dirty="0" smtClean="0"/>
              <a:t>Remote Working:</a:t>
            </a:r>
          </a:p>
          <a:p>
            <a:pPr lvl="1">
              <a:lnSpc>
                <a:spcPct val="100000"/>
              </a:lnSpc>
              <a:spcBef>
                <a:spcPts val="0"/>
              </a:spcBef>
            </a:pPr>
            <a:r>
              <a:rPr lang="en-US" dirty="0"/>
              <a:t>Staff started working with IT in late February on testing the ability to work remotely.  Effective Friday, March 13, most all staff took laptops home thinking of being remote “for a while.”</a:t>
            </a:r>
          </a:p>
          <a:p>
            <a:pPr lvl="1">
              <a:lnSpc>
                <a:spcPct val="100000"/>
              </a:lnSpc>
              <a:spcBef>
                <a:spcPts val="0"/>
              </a:spcBef>
            </a:pPr>
            <a:r>
              <a:rPr lang="en-US" dirty="0"/>
              <a:t>With only a few little hiccups at first because of the volume of users, city staff were effectively up and running for business </a:t>
            </a:r>
            <a:r>
              <a:rPr lang="en-US" dirty="0" smtClean="0"/>
              <a:t>by the </a:t>
            </a:r>
            <a:r>
              <a:rPr lang="en-US" dirty="0"/>
              <a:t>next Monday.</a:t>
            </a:r>
          </a:p>
          <a:p>
            <a:pPr lvl="1">
              <a:lnSpc>
                <a:spcPct val="100000"/>
              </a:lnSpc>
              <a:spcBef>
                <a:spcPts val="0"/>
              </a:spcBef>
            </a:pPr>
            <a:r>
              <a:rPr lang="en-US" dirty="0"/>
              <a:t>Staff adapted business practices for those citizens that had to come in person to complete what they needed, but pretty much everything was pushed virtually almost immediately</a:t>
            </a:r>
            <a:r>
              <a:rPr lang="en-US" dirty="0" smtClean="0"/>
              <a:t>.</a:t>
            </a:r>
            <a:endParaRPr lang="en-US" dirty="0"/>
          </a:p>
        </p:txBody>
      </p:sp>
      <p:sp>
        <p:nvSpPr>
          <p:cNvPr id="5" name="Slide Number Placeholder 4"/>
          <p:cNvSpPr>
            <a:spLocks noGrp="1"/>
          </p:cNvSpPr>
          <p:nvPr>
            <p:ph type="sldNum" sz="quarter" idx="12"/>
          </p:nvPr>
        </p:nvSpPr>
        <p:spPr/>
        <p:txBody>
          <a:bodyPr/>
          <a:lstStyle/>
          <a:p>
            <a:fld id="{54621660-3BA5-7541-B18B-B8050C67506B}" type="slidenum">
              <a:rPr lang="en-US" smtClean="0"/>
              <a:t>21</a:t>
            </a:fld>
            <a:endParaRPr lang="en-US" dirty="0"/>
          </a:p>
        </p:txBody>
      </p:sp>
    </p:spTree>
    <p:extLst>
      <p:ext uri="{BB962C8B-B14F-4D97-AF65-F5344CB8AC3E}">
        <p14:creationId xmlns:p14="http://schemas.microsoft.com/office/powerpoint/2010/main" val="25079071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Connectivity…</a:t>
            </a:r>
            <a:endParaRPr lang="en-US" b="1" u="sng" dirty="0"/>
          </a:p>
        </p:txBody>
      </p:sp>
      <p:sp>
        <p:nvSpPr>
          <p:cNvPr id="3" name="Content Placeholder 2"/>
          <p:cNvSpPr>
            <a:spLocks noGrp="1"/>
          </p:cNvSpPr>
          <p:nvPr>
            <p:ph idx="1"/>
          </p:nvPr>
        </p:nvSpPr>
        <p:spPr>
          <a:xfrm>
            <a:off x="529318" y="1311877"/>
            <a:ext cx="7886700" cy="4397822"/>
          </a:xfrm>
        </p:spPr>
        <p:txBody>
          <a:bodyPr>
            <a:normAutofit/>
          </a:bodyPr>
          <a:lstStyle/>
          <a:p>
            <a:pPr>
              <a:lnSpc>
                <a:spcPct val="100000"/>
              </a:lnSpc>
              <a:spcBef>
                <a:spcPts val="0"/>
              </a:spcBef>
            </a:pPr>
            <a:r>
              <a:rPr lang="en-US" i="1" dirty="0" smtClean="0"/>
              <a:t>Making government accessible…</a:t>
            </a:r>
          </a:p>
          <a:p>
            <a:pPr>
              <a:lnSpc>
                <a:spcPct val="100000"/>
              </a:lnSpc>
              <a:spcBef>
                <a:spcPts val="0"/>
              </a:spcBef>
            </a:pPr>
            <a:r>
              <a:rPr lang="en-US" b="1" u="sng" dirty="0" smtClean="0"/>
              <a:t>Day-to-Day </a:t>
            </a:r>
            <a:r>
              <a:rPr lang="en-US" b="1" u="sng" dirty="0" smtClean="0"/>
              <a:t>Operations</a:t>
            </a:r>
            <a:r>
              <a:rPr lang="en-US" dirty="0" smtClean="0"/>
              <a:t>: Even </a:t>
            </a:r>
            <a:r>
              <a:rPr lang="en-US" dirty="0"/>
              <a:t>with City Hall closed to the public most of the year, city staff still….</a:t>
            </a:r>
          </a:p>
          <a:p>
            <a:pPr lvl="1">
              <a:lnSpc>
                <a:spcPct val="100000"/>
              </a:lnSpc>
              <a:spcBef>
                <a:spcPts val="0"/>
              </a:spcBef>
            </a:pPr>
            <a:r>
              <a:rPr lang="en-US" dirty="0"/>
              <a:t>Maintained full police operations throughout all of 2020.</a:t>
            </a:r>
          </a:p>
          <a:p>
            <a:pPr lvl="1">
              <a:lnSpc>
                <a:spcPct val="100000"/>
              </a:lnSpc>
              <a:spcBef>
                <a:spcPts val="0"/>
              </a:spcBef>
            </a:pPr>
            <a:r>
              <a:rPr lang="en-US" dirty="0"/>
              <a:t>Reopened Municipal Court with social distancing and safety measures in place.</a:t>
            </a:r>
          </a:p>
          <a:p>
            <a:pPr lvl="1">
              <a:lnSpc>
                <a:spcPct val="100000"/>
              </a:lnSpc>
              <a:spcBef>
                <a:spcPts val="0"/>
              </a:spcBef>
            </a:pPr>
            <a:r>
              <a:rPr lang="en-US" dirty="0"/>
              <a:t>Completed its annual re-paving in record time.</a:t>
            </a:r>
          </a:p>
          <a:p>
            <a:pPr lvl="1">
              <a:lnSpc>
                <a:spcPct val="100000"/>
              </a:lnSpc>
              <a:spcBef>
                <a:spcPts val="0"/>
              </a:spcBef>
            </a:pPr>
            <a:r>
              <a:rPr lang="en-US" dirty="0"/>
              <a:t>Re-bid all municipal contracts.</a:t>
            </a:r>
          </a:p>
        </p:txBody>
      </p:sp>
      <p:sp>
        <p:nvSpPr>
          <p:cNvPr id="5" name="Slide Number Placeholder 4"/>
          <p:cNvSpPr>
            <a:spLocks noGrp="1"/>
          </p:cNvSpPr>
          <p:nvPr>
            <p:ph type="sldNum" sz="quarter" idx="12"/>
          </p:nvPr>
        </p:nvSpPr>
        <p:spPr/>
        <p:txBody>
          <a:bodyPr/>
          <a:lstStyle/>
          <a:p>
            <a:fld id="{54621660-3BA5-7541-B18B-B8050C67506B}" type="slidenum">
              <a:rPr lang="en-US" smtClean="0"/>
              <a:t>22</a:t>
            </a:fld>
            <a:endParaRPr lang="en-US" dirty="0"/>
          </a:p>
        </p:txBody>
      </p:sp>
    </p:spTree>
    <p:extLst>
      <p:ext uri="{BB962C8B-B14F-4D97-AF65-F5344CB8AC3E}">
        <p14:creationId xmlns:p14="http://schemas.microsoft.com/office/powerpoint/2010/main" val="3207364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Things Deferred…</a:t>
            </a:r>
            <a:endParaRPr lang="en-US" b="1" u="sng" dirty="0"/>
          </a:p>
        </p:txBody>
      </p:sp>
      <p:sp>
        <p:nvSpPr>
          <p:cNvPr id="3" name="Content Placeholder 2"/>
          <p:cNvSpPr>
            <a:spLocks noGrp="1"/>
          </p:cNvSpPr>
          <p:nvPr>
            <p:ph idx="1"/>
          </p:nvPr>
        </p:nvSpPr>
        <p:spPr>
          <a:xfrm>
            <a:off x="529318" y="1471810"/>
            <a:ext cx="7886700" cy="4397822"/>
          </a:xfrm>
        </p:spPr>
        <p:txBody>
          <a:bodyPr/>
          <a:lstStyle/>
          <a:p>
            <a:r>
              <a:rPr lang="en-US" dirty="0" smtClean="0"/>
              <a:t>Plans for a Hotel/Motel Tax Bond to implement related park and trails.  Shelved until the industry recovers.</a:t>
            </a:r>
          </a:p>
          <a:p>
            <a:r>
              <a:rPr lang="en-US" dirty="0" smtClean="0"/>
              <a:t>Ashford Dunwoody Trail Phase I due to ongoing </a:t>
            </a:r>
            <a:r>
              <a:rPr lang="en-US" dirty="0" smtClean="0"/>
              <a:t>right-of-way </a:t>
            </a:r>
            <a:r>
              <a:rPr lang="en-US" dirty="0" smtClean="0"/>
              <a:t>negotiations.</a:t>
            </a:r>
          </a:p>
          <a:p>
            <a:r>
              <a:rPr lang="en-US" dirty="0" smtClean="0"/>
              <a:t>Exploration of improved broadband access and connectivity throughout the City.</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54621660-3BA5-7541-B18B-B8050C67506B}" type="slidenum">
              <a:rPr lang="en-US" smtClean="0"/>
              <a:t>23</a:t>
            </a:fld>
            <a:endParaRPr lang="en-US" dirty="0"/>
          </a:p>
        </p:txBody>
      </p:sp>
    </p:spTree>
    <p:extLst>
      <p:ext uri="{BB962C8B-B14F-4D97-AF65-F5344CB8AC3E}">
        <p14:creationId xmlns:p14="http://schemas.microsoft.com/office/powerpoint/2010/main" val="1825207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447716"/>
            <a:ext cx="7886700" cy="2852737"/>
          </a:xfrm>
        </p:spPr>
        <p:txBody>
          <a:bodyPr>
            <a:normAutofit/>
          </a:bodyPr>
          <a:lstStyle/>
          <a:p>
            <a:pPr algn="ctr"/>
            <a:r>
              <a:rPr lang="en-US" sz="3600" dirty="0" smtClean="0"/>
              <a:t>Unfunded Capital</a:t>
            </a:r>
            <a:endParaRPr lang="en-US" sz="3600" dirty="0"/>
          </a:p>
        </p:txBody>
      </p:sp>
      <p:sp>
        <p:nvSpPr>
          <p:cNvPr id="4" name="Slide Number Placeholder 3"/>
          <p:cNvSpPr>
            <a:spLocks noGrp="1"/>
          </p:cNvSpPr>
          <p:nvPr>
            <p:ph type="sldNum" sz="quarter" idx="12"/>
          </p:nvPr>
        </p:nvSpPr>
        <p:spPr/>
        <p:txBody>
          <a:bodyPr/>
          <a:lstStyle/>
          <a:p>
            <a:fld id="{3E6980A2-F130-4742-89EA-C23F98879079}" type="slidenum">
              <a:rPr lang="en-US" smtClean="0"/>
              <a:t>24</a:t>
            </a:fld>
            <a:endParaRPr lang="en-US" dirty="0"/>
          </a:p>
        </p:txBody>
      </p:sp>
    </p:spTree>
    <p:extLst>
      <p:ext uri="{BB962C8B-B14F-4D97-AF65-F5344CB8AC3E}">
        <p14:creationId xmlns:p14="http://schemas.microsoft.com/office/powerpoint/2010/main" val="4084158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Unfunded Capital</a:t>
            </a:r>
            <a:endParaRPr lang="en-US" dirty="0"/>
          </a:p>
        </p:txBody>
      </p:sp>
      <p:sp>
        <p:nvSpPr>
          <p:cNvPr id="3" name="Content Placeholder 2"/>
          <p:cNvSpPr>
            <a:spLocks noGrp="1"/>
          </p:cNvSpPr>
          <p:nvPr>
            <p:ph idx="1"/>
          </p:nvPr>
        </p:nvSpPr>
        <p:spPr/>
        <p:txBody>
          <a:bodyPr/>
          <a:lstStyle/>
          <a:p>
            <a:r>
              <a:rPr lang="en-US" dirty="0"/>
              <a:t>The Mayor unveiled the 2021 proposed budget, subsequently passed by Council, with the City’s first </a:t>
            </a:r>
            <a:r>
              <a:rPr lang="en-US" dirty="0" smtClean="0"/>
              <a:t>true-funded </a:t>
            </a:r>
            <a:r>
              <a:rPr lang="en-US" dirty="0" smtClean="0"/>
              <a:t>Five Year Capital </a:t>
            </a:r>
            <a:r>
              <a:rPr lang="en-US" dirty="0"/>
              <a:t>Improvement Plan.</a:t>
            </a:r>
          </a:p>
          <a:p>
            <a:r>
              <a:rPr lang="en-US" dirty="0"/>
              <a:t>A byproduct of this creation was a full list of unfunded projects.  Now, this list is never adopted, but it’s a reference point for discussions involving needs of the City</a:t>
            </a:r>
            <a:r>
              <a:rPr lang="en-US" dirty="0" smtClean="0"/>
              <a:t>.</a:t>
            </a:r>
          </a:p>
          <a:p>
            <a:r>
              <a:rPr lang="en-US" dirty="0" smtClean="0"/>
              <a:t>First for reference, here is the adopted CIP for 2021 forward.</a:t>
            </a:r>
            <a:endParaRPr lang="en-US" dirty="0"/>
          </a:p>
          <a:p>
            <a:endParaRPr lang="en-US" dirty="0"/>
          </a:p>
        </p:txBody>
      </p:sp>
      <p:sp>
        <p:nvSpPr>
          <p:cNvPr id="4" name="Slide Number Placeholder 3"/>
          <p:cNvSpPr>
            <a:spLocks noGrp="1"/>
          </p:cNvSpPr>
          <p:nvPr>
            <p:ph type="sldNum" sz="quarter" idx="12"/>
          </p:nvPr>
        </p:nvSpPr>
        <p:spPr/>
        <p:txBody>
          <a:bodyPr/>
          <a:lstStyle/>
          <a:p>
            <a:fld id="{3E6980A2-F130-4742-89EA-C23F98879079}" type="slidenum">
              <a:rPr lang="en-US" smtClean="0"/>
              <a:t>25</a:t>
            </a:fld>
            <a:endParaRPr lang="en-US" dirty="0"/>
          </a:p>
        </p:txBody>
      </p:sp>
    </p:spTree>
    <p:extLst>
      <p:ext uri="{BB962C8B-B14F-4D97-AF65-F5344CB8AC3E}">
        <p14:creationId xmlns:p14="http://schemas.microsoft.com/office/powerpoint/2010/main" val="2433295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Approved ClP</a:t>
            </a:r>
            <a:endParaRPr lang="en-US" dirty="0"/>
          </a:p>
        </p:txBody>
      </p:sp>
      <p:sp>
        <p:nvSpPr>
          <p:cNvPr id="4" name="Slide Number Placeholder 3"/>
          <p:cNvSpPr>
            <a:spLocks noGrp="1"/>
          </p:cNvSpPr>
          <p:nvPr>
            <p:ph type="sldNum" sz="quarter" idx="12"/>
          </p:nvPr>
        </p:nvSpPr>
        <p:spPr/>
        <p:txBody>
          <a:bodyPr/>
          <a:lstStyle/>
          <a:p>
            <a:fld id="{3E6980A2-F130-4742-89EA-C23F98879079}" type="slidenum">
              <a:rPr lang="en-US" smtClean="0"/>
              <a:t>26</a:t>
            </a:fld>
            <a:endParaRPr lang="en-US" dirty="0"/>
          </a:p>
        </p:txBody>
      </p:sp>
      <p:pic>
        <p:nvPicPr>
          <p:cNvPr id="9" name="Picture 8"/>
          <p:cNvPicPr>
            <a:picLocks noChangeAspect="1"/>
          </p:cNvPicPr>
          <p:nvPr/>
        </p:nvPicPr>
        <p:blipFill>
          <a:blip r:embed="rId2"/>
          <a:stretch>
            <a:fillRect/>
          </a:stretch>
        </p:blipFill>
        <p:spPr>
          <a:xfrm>
            <a:off x="1277137" y="1045447"/>
            <a:ext cx="6989618" cy="2465617"/>
          </a:xfrm>
          <a:prstGeom prst="rect">
            <a:avLst/>
          </a:prstGeom>
        </p:spPr>
      </p:pic>
      <p:pic>
        <p:nvPicPr>
          <p:cNvPr id="10" name="Picture 9"/>
          <p:cNvPicPr>
            <a:picLocks noChangeAspect="1"/>
          </p:cNvPicPr>
          <p:nvPr/>
        </p:nvPicPr>
        <p:blipFill>
          <a:blip r:embed="rId3"/>
          <a:stretch>
            <a:fillRect/>
          </a:stretch>
        </p:blipFill>
        <p:spPr>
          <a:xfrm>
            <a:off x="1277137" y="3511064"/>
            <a:ext cx="7047651" cy="2599604"/>
          </a:xfrm>
          <a:prstGeom prst="rect">
            <a:avLst/>
          </a:prstGeom>
        </p:spPr>
      </p:pic>
    </p:spTree>
    <p:extLst>
      <p:ext uri="{BB962C8B-B14F-4D97-AF65-F5344CB8AC3E}">
        <p14:creationId xmlns:p14="http://schemas.microsoft.com/office/powerpoint/2010/main" val="3115602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Approved ClP</a:t>
            </a:r>
            <a:endParaRPr lang="en-US" dirty="0"/>
          </a:p>
        </p:txBody>
      </p:sp>
      <p:sp>
        <p:nvSpPr>
          <p:cNvPr id="4" name="Slide Number Placeholder 3"/>
          <p:cNvSpPr>
            <a:spLocks noGrp="1"/>
          </p:cNvSpPr>
          <p:nvPr>
            <p:ph type="sldNum" sz="quarter" idx="12"/>
          </p:nvPr>
        </p:nvSpPr>
        <p:spPr/>
        <p:txBody>
          <a:bodyPr/>
          <a:lstStyle/>
          <a:p>
            <a:fld id="{3E6980A2-F130-4742-89EA-C23F98879079}" type="slidenum">
              <a:rPr lang="en-US" smtClean="0"/>
              <a:t>27</a:t>
            </a:fld>
            <a:endParaRPr lang="en-US" dirty="0"/>
          </a:p>
        </p:txBody>
      </p:sp>
      <p:pic>
        <p:nvPicPr>
          <p:cNvPr id="3" name="Picture 2"/>
          <p:cNvPicPr>
            <a:picLocks noChangeAspect="1"/>
          </p:cNvPicPr>
          <p:nvPr/>
        </p:nvPicPr>
        <p:blipFill>
          <a:blip r:embed="rId2"/>
          <a:stretch>
            <a:fillRect/>
          </a:stretch>
        </p:blipFill>
        <p:spPr>
          <a:xfrm>
            <a:off x="473748" y="1246909"/>
            <a:ext cx="8251906" cy="3627371"/>
          </a:xfrm>
          <a:prstGeom prst="rect">
            <a:avLst/>
          </a:prstGeom>
        </p:spPr>
      </p:pic>
    </p:spTree>
    <p:extLst>
      <p:ext uri="{BB962C8B-B14F-4D97-AF65-F5344CB8AC3E}">
        <p14:creationId xmlns:p14="http://schemas.microsoft.com/office/powerpoint/2010/main" val="3669327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Approved ClP</a:t>
            </a:r>
            <a:endParaRPr lang="en-US" dirty="0"/>
          </a:p>
        </p:txBody>
      </p:sp>
      <p:sp>
        <p:nvSpPr>
          <p:cNvPr id="4" name="Slide Number Placeholder 3"/>
          <p:cNvSpPr>
            <a:spLocks noGrp="1"/>
          </p:cNvSpPr>
          <p:nvPr>
            <p:ph type="sldNum" sz="quarter" idx="12"/>
          </p:nvPr>
        </p:nvSpPr>
        <p:spPr/>
        <p:txBody>
          <a:bodyPr/>
          <a:lstStyle/>
          <a:p>
            <a:fld id="{3E6980A2-F130-4742-89EA-C23F98879079}" type="slidenum">
              <a:rPr lang="en-US" smtClean="0"/>
              <a:t>28</a:t>
            </a:fld>
            <a:endParaRPr lang="en-US" dirty="0"/>
          </a:p>
        </p:txBody>
      </p:sp>
      <p:pic>
        <p:nvPicPr>
          <p:cNvPr id="3" name="Picture 2"/>
          <p:cNvPicPr>
            <a:picLocks noChangeAspect="1"/>
          </p:cNvPicPr>
          <p:nvPr/>
        </p:nvPicPr>
        <p:blipFill>
          <a:blip r:embed="rId2"/>
          <a:stretch>
            <a:fillRect/>
          </a:stretch>
        </p:blipFill>
        <p:spPr>
          <a:xfrm>
            <a:off x="483650" y="1367943"/>
            <a:ext cx="8175284" cy="3532354"/>
          </a:xfrm>
          <a:prstGeom prst="rect">
            <a:avLst/>
          </a:prstGeom>
        </p:spPr>
      </p:pic>
    </p:spTree>
    <p:extLst>
      <p:ext uri="{BB962C8B-B14F-4D97-AF65-F5344CB8AC3E}">
        <p14:creationId xmlns:p14="http://schemas.microsoft.com/office/powerpoint/2010/main" val="3776169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Approved ClP</a:t>
            </a:r>
            <a:endParaRPr lang="en-US" dirty="0"/>
          </a:p>
        </p:txBody>
      </p:sp>
      <p:sp>
        <p:nvSpPr>
          <p:cNvPr id="4" name="Slide Number Placeholder 3"/>
          <p:cNvSpPr>
            <a:spLocks noGrp="1"/>
          </p:cNvSpPr>
          <p:nvPr>
            <p:ph type="sldNum" sz="quarter" idx="12"/>
          </p:nvPr>
        </p:nvSpPr>
        <p:spPr/>
        <p:txBody>
          <a:bodyPr/>
          <a:lstStyle/>
          <a:p>
            <a:fld id="{3E6980A2-F130-4742-89EA-C23F98879079}" type="slidenum">
              <a:rPr lang="en-US" smtClean="0"/>
              <a:t>29</a:t>
            </a:fld>
            <a:endParaRPr lang="en-US" dirty="0"/>
          </a:p>
        </p:txBody>
      </p:sp>
      <p:pic>
        <p:nvPicPr>
          <p:cNvPr id="3" name="Picture 2"/>
          <p:cNvPicPr>
            <a:picLocks noChangeAspect="1"/>
          </p:cNvPicPr>
          <p:nvPr/>
        </p:nvPicPr>
        <p:blipFill>
          <a:blip r:embed="rId2"/>
          <a:stretch>
            <a:fillRect/>
          </a:stretch>
        </p:blipFill>
        <p:spPr>
          <a:xfrm>
            <a:off x="371931" y="1435833"/>
            <a:ext cx="8407046" cy="2425806"/>
          </a:xfrm>
          <a:prstGeom prst="rect">
            <a:avLst/>
          </a:prstGeom>
        </p:spPr>
      </p:pic>
    </p:spTree>
    <p:extLst>
      <p:ext uri="{BB962C8B-B14F-4D97-AF65-F5344CB8AC3E}">
        <p14:creationId xmlns:p14="http://schemas.microsoft.com/office/powerpoint/2010/main" val="462112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447716"/>
            <a:ext cx="7886700" cy="2852737"/>
          </a:xfrm>
        </p:spPr>
        <p:txBody>
          <a:bodyPr>
            <a:normAutofit/>
          </a:bodyPr>
          <a:lstStyle/>
          <a:p>
            <a:pPr algn="ctr"/>
            <a:r>
              <a:rPr lang="en-US" sz="3600" dirty="0" smtClean="0"/>
              <a:t>Mission/Vision</a:t>
            </a:r>
            <a:endParaRPr lang="en-US" sz="3600" dirty="0"/>
          </a:p>
        </p:txBody>
      </p:sp>
      <p:sp>
        <p:nvSpPr>
          <p:cNvPr id="4" name="Slide Number Placeholder 3"/>
          <p:cNvSpPr>
            <a:spLocks noGrp="1"/>
          </p:cNvSpPr>
          <p:nvPr>
            <p:ph type="sldNum" sz="quarter" idx="12"/>
          </p:nvPr>
        </p:nvSpPr>
        <p:spPr/>
        <p:txBody>
          <a:bodyPr/>
          <a:lstStyle/>
          <a:p>
            <a:fld id="{3E6980A2-F130-4742-89EA-C23F98879079}" type="slidenum">
              <a:rPr lang="en-US" smtClean="0"/>
              <a:t>3</a:t>
            </a:fld>
            <a:endParaRPr lang="en-US" dirty="0"/>
          </a:p>
        </p:txBody>
      </p:sp>
    </p:spTree>
    <p:extLst>
      <p:ext uri="{BB962C8B-B14F-4D97-AF65-F5344CB8AC3E}">
        <p14:creationId xmlns:p14="http://schemas.microsoft.com/office/powerpoint/2010/main" val="814015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Approved ClP</a:t>
            </a:r>
            <a:endParaRPr lang="en-US" dirty="0"/>
          </a:p>
        </p:txBody>
      </p:sp>
      <p:sp>
        <p:nvSpPr>
          <p:cNvPr id="4" name="Slide Number Placeholder 3"/>
          <p:cNvSpPr>
            <a:spLocks noGrp="1"/>
          </p:cNvSpPr>
          <p:nvPr>
            <p:ph type="sldNum" sz="quarter" idx="12"/>
          </p:nvPr>
        </p:nvSpPr>
        <p:spPr/>
        <p:txBody>
          <a:bodyPr/>
          <a:lstStyle/>
          <a:p>
            <a:fld id="{3E6980A2-F130-4742-89EA-C23F98879079}" type="slidenum">
              <a:rPr lang="en-US" smtClean="0"/>
              <a:t>30</a:t>
            </a:fld>
            <a:endParaRPr lang="en-US" dirty="0"/>
          </a:p>
        </p:txBody>
      </p:sp>
      <p:pic>
        <p:nvPicPr>
          <p:cNvPr id="3" name="Picture 2"/>
          <p:cNvPicPr>
            <a:picLocks noChangeAspect="1"/>
          </p:cNvPicPr>
          <p:nvPr/>
        </p:nvPicPr>
        <p:blipFill>
          <a:blip r:embed="rId2"/>
          <a:stretch>
            <a:fillRect/>
          </a:stretch>
        </p:blipFill>
        <p:spPr>
          <a:xfrm>
            <a:off x="526127" y="1148669"/>
            <a:ext cx="8092582" cy="3332647"/>
          </a:xfrm>
          <a:prstGeom prst="rect">
            <a:avLst/>
          </a:prstGeom>
        </p:spPr>
      </p:pic>
    </p:spTree>
    <p:extLst>
      <p:ext uri="{BB962C8B-B14F-4D97-AF65-F5344CB8AC3E}">
        <p14:creationId xmlns:p14="http://schemas.microsoft.com/office/powerpoint/2010/main" val="336905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Approved ClP</a:t>
            </a:r>
            <a:endParaRPr lang="en-US" dirty="0"/>
          </a:p>
        </p:txBody>
      </p:sp>
      <p:sp>
        <p:nvSpPr>
          <p:cNvPr id="4" name="Slide Number Placeholder 3"/>
          <p:cNvSpPr>
            <a:spLocks noGrp="1"/>
          </p:cNvSpPr>
          <p:nvPr>
            <p:ph type="sldNum" sz="quarter" idx="12"/>
          </p:nvPr>
        </p:nvSpPr>
        <p:spPr/>
        <p:txBody>
          <a:bodyPr/>
          <a:lstStyle/>
          <a:p>
            <a:fld id="{3E6980A2-F130-4742-89EA-C23F98879079}" type="slidenum">
              <a:rPr lang="en-US" smtClean="0"/>
              <a:t>31</a:t>
            </a:fld>
            <a:endParaRPr lang="en-US" dirty="0"/>
          </a:p>
        </p:txBody>
      </p:sp>
      <p:pic>
        <p:nvPicPr>
          <p:cNvPr id="3" name="Picture 2"/>
          <p:cNvPicPr>
            <a:picLocks noChangeAspect="1"/>
          </p:cNvPicPr>
          <p:nvPr/>
        </p:nvPicPr>
        <p:blipFill>
          <a:blip r:embed="rId2"/>
          <a:stretch>
            <a:fillRect/>
          </a:stretch>
        </p:blipFill>
        <p:spPr>
          <a:xfrm>
            <a:off x="579499" y="1382935"/>
            <a:ext cx="7935851" cy="3271798"/>
          </a:xfrm>
          <a:prstGeom prst="rect">
            <a:avLst/>
          </a:prstGeom>
        </p:spPr>
      </p:pic>
    </p:spTree>
    <p:extLst>
      <p:ext uri="{BB962C8B-B14F-4D97-AF65-F5344CB8AC3E}">
        <p14:creationId xmlns:p14="http://schemas.microsoft.com/office/powerpoint/2010/main" val="2967289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Approved ClP</a:t>
            </a:r>
            <a:endParaRPr lang="en-US" dirty="0"/>
          </a:p>
        </p:txBody>
      </p:sp>
      <p:sp>
        <p:nvSpPr>
          <p:cNvPr id="4" name="Slide Number Placeholder 3"/>
          <p:cNvSpPr>
            <a:spLocks noGrp="1"/>
          </p:cNvSpPr>
          <p:nvPr>
            <p:ph type="sldNum" sz="quarter" idx="12"/>
          </p:nvPr>
        </p:nvSpPr>
        <p:spPr/>
        <p:txBody>
          <a:bodyPr/>
          <a:lstStyle/>
          <a:p>
            <a:fld id="{3E6980A2-F130-4742-89EA-C23F98879079}" type="slidenum">
              <a:rPr lang="en-US" smtClean="0"/>
              <a:t>32</a:t>
            </a:fld>
            <a:endParaRPr lang="en-US" dirty="0"/>
          </a:p>
        </p:txBody>
      </p:sp>
      <p:pic>
        <p:nvPicPr>
          <p:cNvPr id="3" name="Picture 2"/>
          <p:cNvPicPr>
            <a:picLocks noChangeAspect="1"/>
          </p:cNvPicPr>
          <p:nvPr/>
        </p:nvPicPr>
        <p:blipFill>
          <a:blip r:embed="rId2"/>
          <a:stretch>
            <a:fillRect/>
          </a:stretch>
        </p:blipFill>
        <p:spPr>
          <a:xfrm>
            <a:off x="568649" y="1428277"/>
            <a:ext cx="8008576" cy="2267107"/>
          </a:xfrm>
          <a:prstGeom prst="rect">
            <a:avLst/>
          </a:prstGeom>
        </p:spPr>
      </p:pic>
    </p:spTree>
    <p:extLst>
      <p:ext uri="{BB962C8B-B14F-4D97-AF65-F5344CB8AC3E}">
        <p14:creationId xmlns:p14="http://schemas.microsoft.com/office/powerpoint/2010/main" val="1215016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Unfunded Capital</a:t>
            </a:r>
            <a:endParaRPr lang="en-US" dirty="0"/>
          </a:p>
        </p:txBody>
      </p:sp>
      <p:sp>
        <p:nvSpPr>
          <p:cNvPr id="4" name="Slide Number Placeholder 3"/>
          <p:cNvSpPr>
            <a:spLocks noGrp="1"/>
          </p:cNvSpPr>
          <p:nvPr>
            <p:ph type="sldNum" sz="quarter" idx="12"/>
          </p:nvPr>
        </p:nvSpPr>
        <p:spPr/>
        <p:txBody>
          <a:bodyPr/>
          <a:lstStyle/>
          <a:p>
            <a:fld id="{3E6980A2-F130-4742-89EA-C23F98879079}" type="slidenum">
              <a:rPr lang="en-US" smtClean="0"/>
              <a:t>33</a:t>
            </a:fld>
            <a:endParaRPr lang="en-US" dirty="0"/>
          </a:p>
        </p:txBody>
      </p:sp>
      <p:sp>
        <p:nvSpPr>
          <p:cNvPr id="5" name="Content Placeholder 2"/>
          <p:cNvSpPr>
            <a:spLocks noGrp="1"/>
          </p:cNvSpPr>
          <p:nvPr>
            <p:ph idx="1"/>
          </p:nvPr>
        </p:nvSpPr>
        <p:spPr>
          <a:xfrm>
            <a:off x="599656" y="1269587"/>
            <a:ext cx="8393204" cy="899279"/>
          </a:xfrm>
        </p:spPr>
        <p:txBody>
          <a:bodyPr>
            <a:normAutofit/>
          </a:bodyPr>
          <a:lstStyle/>
          <a:p>
            <a:r>
              <a:rPr lang="en-US" dirty="0" smtClean="0"/>
              <a:t>This following informal list totals over $</a:t>
            </a:r>
            <a:r>
              <a:rPr lang="en-US" dirty="0" smtClean="0"/>
              <a:t>164M, </a:t>
            </a:r>
            <a:r>
              <a:rPr lang="en-US" dirty="0" smtClean="0"/>
              <a:t>primarily in public works and parks.</a:t>
            </a:r>
          </a:p>
          <a:p>
            <a:endParaRPr lang="en-US" dirty="0"/>
          </a:p>
        </p:txBody>
      </p:sp>
      <p:sp>
        <p:nvSpPr>
          <p:cNvPr id="6" name="Content Placeholder 2"/>
          <p:cNvSpPr txBox="1">
            <a:spLocks/>
          </p:cNvSpPr>
          <p:nvPr/>
        </p:nvSpPr>
        <p:spPr>
          <a:xfrm>
            <a:off x="529318" y="4128732"/>
            <a:ext cx="8393204" cy="1066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There are even grand ideas which aren’t on the list.  Nothing on the list in front of Mayor and Council is a given, nor are things not on it not a given.</a:t>
            </a:r>
          </a:p>
          <a:p>
            <a:endParaRPr lang="en-US" dirty="0"/>
          </a:p>
        </p:txBody>
      </p:sp>
      <p:pic>
        <p:nvPicPr>
          <p:cNvPr id="7" name="Picture 6"/>
          <p:cNvPicPr>
            <a:picLocks noChangeAspect="1"/>
          </p:cNvPicPr>
          <p:nvPr/>
        </p:nvPicPr>
        <p:blipFill>
          <a:blip r:embed="rId2"/>
          <a:stretch>
            <a:fillRect/>
          </a:stretch>
        </p:blipFill>
        <p:spPr>
          <a:xfrm>
            <a:off x="2269004" y="2249650"/>
            <a:ext cx="1716652" cy="1798298"/>
          </a:xfrm>
          <a:prstGeom prst="rect">
            <a:avLst/>
          </a:prstGeom>
          <a:solidFill>
            <a:schemeClr val="tx1"/>
          </a:solidFill>
        </p:spPr>
      </p:pic>
      <p:pic>
        <p:nvPicPr>
          <p:cNvPr id="8" name="Picture 7"/>
          <p:cNvPicPr>
            <a:picLocks noChangeAspect="1"/>
          </p:cNvPicPr>
          <p:nvPr/>
        </p:nvPicPr>
        <p:blipFill>
          <a:blip r:embed="rId3"/>
          <a:stretch>
            <a:fillRect/>
          </a:stretch>
        </p:blipFill>
        <p:spPr>
          <a:xfrm>
            <a:off x="5015063" y="2199265"/>
            <a:ext cx="1951600" cy="1848683"/>
          </a:xfrm>
          <a:prstGeom prst="rect">
            <a:avLst/>
          </a:prstGeom>
        </p:spPr>
      </p:pic>
    </p:spTree>
    <p:extLst>
      <p:ext uri="{BB962C8B-B14F-4D97-AF65-F5344CB8AC3E}">
        <p14:creationId xmlns:p14="http://schemas.microsoft.com/office/powerpoint/2010/main" val="2324038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Unfunded Capital</a:t>
            </a:r>
            <a:endParaRPr lang="en-US" dirty="0"/>
          </a:p>
        </p:txBody>
      </p:sp>
      <p:sp>
        <p:nvSpPr>
          <p:cNvPr id="4" name="Slide Number Placeholder 3"/>
          <p:cNvSpPr>
            <a:spLocks noGrp="1"/>
          </p:cNvSpPr>
          <p:nvPr>
            <p:ph type="sldNum" sz="quarter" idx="12"/>
          </p:nvPr>
        </p:nvSpPr>
        <p:spPr/>
        <p:txBody>
          <a:bodyPr/>
          <a:lstStyle/>
          <a:p>
            <a:fld id="{3E6980A2-F130-4742-89EA-C23F98879079}" type="slidenum">
              <a:rPr lang="en-US" smtClean="0"/>
              <a:t>34</a:t>
            </a:fld>
            <a:endParaRPr lang="en-US" dirty="0"/>
          </a:p>
        </p:txBody>
      </p:sp>
      <p:pic>
        <p:nvPicPr>
          <p:cNvPr id="3" name="Picture 2"/>
          <p:cNvPicPr>
            <a:picLocks noChangeAspect="1"/>
          </p:cNvPicPr>
          <p:nvPr/>
        </p:nvPicPr>
        <p:blipFill>
          <a:blip r:embed="rId2"/>
          <a:stretch>
            <a:fillRect/>
          </a:stretch>
        </p:blipFill>
        <p:spPr>
          <a:xfrm>
            <a:off x="461149" y="1148669"/>
            <a:ext cx="8221702" cy="4586376"/>
          </a:xfrm>
          <a:prstGeom prst="rect">
            <a:avLst/>
          </a:prstGeom>
        </p:spPr>
      </p:pic>
    </p:spTree>
    <p:extLst>
      <p:ext uri="{BB962C8B-B14F-4D97-AF65-F5344CB8AC3E}">
        <p14:creationId xmlns:p14="http://schemas.microsoft.com/office/powerpoint/2010/main" val="39181805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Unfunded Capital</a:t>
            </a:r>
            <a:endParaRPr lang="en-US" dirty="0"/>
          </a:p>
        </p:txBody>
      </p:sp>
      <p:sp>
        <p:nvSpPr>
          <p:cNvPr id="4" name="Slide Number Placeholder 3"/>
          <p:cNvSpPr>
            <a:spLocks noGrp="1"/>
          </p:cNvSpPr>
          <p:nvPr>
            <p:ph type="sldNum" sz="quarter" idx="12"/>
          </p:nvPr>
        </p:nvSpPr>
        <p:spPr/>
        <p:txBody>
          <a:bodyPr/>
          <a:lstStyle/>
          <a:p>
            <a:fld id="{3E6980A2-F130-4742-89EA-C23F98879079}" type="slidenum">
              <a:rPr lang="en-US" smtClean="0"/>
              <a:t>35</a:t>
            </a:fld>
            <a:endParaRPr lang="en-US" dirty="0"/>
          </a:p>
        </p:txBody>
      </p:sp>
      <p:pic>
        <p:nvPicPr>
          <p:cNvPr id="3" name="Picture 2"/>
          <p:cNvPicPr>
            <a:picLocks noChangeAspect="1"/>
          </p:cNvPicPr>
          <p:nvPr/>
        </p:nvPicPr>
        <p:blipFill>
          <a:blip r:embed="rId2"/>
          <a:stretch>
            <a:fillRect/>
          </a:stretch>
        </p:blipFill>
        <p:spPr>
          <a:xfrm>
            <a:off x="314073" y="1209124"/>
            <a:ext cx="8641658" cy="4820643"/>
          </a:xfrm>
          <a:prstGeom prst="rect">
            <a:avLst/>
          </a:prstGeom>
        </p:spPr>
      </p:pic>
    </p:spTree>
    <p:extLst>
      <p:ext uri="{BB962C8B-B14F-4D97-AF65-F5344CB8AC3E}">
        <p14:creationId xmlns:p14="http://schemas.microsoft.com/office/powerpoint/2010/main" val="7239913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Unfunded Capital</a:t>
            </a:r>
            <a:endParaRPr lang="en-US" dirty="0"/>
          </a:p>
        </p:txBody>
      </p:sp>
      <p:sp>
        <p:nvSpPr>
          <p:cNvPr id="4" name="Slide Number Placeholder 3"/>
          <p:cNvSpPr>
            <a:spLocks noGrp="1"/>
          </p:cNvSpPr>
          <p:nvPr>
            <p:ph type="sldNum" sz="quarter" idx="12"/>
          </p:nvPr>
        </p:nvSpPr>
        <p:spPr/>
        <p:txBody>
          <a:bodyPr/>
          <a:lstStyle/>
          <a:p>
            <a:fld id="{3E6980A2-F130-4742-89EA-C23F98879079}" type="slidenum">
              <a:rPr lang="en-US" smtClean="0"/>
              <a:t>36</a:t>
            </a:fld>
            <a:endParaRPr lang="en-US" dirty="0"/>
          </a:p>
        </p:txBody>
      </p:sp>
      <p:pic>
        <p:nvPicPr>
          <p:cNvPr id="5" name="Picture 4"/>
          <p:cNvPicPr>
            <a:picLocks noChangeAspect="1"/>
          </p:cNvPicPr>
          <p:nvPr/>
        </p:nvPicPr>
        <p:blipFill>
          <a:blip r:embed="rId2"/>
          <a:stretch>
            <a:fillRect/>
          </a:stretch>
        </p:blipFill>
        <p:spPr>
          <a:xfrm>
            <a:off x="516061" y="1156515"/>
            <a:ext cx="7922545" cy="4244602"/>
          </a:xfrm>
          <a:prstGeom prst="rect">
            <a:avLst/>
          </a:prstGeom>
        </p:spPr>
      </p:pic>
    </p:spTree>
    <p:extLst>
      <p:ext uri="{BB962C8B-B14F-4D97-AF65-F5344CB8AC3E}">
        <p14:creationId xmlns:p14="http://schemas.microsoft.com/office/powerpoint/2010/main" val="20455857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Unfunded Capital</a:t>
            </a:r>
            <a:endParaRPr lang="en-US" dirty="0"/>
          </a:p>
        </p:txBody>
      </p:sp>
      <p:sp>
        <p:nvSpPr>
          <p:cNvPr id="4" name="Slide Number Placeholder 3"/>
          <p:cNvSpPr>
            <a:spLocks noGrp="1"/>
          </p:cNvSpPr>
          <p:nvPr>
            <p:ph type="sldNum" sz="quarter" idx="12"/>
          </p:nvPr>
        </p:nvSpPr>
        <p:spPr/>
        <p:txBody>
          <a:bodyPr/>
          <a:lstStyle/>
          <a:p>
            <a:fld id="{3E6980A2-F130-4742-89EA-C23F98879079}" type="slidenum">
              <a:rPr lang="en-US" smtClean="0"/>
              <a:t>37</a:t>
            </a:fld>
            <a:endParaRPr lang="en-US" dirty="0"/>
          </a:p>
        </p:txBody>
      </p:sp>
      <p:pic>
        <p:nvPicPr>
          <p:cNvPr id="3" name="Picture 2"/>
          <p:cNvPicPr>
            <a:picLocks noChangeAspect="1"/>
          </p:cNvPicPr>
          <p:nvPr/>
        </p:nvPicPr>
        <p:blipFill>
          <a:blip r:embed="rId2"/>
          <a:stretch>
            <a:fillRect/>
          </a:stretch>
        </p:blipFill>
        <p:spPr>
          <a:xfrm>
            <a:off x="628650" y="1384811"/>
            <a:ext cx="7816576" cy="3666160"/>
          </a:xfrm>
          <a:prstGeom prst="rect">
            <a:avLst/>
          </a:prstGeom>
        </p:spPr>
      </p:pic>
    </p:spTree>
    <p:extLst>
      <p:ext uri="{BB962C8B-B14F-4D97-AF65-F5344CB8AC3E}">
        <p14:creationId xmlns:p14="http://schemas.microsoft.com/office/powerpoint/2010/main" val="35372003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a:t>
            </a:r>
            <a:endParaRPr lang="en-US" dirty="0"/>
          </a:p>
        </p:txBody>
      </p:sp>
      <p:sp>
        <p:nvSpPr>
          <p:cNvPr id="4" name="Slide Number Placeholder 3"/>
          <p:cNvSpPr>
            <a:spLocks noGrp="1"/>
          </p:cNvSpPr>
          <p:nvPr>
            <p:ph type="sldNum" sz="quarter" idx="12"/>
          </p:nvPr>
        </p:nvSpPr>
        <p:spPr/>
        <p:txBody>
          <a:bodyPr/>
          <a:lstStyle/>
          <a:p>
            <a:fld id="{3E6980A2-F130-4742-89EA-C23F98879079}" type="slidenum">
              <a:rPr lang="en-US" smtClean="0"/>
              <a:t>38</a:t>
            </a:fld>
            <a:endParaRPr lang="en-US" dirty="0"/>
          </a:p>
        </p:txBody>
      </p:sp>
      <p:sp>
        <p:nvSpPr>
          <p:cNvPr id="5" name="Content Placeholder 2"/>
          <p:cNvSpPr>
            <a:spLocks noGrp="1"/>
          </p:cNvSpPr>
          <p:nvPr>
            <p:ph idx="1"/>
          </p:nvPr>
        </p:nvSpPr>
        <p:spPr>
          <a:xfrm>
            <a:off x="628650" y="1148669"/>
            <a:ext cx="7886700" cy="5028294"/>
          </a:xfrm>
        </p:spPr>
        <p:txBody>
          <a:bodyPr>
            <a:normAutofit fontScale="85000" lnSpcReduction="20000"/>
          </a:bodyPr>
          <a:lstStyle/>
          <a:p>
            <a:pPr>
              <a:lnSpc>
                <a:spcPct val="120000"/>
              </a:lnSpc>
              <a:spcBef>
                <a:spcPts val="0"/>
              </a:spcBef>
            </a:pPr>
            <a:r>
              <a:rPr lang="en-US" dirty="0"/>
              <a:t>Conservative budgeting in 2020 after the pandemic made the “funded” list conservative, itself.</a:t>
            </a:r>
          </a:p>
          <a:p>
            <a:pPr>
              <a:lnSpc>
                <a:spcPct val="120000"/>
              </a:lnSpc>
              <a:spcBef>
                <a:spcPts val="0"/>
              </a:spcBef>
            </a:pPr>
            <a:r>
              <a:rPr lang="en-US" dirty="0" smtClean="0"/>
              <a:t>However</a:t>
            </a:r>
            <a:r>
              <a:rPr lang="en-US" dirty="0"/>
              <a:t>, </a:t>
            </a:r>
            <a:r>
              <a:rPr lang="en-US" dirty="0" smtClean="0"/>
              <a:t>sales tax (SPLOST) came in at the original projection of $6.8M so multiple factors now come into play:</a:t>
            </a:r>
          </a:p>
          <a:p>
            <a:pPr lvl="1">
              <a:lnSpc>
                <a:spcPct val="120000"/>
              </a:lnSpc>
              <a:spcBef>
                <a:spcPts val="0"/>
              </a:spcBef>
            </a:pPr>
            <a:r>
              <a:rPr lang="en-US" dirty="0"/>
              <a:t>Projects in 2020 were slowed down until a better feel for the economy developed.  They were approved already, so they can now start to proceed at the previous pace.</a:t>
            </a:r>
          </a:p>
          <a:p>
            <a:pPr lvl="1">
              <a:lnSpc>
                <a:spcPct val="120000"/>
              </a:lnSpc>
              <a:spcBef>
                <a:spcPts val="0"/>
              </a:spcBef>
            </a:pPr>
            <a:r>
              <a:rPr lang="en-US" dirty="0"/>
              <a:t>The CIP adopted revenues </a:t>
            </a:r>
            <a:r>
              <a:rPr lang="en-US" dirty="0" smtClean="0"/>
              <a:t>at a </a:t>
            </a:r>
            <a:r>
              <a:rPr lang="en-US" dirty="0"/>
              <a:t>drastically reduced number, so there can </a:t>
            </a:r>
            <a:r>
              <a:rPr lang="en-US" dirty="0" smtClean="0"/>
              <a:t>reasonably </a:t>
            </a:r>
            <a:r>
              <a:rPr lang="en-US" dirty="0"/>
              <a:t>be </a:t>
            </a:r>
            <a:r>
              <a:rPr lang="en-US" dirty="0" smtClean="0"/>
              <a:t>expected </a:t>
            </a:r>
            <a:r>
              <a:rPr lang="en-US" dirty="0"/>
              <a:t>additional SPLOST above the approved CIP each year starting in 2021</a:t>
            </a:r>
            <a:r>
              <a:rPr lang="en-US" dirty="0" smtClean="0"/>
              <a:t>.  That amount could be between $1.0 and $1.5M.</a:t>
            </a:r>
            <a:endParaRPr lang="en-US" dirty="0"/>
          </a:p>
          <a:p>
            <a:pPr lvl="1">
              <a:lnSpc>
                <a:spcPct val="120000"/>
              </a:lnSpc>
              <a:spcBef>
                <a:spcPts val="0"/>
              </a:spcBef>
            </a:pPr>
            <a:r>
              <a:rPr lang="en-US" dirty="0"/>
              <a:t>However, it is not recommended to </a:t>
            </a:r>
            <a:r>
              <a:rPr lang="en-US" dirty="0" smtClean="0"/>
              <a:t>authorize </a:t>
            </a:r>
            <a:r>
              <a:rPr lang="en-US" dirty="0"/>
              <a:t>this funding until there has been an </a:t>
            </a:r>
            <a:r>
              <a:rPr lang="en-US" dirty="0" smtClean="0"/>
              <a:t>extended </a:t>
            </a:r>
            <a:r>
              <a:rPr lang="en-US" dirty="0"/>
              <a:t>stabilization of the economy.</a:t>
            </a:r>
          </a:p>
          <a:p>
            <a:endParaRPr lang="en-US" dirty="0"/>
          </a:p>
        </p:txBody>
      </p:sp>
    </p:spTree>
    <p:extLst>
      <p:ext uri="{BB962C8B-B14F-4D97-AF65-F5344CB8AC3E}">
        <p14:creationId xmlns:p14="http://schemas.microsoft.com/office/powerpoint/2010/main" val="21794485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a:t>
            </a:r>
            <a:endParaRPr lang="en-US" dirty="0"/>
          </a:p>
        </p:txBody>
      </p:sp>
      <p:sp>
        <p:nvSpPr>
          <p:cNvPr id="3" name="Content Placeholder 2"/>
          <p:cNvSpPr>
            <a:spLocks noGrp="1"/>
          </p:cNvSpPr>
          <p:nvPr>
            <p:ph idx="1"/>
          </p:nvPr>
        </p:nvSpPr>
        <p:spPr/>
        <p:txBody>
          <a:bodyPr>
            <a:normAutofit lnSpcReduction="10000"/>
          </a:bodyPr>
          <a:lstStyle/>
          <a:p>
            <a:pPr>
              <a:lnSpc>
                <a:spcPct val="120000"/>
              </a:lnSpc>
              <a:spcBef>
                <a:spcPts val="0"/>
              </a:spcBef>
            </a:pPr>
            <a:r>
              <a:rPr lang="en-US" sz="2400" dirty="0"/>
              <a:t>Hotel/Motel is a revenue source staff recommends waiting before doing any future commitments of </a:t>
            </a:r>
            <a:r>
              <a:rPr lang="en-US" sz="2400" dirty="0" smtClean="0"/>
              <a:t>unearned funding</a:t>
            </a:r>
            <a:r>
              <a:rPr lang="en-US" sz="2400" dirty="0"/>
              <a:t>:</a:t>
            </a:r>
          </a:p>
          <a:p>
            <a:pPr lvl="1">
              <a:lnSpc>
                <a:spcPct val="120000"/>
              </a:lnSpc>
              <a:spcBef>
                <a:spcPts val="0"/>
              </a:spcBef>
            </a:pPr>
            <a:r>
              <a:rPr lang="en-US" dirty="0"/>
              <a:t>As of today, there is about </a:t>
            </a:r>
            <a:r>
              <a:rPr lang="en-US" dirty="0" smtClean="0"/>
              <a:t>$500K </a:t>
            </a:r>
            <a:r>
              <a:rPr lang="en-US" dirty="0"/>
              <a:t>of uncommitted revenue for capital uses.</a:t>
            </a:r>
          </a:p>
          <a:p>
            <a:pPr lvl="1">
              <a:lnSpc>
                <a:spcPct val="120000"/>
              </a:lnSpc>
              <a:spcBef>
                <a:spcPts val="0"/>
              </a:spcBef>
            </a:pPr>
            <a:r>
              <a:rPr lang="en-US" dirty="0"/>
              <a:t>No bonding or commitment of future revenues are recommended </a:t>
            </a:r>
            <a:r>
              <a:rPr lang="en-US" dirty="0" smtClean="0"/>
              <a:t>at this time.</a:t>
            </a:r>
          </a:p>
          <a:p>
            <a:pPr lvl="1">
              <a:lnSpc>
                <a:spcPct val="120000"/>
              </a:lnSpc>
              <a:spcBef>
                <a:spcPts val="0"/>
              </a:spcBef>
            </a:pPr>
            <a:r>
              <a:rPr lang="en-US" dirty="0" smtClean="0"/>
              <a:t>This </a:t>
            </a:r>
            <a:r>
              <a:rPr lang="en-US" dirty="0"/>
              <a:t>funding should be used to fund only short term projects or shortfalls elsewhere until </a:t>
            </a:r>
            <a:r>
              <a:rPr lang="en-US" dirty="0" smtClean="0"/>
              <a:t>vast economic improvement.</a:t>
            </a:r>
          </a:p>
          <a:p>
            <a:pPr lvl="1">
              <a:lnSpc>
                <a:spcPct val="120000"/>
              </a:lnSpc>
              <a:spcBef>
                <a:spcPts val="0"/>
              </a:spcBef>
            </a:pPr>
            <a:r>
              <a:rPr lang="en-US" dirty="0" smtClean="0"/>
              <a:t>Uses of this funding </a:t>
            </a:r>
            <a:r>
              <a:rPr lang="en-US" dirty="0" smtClean="0"/>
              <a:t>are </a:t>
            </a:r>
            <a:r>
              <a:rPr lang="en-US" dirty="0" smtClean="0"/>
              <a:t>still limited to related projects.</a:t>
            </a:r>
            <a:endParaRPr lang="en-US" dirty="0"/>
          </a:p>
          <a:p>
            <a:endParaRPr lang="en-US" dirty="0"/>
          </a:p>
        </p:txBody>
      </p:sp>
      <p:sp>
        <p:nvSpPr>
          <p:cNvPr id="4" name="Slide Number Placeholder 3"/>
          <p:cNvSpPr>
            <a:spLocks noGrp="1"/>
          </p:cNvSpPr>
          <p:nvPr>
            <p:ph type="sldNum" sz="quarter" idx="12"/>
          </p:nvPr>
        </p:nvSpPr>
        <p:spPr/>
        <p:txBody>
          <a:bodyPr/>
          <a:lstStyle/>
          <a:p>
            <a:fld id="{3E6980A2-F130-4742-89EA-C23F98879079}" type="slidenum">
              <a:rPr lang="en-US" smtClean="0"/>
              <a:t>39</a:t>
            </a:fld>
            <a:endParaRPr lang="en-US" dirty="0"/>
          </a:p>
        </p:txBody>
      </p:sp>
    </p:spTree>
    <p:extLst>
      <p:ext uri="{BB962C8B-B14F-4D97-AF65-F5344CB8AC3E}">
        <p14:creationId xmlns:p14="http://schemas.microsoft.com/office/powerpoint/2010/main" val="1439839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Content Placeholder 2"/>
          <p:cNvSpPr>
            <a:spLocks noGrp="1"/>
          </p:cNvSpPr>
          <p:nvPr>
            <p:ph idx="1"/>
          </p:nvPr>
        </p:nvSpPr>
        <p:spPr/>
        <p:txBody>
          <a:bodyPr/>
          <a:lstStyle/>
          <a:p>
            <a:r>
              <a:rPr lang="en-US" i="1" dirty="0"/>
              <a:t>The mission of the City of Dunwoody is to provide the highest quality of life for those who live, work or play in our community and to foster an environment where business can prosper. We will serve all stakeholders in a transparent manner with resourceful, efficient, progressive and professional leadership.</a:t>
            </a:r>
          </a:p>
          <a:p>
            <a:endParaRPr lang="en-US" dirty="0"/>
          </a:p>
        </p:txBody>
      </p:sp>
      <p:sp>
        <p:nvSpPr>
          <p:cNvPr id="4" name="Slide Number Placeholder 3"/>
          <p:cNvSpPr>
            <a:spLocks noGrp="1"/>
          </p:cNvSpPr>
          <p:nvPr>
            <p:ph type="sldNum" sz="quarter" idx="12"/>
          </p:nvPr>
        </p:nvSpPr>
        <p:spPr/>
        <p:txBody>
          <a:bodyPr/>
          <a:lstStyle/>
          <a:p>
            <a:fld id="{3E6980A2-F130-4742-89EA-C23F98879079}" type="slidenum">
              <a:rPr lang="en-US" smtClean="0"/>
              <a:t>4</a:t>
            </a:fld>
            <a:endParaRPr lang="en-US" dirty="0"/>
          </a:p>
        </p:txBody>
      </p:sp>
    </p:spTree>
    <p:extLst>
      <p:ext uri="{BB962C8B-B14F-4D97-AF65-F5344CB8AC3E}">
        <p14:creationId xmlns:p14="http://schemas.microsoft.com/office/powerpoint/2010/main" val="28630885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a:t>
            </a:r>
            <a:endParaRPr lang="en-US" dirty="0"/>
          </a:p>
        </p:txBody>
      </p:sp>
      <p:sp>
        <p:nvSpPr>
          <p:cNvPr id="3" name="Content Placeholder 2"/>
          <p:cNvSpPr>
            <a:spLocks noGrp="1"/>
          </p:cNvSpPr>
          <p:nvPr>
            <p:ph idx="1"/>
          </p:nvPr>
        </p:nvSpPr>
        <p:spPr/>
        <p:txBody>
          <a:bodyPr>
            <a:normAutofit fontScale="85000" lnSpcReduction="20000"/>
          </a:bodyPr>
          <a:lstStyle/>
          <a:p>
            <a:pPr>
              <a:lnSpc>
                <a:spcPct val="120000"/>
              </a:lnSpc>
              <a:spcBef>
                <a:spcPts val="0"/>
              </a:spcBef>
            </a:pPr>
            <a:r>
              <a:rPr lang="en-US" sz="2400" dirty="0"/>
              <a:t>The timing of the pandemic and the economic uncertainty </a:t>
            </a:r>
            <a:r>
              <a:rPr lang="en-US" sz="2400" dirty="0" smtClean="0"/>
              <a:t>throughout </a:t>
            </a:r>
            <a:r>
              <a:rPr lang="en-US" sz="2400" dirty="0"/>
              <a:t>most of 2020 caused certain actions with the General Fund</a:t>
            </a:r>
            <a:r>
              <a:rPr lang="en-US" sz="2400" dirty="0" smtClean="0"/>
              <a:t>:</a:t>
            </a:r>
          </a:p>
          <a:p>
            <a:pPr lvl="1">
              <a:lnSpc>
                <a:spcPct val="120000"/>
              </a:lnSpc>
              <a:spcBef>
                <a:spcPts val="0"/>
              </a:spcBef>
            </a:pPr>
            <a:r>
              <a:rPr lang="en-US" dirty="0" smtClean="0"/>
              <a:t>Unaudited revenues came in close, but slightly under, the original pre-COVID estimates for 2020.</a:t>
            </a:r>
            <a:endParaRPr lang="en-US" dirty="0"/>
          </a:p>
          <a:p>
            <a:pPr lvl="1">
              <a:lnSpc>
                <a:spcPct val="120000"/>
              </a:lnSpc>
              <a:spcBef>
                <a:spcPts val="0"/>
              </a:spcBef>
            </a:pPr>
            <a:r>
              <a:rPr lang="en-US" dirty="0" smtClean="0"/>
              <a:t>Department’s budgeted spending was cut roughly 4% at mid-year.  They restrained spending another 1.6% during the year.</a:t>
            </a:r>
          </a:p>
          <a:p>
            <a:pPr lvl="1">
              <a:lnSpc>
                <a:spcPct val="120000"/>
              </a:lnSpc>
              <a:spcBef>
                <a:spcPts val="0"/>
              </a:spcBef>
            </a:pPr>
            <a:r>
              <a:rPr lang="en-US" dirty="0" smtClean="0"/>
              <a:t>This has created an expected funding in excess of six months fund balance after the books are closed.</a:t>
            </a:r>
          </a:p>
          <a:p>
            <a:pPr lvl="1">
              <a:lnSpc>
                <a:spcPct val="120000"/>
              </a:lnSpc>
              <a:spcBef>
                <a:spcPts val="0"/>
              </a:spcBef>
            </a:pPr>
            <a:r>
              <a:rPr lang="en-US" dirty="0"/>
              <a:t>For reference, </a:t>
            </a:r>
            <a:r>
              <a:rPr lang="en-US" dirty="0" smtClean="0"/>
              <a:t>departments’ </a:t>
            </a:r>
            <a:r>
              <a:rPr lang="en-US" dirty="0"/>
              <a:t>2021 operating budgets still have about $1M reduced from their 2019 levels.  Any capital considerations should take into account spreading this excess to mitigate those cuts.</a:t>
            </a:r>
          </a:p>
          <a:p>
            <a:pPr lvl="1">
              <a:lnSpc>
                <a:spcPct val="120000"/>
              </a:lnSpc>
              <a:spcBef>
                <a:spcPts val="0"/>
              </a:spcBef>
            </a:pPr>
            <a:r>
              <a:rPr lang="en-US" dirty="0" smtClean="0"/>
              <a:t>Normally, this money would be recommended for capital; however, given the economic uncertainty, it would be prudent to wait until mid-year or later before using that excess.</a:t>
            </a:r>
            <a:endParaRPr lang="en-US" dirty="0"/>
          </a:p>
          <a:p>
            <a:endParaRPr lang="en-US" dirty="0"/>
          </a:p>
        </p:txBody>
      </p:sp>
      <p:sp>
        <p:nvSpPr>
          <p:cNvPr id="4" name="Slide Number Placeholder 3"/>
          <p:cNvSpPr>
            <a:spLocks noGrp="1"/>
          </p:cNvSpPr>
          <p:nvPr>
            <p:ph type="sldNum" sz="quarter" idx="12"/>
          </p:nvPr>
        </p:nvSpPr>
        <p:spPr/>
        <p:txBody>
          <a:bodyPr/>
          <a:lstStyle/>
          <a:p>
            <a:fld id="{3E6980A2-F130-4742-89EA-C23F98879079}" type="slidenum">
              <a:rPr lang="en-US" smtClean="0"/>
              <a:t>40</a:t>
            </a:fld>
            <a:endParaRPr lang="en-US" dirty="0"/>
          </a:p>
        </p:txBody>
      </p:sp>
    </p:spTree>
    <p:extLst>
      <p:ext uri="{BB962C8B-B14F-4D97-AF65-F5344CB8AC3E}">
        <p14:creationId xmlns:p14="http://schemas.microsoft.com/office/powerpoint/2010/main" val="33420145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447716"/>
            <a:ext cx="7886700" cy="2852737"/>
          </a:xfrm>
        </p:spPr>
        <p:txBody>
          <a:bodyPr>
            <a:normAutofit/>
          </a:bodyPr>
          <a:lstStyle/>
          <a:p>
            <a:pPr algn="ctr"/>
            <a:r>
              <a:rPr lang="en-US" sz="3600" dirty="0"/>
              <a:t>Refresher on Planning / Zoning Processes</a:t>
            </a:r>
          </a:p>
        </p:txBody>
      </p:sp>
      <p:sp>
        <p:nvSpPr>
          <p:cNvPr id="4" name="Slide Number Placeholder 3"/>
          <p:cNvSpPr>
            <a:spLocks noGrp="1"/>
          </p:cNvSpPr>
          <p:nvPr>
            <p:ph type="sldNum" sz="quarter" idx="12"/>
          </p:nvPr>
        </p:nvSpPr>
        <p:spPr/>
        <p:txBody>
          <a:bodyPr/>
          <a:lstStyle/>
          <a:p>
            <a:fld id="{3E6980A2-F130-4742-89EA-C23F98879079}" type="slidenum">
              <a:rPr lang="en-US" smtClean="0"/>
              <a:t>41</a:t>
            </a:fld>
            <a:endParaRPr lang="en-US" dirty="0"/>
          </a:p>
        </p:txBody>
      </p:sp>
    </p:spTree>
    <p:extLst>
      <p:ext uri="{BB962C8B-B14F-4D97-AF65-F5344CB8AC3E}">
        <p14:creationId xmlns:p14="http://schemas.microsoft.com/office/powerpoint/2010/main" val="2809587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Zoning Refresher</a:t>
            </a:r>
            <a:endParaRPr lang="en-US" dirty="0"/>
          </a:p>
        </p:txBody>
      </p:sp>
      <p:sp>
        <p:nvSpPr>
          <p:cNvPr id="3" name="Content Placeholder 2"/>
          <p:cNvSpPr>
            <a:spLocks noGrp="1"/>
          </p:cNvSpPr>
          <p:nvPr>
            <p:ph idx="1"/>
          </p:nvPr>
        </p:nvSpPr>
        <p:spPr/>
        <p:txBody>
          <a:bodyPr/>
          <a:lstStyle/>
          <a:p>
            <a:r>
              <a:rPr lang="en-US" dirty="0" smtClean="0"/>
              <a:t>Bill Ross will present.</a:t>
            </a:r>
            <a:endParaRPr lang="en-US" dirty="0"/>
          </a:p>
        </p:txBody>
      </p:sp>
      <p:sp>
        <p:nvSpPr>
          <p:cNvPr id="4" name="Slide Number Placeholder 3"/>
          <p:cNvSpPr>
            <a:spLocks noGrp="1"/>
          </p:cNvSpPr>
          <p:nvPr>
            <p:ph type="sldNum" sz="quarter" idx="12"/>
          </p:nvPr>
        </p:nvSpPr>
        <p:spPr/>
        <p:txBody>
          <a:bodyPr/>
          <a:lstStyle/>
          <a:p>
            <a:fld id="{3E6980A2-F130-4742-89EA-C23F98879079}" type="slidenum">
              <a:rPr lang="en-US" smtClean="0"/>
              <a:t>42</a:t>
            </a:fld>
            <a:endParaRPr lang="en-US" dirty="0"/>
          </a:p>
        </p:txBody>
      </p:sp>
    </p:spTree>
    <p:extLst>
      <p:ext uri="{BB962C8B-B14F-4D97-AF65-F5344CB8AC3E}">
        <p14:creationId xmlns:p14="http://schemas.microsoft.com/office/powerpoint/2010/main" val="16400370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447716"/>
            <a:ext cx="7886700" cy="2852737"/>
          </a:xfrm>
        </p:spPr>
        <p:txBody>
          <a:bodyPr>
            <a:normAutofit/>
          </a:bodyPr>
          <a:lstStyle/>
          <a:p>
            <a:pPr algn="ctr"/>
            <a:r>
              <a:rPr lang="en-US" sz="3600" dirty="0" smtClean="0"/>
              <a:t>Park Operations</a:t>
            </a:r>
            <a:endParaRPr lang="en-US" sz="3600" dirty="0"/>
          </a:p>
        </p:txBody>
      </p:sp>
      <p:sp>
        <p:nvSpPr>
          <p:cNvPr id="4" name="Slide Number Placeholder 3"/>
          <p:cNvSpPr>
            <a:spLocks noGrp="1"/>
          </p:cNvSpPr>
          <p:nvPr>
            <p:ph type="sldNum" sz="quarter" idx="12"/>
          </p:nvPr>
        </p:nvSpPr>
        <p:spPr/>
        <p:txBody>
          <a:bodyPr/>
          <a:lstStyle/>
          <a:p>
            <a:fld id="{3E6980A2-F130-4742-89EA-C23F98879079}" type="slidenum">
              <a:rPr lang="en-US" smtClean="0"/>
              <a:t>43</a:t>
            </a:fld>
            <a:endParaRPr lang="en-US" dirty="0"/>
          </a:p>
        </p:txBody>
      </p:sp>
    </p:spTree>
    <p:extLst>
      <p:ext uri="{BB962C8B-B14F-4D97-AF65-F5344CB8AC3E}">
        <p14:creationId xmlns:p14="http://schemas.microsoft.com/office/powerpoint/2010/main" val="33817074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 Operations</a:t>
            </a:r>
            <a:endParaRPr lang="en-US" dirty="0"/>
          </a:p>
        </p:txBody>
      </p:sp>
      <p:sp>
        <p:nvSpPr>
          <p:cNvPr id="3" name="Content Placeholder 2"/>
          <p:cNvSpPr>
            <a:spLocks noGrp="1"/>
          </p:cNvSpPr>
          <p:nvPr>
            <p:ph idx="1"/>
          </p:nvPr>
        </p:nvSpPr>
        <p:spPr>
          <a:xfrm>
            <a:off x="628650" y="1148669"/>
            <a:ext cx="7886700" cy="5207682"/>
          </a:xfrm>
        </p:spPr>
        <p:txBody>
          <a:bodyPr>
            <a:normAutofit fontScale="92500" lnSpcReduction="10000"/>
          </a:bodyPr>
          <a:lstStyle/>
          <a:p>
            <a:r>
              <a:rPr lang="en-US" sz="2200" dirty="0" smtClean="0"/>
              <a:t>Current Dunwoody Park Acreage</a:t>
            </a:r>
          </a:p>
          <a:p>
            <a:pPr lvl="1"/>
            <a:r>
              <a:rPr lang="en-US" sz="2200" dirty="0" smtClean="0"/>
              <a:t>Brook Run: 109.93</a:t>
            </a:r>
          </a:p>
          <a:p>
            <a:pPr lvl="1"/>
            <a:r>
              <a:rPr lang="en-US" sz="2200" dirty="0" smtClean="0"/>
              <a:t>Dunwoody Park Nature Cent/Ballfields: 22.29</a:t>
            </a:r>
          </a:p>
          <a:p>
            <a:pPr lvl="1"/>
            <a:r>
              <a:rPr lang="en-US" sz="2200" dirty="0" smtClean="0"/>
              <a:t>Windwood Hollow: 11.1</a:t>
            </a:r>
          </a:p>
          <a:p>
            <a:pPr lvl="1"/>
            <a:r>
              <a:rPr lang="en-US" sz="2200" dirty="0" smtClean="0"/>
              <a:t>Austin School Site: 9.8</a:t>
            </a:r>
          </a:p>
          <a:p>
            <a:pPr lvl="1"/>
            <a:r>
              <a:rPr lang="en-US" sz="2200" dirty="0" smtClean="0"/>
              <a:t>Pernoshal Park: 8.2</a:t>
            </a:r>
          </a:p>
          <a:p>
            <a:pPr lvl="1"/>
            <a:r>
              <a:rPr lang="en-US" sz="2200" dirty="0" smtClean="0"/>
              <a:t>Waterford Property: 7.16</a:t>
            </a:r>
          </a:p>
          <a:p>
            <a:pPr lvl="1"/>
            <a:r>
              <a:rPr lang="en-US" sz="2200" dirty="0" smtClean="0"/>
              <a:t>Perimeter Center East: 6.68</a:t>
            </a:r>
          </a:p>
          <a:p>
            <a:pPr lvl="1"/>
            <a:r>
              <a:rPr lang="en-US" sz="2200" dirty="0" smtClean="0"/>
              <a:t>N. DeKalb Cultural Arts: 6.2</a:t>
            </a:r>
          </a:p>
          <a:p>
            <a:pPr lvl="1"/>
            <a:r>
              <a:rPr lang="en-US" sz="2200" dirty="0" smtClean="0"/>
              <a:t>Georgetown: 3.0</a:t>
            </a:r>
          </a:p>
          <a:p>
            <a:pPr lvl="1"/>
            <a:r>
              <a:rPr lang="en-US" sz="2200" dirty="0" smtClean="0"/>
              <a:t>Donaldson-Bannister: 2.9</a:t>
            </a:r>
          </a:p>
          <a:p>
            <a:pPr lvl="1"/>
            <a:r>
              <a:rPr lang="en-US" sz="2200" dirty="0" smtClean="0"/>
              <a:t>Dunwoody Trail Easements: 2.0</a:t>
            </a:r>
          </a:p>
          <a:p>
            <a:pPr lvl="1"/>
            <a:r>
              <a:rPr lang="en-US" sz="2200" dirty="0" smtClean="0"/>
              <a:t>Dunwoody Trail Connector: 1.99</a:t>
            </a:r>
          </a:p>
          <a:p>
            <a:pPr lvl="1"/>
            <a:r>
              <a:rPr lang="en-US" sz="2200" dirty="0" smtClean="0"/>
              <a:t>Vernon Oaks: 0.6</a:t>
            </a:r>
          </a:p>
          <a:p>
            <a:pPr lvl="1"/>
            <a:r>
              <a:rPr lang="en-US" sz="2200" b="1" u="sng" dirty="0" smtClean="0"/>
              <a:t>Total: 191.85 acres, thirteen sites, and 2.3% of Dunwoody’s land mass is parks.</a:t>
            </a:r>
            <a:endParaRPr lang="en-US" sz="2200" b="1" u="sng" dirty="0"/>
          </a:p>
          <a:p>
            <a:endParaRPr lang="en-US" dirty="0"/>
          </a:p>
        </p:txBody>
      </p:sp>
      <p:sp>
        <p:nvSpPr>
          <p:cNvPr id="4" name="Slide Number Placeholder 3"/>
          <p:cNvSpPr>
            <a:spLocks noGrp="1"/>
          </p:cNvSpPr>
          <p:nvPr>
            <p:ph type="sldNum" sz="quarter" idx="12"/>
          </p:nvPr>
        </p:nvSpPr>
        <p:spPr/>
        <p:txBody>
          <a:bodyPr/>
          <a:lstStyle/>
          <a:p>
            <a:fld id="{3E6980A2-F130-4742-89EA-C23F98879079}" type="slidenum">
              <a:rPr lang="en-US" smtClean="0"/>
              <a:t>44</a:t>
            </a:fld>
            <a:endParaRPr lang="en-US" dirty="0"/>
          </a:p>
        </p:txBody>
      </p:sp>
    </p:spTree>
    <p:extLst>
      <p:ext uri="{BB962C8B-B14F-4D97-AF65-F5344CB8AC3E}">
        <p14:creationId xmlns:p14="http://schemas.microsoft.com/office/powerpoint/2010/main" val="36519484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 Operations</a:t>
            </a:r>
            <a:endParaRPr lang="en-US" dirty="0"/>
          </a:p>
        </p:txBody>
      </p:sp>
      <p:sp>
        <p:nvSpPr>
          <p:cNvPr id="3" name="Content Placeholder 2"/>
          <p:cNvSpPr>
            <a:spLocks noGrp="1"/>
          </p:cNvSpPr>
          <p:nvPr>
            <p:ph idx="1"/>
          </p:nvPr>
        </p:nvSpPr>
        <p:spPr/>
        <p:txBody>
          <a:bodyPr>
            <a:normAutofit/>
          </a:bodyPr>
          <a:lstStyle/>
          <a:p>
            <a:r>
              <a:rPr lang="en-US" dirty="0" smtClean="0"/>
              <a:t>There are now only five positions overseeing the previously mentioned 13 sites and 2.3% of the City.</a:t>
            </a:r>
          </a:p>
          <a:p>
            <a:r>
              <a:rPr lang="en-US" dirty="0" smtClean="0"/>
              <a:t>Parks also is not an 8-5, Monday through Friday operation.  It’s more like a most of the day, every day of the week operation.  Run by five people and expanding year by year.</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3E6980A2-F130-4742-89EA-C23F98879079}" type="slidenum">
              <a:rPr lang="en-US" smtClean="0"/>
              <a:t>45</a:t>
            </a:fld>
            <a:endParaRPr lang="en-US" dirty="0"/>
          </a:p>
        </p:txBody>
      </p:sp>
    </p:spTree>
    <p:extLst>
      <p:ext uri="{BB962C8B-B14F-4D97-AF65-F5344CB8AC3E}">
        <p14:creationId xmlns:p14="http://schemas.microsoft.com/office/powerpoint/2010/main" val="41521646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 Operations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Possible operational expansion:</a:t>
            </a:r>
          </a:p>
          <a:p>
            <a:pPr lvl="1"/>
            <a:r>
              <a:rPr lang="en-US" dirty="0" smtClean="0"/>
              <a:t>Weekend/night staffing; park administrative manager and associated operators are needed any time the facilities are being actively used.  To give an idea of the tasks that are increasing as park space and amenities are increasing:  </a:t>
            </a:r>
          </a:p>
          <a:p>
            <a:pPr marL="1371600" lvl="3" indent="0">
              <a:buNone/>
            </a:pPr>
            <a:r>
              <a:rPr lang="en-US" dirty="0" smtClean="0"/>
              <a:t>• Parking </a:t>
            </a:r>
            <a:r>
              <a:rPr lang="en-US" dirty="0"/>
              <a:t>assistance for athletic programs and special events.</a:t>
            </a:r>
          </a:p>
          <a:p>
            <a:pPr marL="1371600" lvl="3" indent="0">
              <a:buNone/>
            </a:pPr>
            <a:r>
              <a:rPr lang="en-US" dirty="0" smtClean="0"/>
              <a:t>• Permit </a:t>
            </a:r>
            <a:r>
              <a:rPr lang="en-US" dirty="0"/>
              <a:t>verification for groups using field and pavilion facilities.</a:t>
            </a:r>
          </a:p>
          <a:p>
            <a:pPr marL="1371600" lvl="3" indent="0">
              <a:buNone/>
            </a:pPr>
            <a:r>
              <a:rPr lang="en-US" dirty="0" smtClean="0"/>
              <a:t>• Rental </a:t>
            </a:r>
            <a:r>
              <a:rPr lang="en-US" dirty="0"/>
              <a:t>inspections to verify cleanliness of facility and adherence to park regulations</a:t>
            </a:r>
          </a:p>
          <a:p>
            <a:pPr marL="1371600" lvl="3" indent="0">
              <a:buNone/>
            </a:pPr>
            <a:r>
              <a:rPr lang="en-US" dirty="0" smtClean="0"/>
              <a:t>• Monitor </a:t>
            </a:r>
            <a:r>
              <a:rPr lang="en-US" dirty="0"/>
              <a:t>N Shallowford Annex to include opening facility for users and assisting with room set up </a:t>
            </a:r>
          </a:p>
          <a:p>
            <a:pPr marL="1371600" lvl="3" indent="0">
              <a:buNone/>
            </a:pPr>
            <a:r>
              <a:rPr lang="en-US" dirty="0" smtClean="0"/>
              <a:t>• Assist </a:t>
            </a:r>
            <a:r>
              <a:rPr lang="en-US" dirty="0"/>
              <a:t>with Parks and Recreation Program Partners for weekend and evening programs</a:t>
            </a:r>
          </a:p>
          <a:p>
            <a:pPr marL="1371600" lvl="3" indent="0">
              <a:buNone/>
            </a:pPr>
            <a:r>
              <a:rPr lang="en-US" dirty="0" smtClean="0"/>
              <a:t>• Assist </a:t>
            </a:r>
            <a:r>
              <a:rPr lang="en-US" dirty="0"/>
              <a:t>with Parks and Recreation Instructors for weekend and evening programs</a:t>
            </a:r>
          </a:p>
          <a:p>
            <a:pPr marL="1371600" lvl="3" indent="0">
              <a:buNone/>
            </a:pPr>
            <a:r>
              <a:rPr lang="en-US" dirty="0" smtClean="0"/>
              <a:t>• Assist </a:t>
            </a:r>
            <a:r>
              <a:rPr lang="en-US" dirty="0"/>
              <a:t>with Parks and Recreation staff with weekend and  evening events</a:t>
            </a:r>
          </a:p>
          <a:p>
            <a:pPr marL="1371600" lvl="3" indent="0">
              <a:buNone/>
            </a:pPr>
            <a:r>
              <a:rPr lang="en-US" dirty="0" smtClean="0"/>
              <a:t>• Implement </a:t>
            </a:r>
            <a:r>
              <a:rPr lang="en-US" dirty="0"/>
              <a:t>and run department leagues, classes and programs.</a:t>
            </a:r>
          </a:p>
          <a:p>
            <a:pPr marL="1371600" lvl="3" indent="0">
              <a:buNone/>
            </a:pPr>
            <a:r>
              <a:rPr lang="en-US" dirty="0" smtClean="0"/>
              <a:t>• Update </a:t>
            </a:r>
            <a:r>
              <a:rPr lang="en-US" dirty="0"/>
              <a:t>park kiosks and post rental schedules at all facilities.</a:t>
            </a:r>
          </a:p>
          <a:p>
            <a:pPr marL="1371600" lvl="3" indent="0">
              <a:buNone/>
            </a:pPr>
            <a:r>
              <a:rPr lang="en-US" dirty="0" smtClean="0"/>
              <a:t>• Conflict </a:t>
            </a:r>
            <a:r>
              <a:rPr lang="en-US" dirty="0"/>
              <a:t>resolution between groups utilizing facilities.</a:t>
            </a:r>
          </a:p>
          <a:p>
            <a:pPr marL="1371600" lvl="3" indent="0">
              <a:buNone/>
            </a:pPr>
            <a:r>
              <a:rPr lang="en-US" dirty="0" smtClean="0"/>
              <a:t>• Report </a:t>
            </a:r>
            <a:r>
              <a:rPr lang="en-US" dirty="0"/>
              <a:t>any illegal activity to DPD or contact them in an emergency situation.</a:t>
            </a:r>
          </a:p>
          <a:p>
            <a:pPr marL="1371600" lvl="3" indent="0">
              <a:buNone/>
            </a:pPr>
            <a:r>
              <a:rPr lang="en-US" dirty="0" smtClean="0"/>
              <a:t>• Report </a:t>
            </a:r>
            <a:r>
              <a:rPr lang="en-US" dirty="0"/>
              <a:t>any vandalism or facility damage to Parks Operation Staff</a:t>
            </a:r>
          </a:p>
          <a:p>
            <a:pPr marL="1371600" lvl="3" indent="0">
              <a:buNone/>
            </a:pPr>
            <a:r>
              <a:rPr lang="en-US" dirty="0" smtClean="0"/>
              <a:t>• Assist </a:t>
            </a:r>
            <a:r>
              <a:rPr lang="en-US" dirty="0"/>
              <a:t>maintenance crew with stocking bathrooms and monitor trash at park facilities.</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3E6980A2-F130-4742-89EA-C23F98879079}" type="slidenum">
              <a:rPr lang="en-US" smtClean="0"/>
              <a:t>46</a:t>
            </a:fld>
            <a:endParaRPr lang="en-US" dirty="0"/>
          </a:p>
        </p:txBody>
      </p:sp>
    </p:spTree>
    <p:extLst>
      <p:ext uri="{BB962C8B-B14F-4D97-AF65-F5344CB8AC3E}">
        <p14:creationId xmlns:p14="http://schemas.microsoft.com/office/powerpoint/2010/main" val="17890503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 Operations</a:t>
            </a:r>
            <a:endParaRPr lang="en-US" dirty="0"/>
          </a:p>
        </p:txBody>
      </p:sp>
      <p:sp>
        <p:nvSpPr>
          <p:cNvPr id="3" name="Content Placeholder 2"/>
          <p:cNvSpPr>
            <a:spLocks noGrp="1"/>
          </p:cNvSpPr>
          <p:nvPr>
            <p:ph idx="1"/>
          </p:nvPr>
        </p:nvSpPr>
        <p:spPr>
          <a:xfrm>
            <a:off x="628650" y="1010033"/>
            <a:ext cx="7886700" cy="1640277"/>
          </a:xfrm>
        </p:spPr>
        <p:txBody>
          <a:bodyPr>
            <a:normAutofit/>
          </a:bodyPr>
          <a:lstStyle/>
          <a:p>
            <a:r>
              <a:rPr lang="en-US" sz="2400" dirty="0"/>
              <a:t>Ashford Dunwoody Commuter </a:t>
            </a:r>
            <a:r>
              <a:rPr lang="en-US" sz="2400" dirty="0" smtClean="0"/>
              <a:t>Path</a:t>
            </a:r>
          </a:p>
          <a:p>
            <a:pPr lvl="1"/>
            <a:r>
              <a:rPr lang="en-US" dirty="0"/>
              <a:t>Discussion still ongoing with Perimeter </a:t>
            </a:r>
            <a:r>
              <a:rPr lang="en-US" dirty="0" smtClean="0"/>
              <a:t>Mall.</a:t>
            </a:r>
            <a:endParaRPr lang="en-US" dirty="0"/>
          </a:p>
        </p:txBody>
      </p:sp>
      <p:sp>
        <p:nvSpPr>
          <p:cNvPr id="4" name="Slide Number Placeholder 3"/>
          <p:cNvSpPr>
            <a:spLocks noGrp="1"/>
          </p:cNvSpPr>
          <p:nvPr>
            <p:ph type="sldNum" sz="quarter" idx="12"/>
          </p:nvPr>
        </p:nvSpPr>
        <p:spPr/>
        <p:txBody>
          <a:bodyPr/>
          <a:lstStyle/>
          <a:p>
            <a:fld id="{3E6980A2-F130-4742-89EA-C23F98879079}" type="slidenum">
              <a:rPr lang="en-US" smtClean="0"/>
              <a:t>47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955" y="2107827"/>
            <a:ext cx="6529332" cy="3561454"/>
          </a:xfrm>
          <a:prstGeom prst="rect">
            <a:avLst/>
          </a:prstGeom>
        </p:spPr>
      </p:pic>
    </p:spTree>
    <p:extLst>
      <p:ext uri="{BB962C8B-B14F-4D97-AF65-F5344CB8AC3E}">
        <p14:creationId xmlns:p14="http://schemas.microsoft.com/office/powerpoint/2010/main" val="32430675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 Operations</a:t>
            </a:r>
            <a:endParaRPr lang="en-US" dirty="0"/>
          </a:p>
        </p:txBody>
      </p:sp>
      <p:sp>
        <p:nvSpPr>
          <p:cNvPr id="3" name="Content Placeholder 2"/>
          <p:cNvSpPr>
            <a:spLocks noGrp="1"/>
          </p:cNvSpPr>
          <p:nvPr>
            <p:ph idx="1"/>
          </p:nvPr>
        </p:nvSpPr>
        <p:spPr>
          <a:xfrm>
            <a:off x="628650" y="1010033"/>
            <a:ext cx="7886700" cy="1640277"/>
          </a:xfrm>
        </p:spPr>
        <p:txBody>
          <a:bodyPr>
            <a:normAutofit/>
          </a:bodyPr>
          <a:lstStyle/>
          <a:p>
            <a:r>
              <a:rPr lang="en-US" sz="2200" dirty="0" smtClean="0"/>
              <a:t>Perimeter Center East </a:t>
            </a:r>
          </a:p>
          <a:p>
            <a:pPr lvl="1"/>
            <a:r>
              <a:rPr lang="en-US" sz="2200" dirty="0" smtClean="0"/>
              <a:t>Any excess in the General Fund at mid-year could be loaned to the Hotel</a:t>
            </a:r>
            <a:r>
              <a:rPr lang="en-US" sz="2200" smtClean="0"/>
              <a:t>/ </a:t>
            </a:r>
            <a:r>
              <a:rPr lang="en-US" sz="2200" smtClean="0"/>
              <a:t>Motel Fund.   </a:t>
            </a:r>
            <a:endParaRPr lang="en-US" dirty="0"/>
          </a:p>
        </p:txBody>
      </p:sp>
      <p:sp>
        <p:nvSpPr>
          <p:cNvPr id="4" name="Slide Number Placeholder 3"/>
          <p:cNvSpPr>
            <a:spLocks noGrp="1"/>
          </p:cNvSpPr>
          <p:nvPr>
            <p:ph type="sldNum" sz="quarter" idx="12"/>
          </p:nvPr>
        </p:nvSpPr>
        <p:spPr/>
        <p:txBody>
          <a:bodyPr/>
          <a:lstStyle/>
          <a:p>
            <a:fld id="{3E6980A2-F130-4742-89EA-C23F98879079}" type="slidenum">
              <a:rPr lang="en-US" smtClean="0"/>
              <a:t>48</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8690" y="2034261"/>
            <a:ext cx="6323287" cy="4215525"/>
          </a:xfrm>
          <a:prstGeom prst="rect">
            <a:avLst/>
          </a:prstGeom>
        </p:spPr>
      </p:pic>
    </p:spTree>
    <p:extLst>
      <p:ext uri="{BB962C8B-B14F-4D97-AF65-F5344CB8AC3E}">
        <p14:creationId xmlns:p14="http://schemas.microsoft.com/office/powerpoint/2010/main" val="25417313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 Operations</a:t>
            </a:r>
            <a:endParaRPr lang="en-US" dirty="0"/>
          </a:p>
        </p:txBody>
      </p:sp>
      <p:sp>
        <p:nvSpPr>
          <p:cNvPr id="3" name="Content Placeholder 2"/>
          <p:cNvSpPr>
            <a:spLocks noGrp="1"/>
          </p:cNvSpPr>
          <p:nvPr>
            <p:ph idx="1"/>
          </p:nvPr>
        </p:nvSpPr>
        <p:spPr>
          <a:xfrm>
            <a:off x="628650" y="1148669"/>
            <a:ext cx="7886700" cy="445353"/>
          </a:xfrm>
        </p:spPr>
        <p:txBody>
          <a:bodyPr>
            <a:normAutofit lnSpcReduction="10000"/>
          </a:bodyPr>
          <a:lstStyle/>
          <a:p>
            <a:r>
              <a:rPr lang="en-US" dirty="0" smtClean="0"/>
              <a:t>Austin ES Survey (2021, city administered)</a:t>
            </a:r>
          </a:p>
          <a:p>
            <a:endParaRPr lang="en-US" dirty="0"/>
          </a:p>
        </p:txBody>
      </p:sp>
      <p:sp>
        <p:nvSpPr>
          <p:cNvPr id="4" name="Slide Number Placeholder 3"/>
          <p:cNvSpPr>
            <a:spLocks noGrp="1"/>
          </p:cNvSpPr>
          <p:nvPr>
            <p:ph type="sldNum" sz="quarter" idx="12"/>
          </p:nvPr>
        </p:nvSpPr>
        <p:spPr/>
        <p:txBody>
          <a:bodyPr/>
          <a:lstStyle/>
          <a:p>
            <a:fld id="{3E6980A2-F130-4742-89EA-C23F98879079}" type="slidenum">
              <a:rPr lang="en-US" smtClean="0"/>
              <a:t>49</a:t>
            </a:fld>
            <a:endParaRPr lang="en-US" dirty="0"/>
          </a:p>
        </p:txBody>
      </p:sp>
      <p:pic>
        <p:nvPicPr>
          <p:cNvPr id="5" name="Picture 4"/>
          <p:cNvPicPr>
            <a:picLocks noChangeAspect="1"/>
          </p:cNvPicPr>
          <p:nvPr/>
        </p:nvPicPr>
        <p:blipFill>
          <a:blip r:embed="rId2"/>
          <a:stretch>
            <a:fillRect/>
          </a:stretch>
        </p:blipFill>
        <p:spPr>
          <a:xfrm>
            <a:off x="1216503" y="1594022"/>
            <a:ext cx="6778317" cy="4578118"/>
          </a:xfrm>
          <a:prstGeom prst="rect">
            <a:avLst/>
          </a:prstGeom>
        </p:spPr>
      </p:pic>
      <p:sp>
        <p:nvSpPr>
          <p:cNvPr id="6" name="Rectangle 5"/>
          <p:cNvSpPr/>
          <p:nvPr/>
        </p:nvSpPr>
        <p:spPr>
          <a:xfrm>
            <a:off x="1668162" y="5923728"/>
            <a:ext cx="6425514" cy="289951"/>
          </a:xfrm>
          <a:prstGeom prst="rect">
            <a:avLst/>
          </a:prstGeom>
        </p:spPr>
        <p:txBody>
          <a:bodyPr wrap="square">
            <a:spAutoFit/>
          </a:bodyPr>
          <a:lstStyle/>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5- Very Important, 4-Important, 3-neutral, 2-Not Important, 1-Definetly Not Important</a:t>
            </a:r>
          </a:p>
        </p:txBody>
      </p:sp>
    </p:spTree>
    <p:extLst>
      <p:ext uri="{BB962C8B-B14F-4D97-AF65-F5344CB8AC3E}">
        <p14:creationId xmlns:p14="http://schemas.microsoft.com/office/powerpoint/2010/main" val="3027191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sp>
        <p:nvSpPr>
          <p:cNvPr id="3" name="Content Placeholder 2"/>
          <p:cNvSpPr>
            <a:spLocks noGrp="1"/>
          </p:cNvSpPr>
          <p:nvPr>
            <p:ph idx="1"/>
          </p:nvPr>
        </p:nvSpPr>
        <p:spPr/>
        <p:txBody>
          <a:bodyPr>
            <a:normAutofit lnSpcReduction="10000"/>
          </a:bodyPr>
          <a:lstStyle/>
          <a:p>
            <a:r>
              <a:rPr lang="en-US" i="1" dirty="0"/>
              <a:t>The City of Dunwoody will provide quality service to its citizens and support the largest economic engine in the Southeast by planning in a careful and thoughtful manner. The City of Dunwoody will be inventive, transparent and embrace responsible progress, tempered by the city’s rich history and strong desire to maintain a close and vibrant community atmosphere that values family life and the entrepreneurial spirit. The City of Dunwoody will continue to support and nurture a community dedicated to the preservation of family, education, religious institutions, and the environment.</a:t>
            </a:r>
          </a:p>
          <a:p>
            <a:endParaRPr lang="en-US" dirty="0"/>
          </a:p>
        </p:txBody>
      </p:sp>
      <p:sp>
        <p:nvSpPr>
          <p:cNvPr id="4" name="Slide Number Placeholder 3"/>
          <p:cNvSpPr>
            <a:spLocks noGrp="1"/>
          </p:cNvSpPr>
          <p:nvPr>
            <p:ph type="sldNum" sz="quarter" idx="12"/>
          </p:nvPr>
        </p:nvSpPr>
        <p:spPr/>
        <p:txBody>
          <a:bodyPr/>
          <a:lstStyle/>
          <a:p>
            <a:fld id="{3E6980A2-F130-4742-89EA-C23F98879079}" type="slidenum">
              <a:rPr lang="en-US" smtClean="0"/>
              <a:t>5</a:t>
            </a:fld>
            <a:endParaRPr lang="en-US" dirty="0"/>
          </a:p>
        </p:txBody>
      </p:sp>
    </p:spTree>
    <p:extLst>
      <p:ext uri="{BB962C8B-B14F-4D97-AF65-F5344CB8AC3E}">
        <p14:creationId xmlns:p14="http://schemas.microsoft.com/office/powerpoint/2010/main" val="29301084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447716"/>
            <a:ext cx="7886700" cy="2852737"/>
          </a:xfrm>
        </p:spPr>
        <p:txBody>
          <a:bodyPr>
            <a:normAutofit/>
          </a:bodyPr>
          <a:lstStyle/>
          <a:p>
            <a:pPr algn="ctr"/>
            <a:r>
              <a:rPr lang="en-US" sz="3600" dirty="0" smtClean="0"/>
              <a:t>Plan Review  - Process</a:t>
            </a:r>
            <a:endParaRPr lang="en-US" sz="3600" dirty="0"/>
          </a:p>
        </p:txBody>
      </p:sp>
      <p:sp>
        <p:nvSpPr>
          <p:cNvPr id="4" name="Slide Number Placeholder 3"/>
          <p:cNvSpPr>
            <a:spLocks noGrp="1"/>
          </p:cNvSpPr>
          <p:nvPr>
            <p:ph type="sldNum" sz="quarter" idx="12"/>
          </p:nvPr>
        </p:nvSpPr>
        <p:spPr/>
        <p:txBody>
          <a:bodyPr/>
          <a:lstStyle/>
          <a:p>
            <a:fld id="{3E6980A2-F130-4742-89EA-C23F98879079}" type="slidenum">
              <a:rPr lang="en-US" smtClean="0"/>
              <a:t>50</a:t>
            </a:fld>
            <a:endParaRPr lang="en-US" dirty="0"/>
          </a:p>
        </p:txBody>
      </p:sp>
    </p:spTree>
    <p:extLst>
      <p:ext uri="{BB962C8B-B14F-4D97-AF65-F5344CB8AC3E}">
        <p14:creationId xmlns:p14="http://schemas.microsoft.com/office/powerpoint/2010/main" val="31607359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Review - Process</a:t>
            </a:r>
            <a:endParaRPr lang="en-US" dirty="0"/>
          </a:p>
        </p:txBody>
      </p:sp>
      <p:sp>
        <p:nvSpPr>
          <p:cNvPr id="3" name="Content Placeholder 2"/>
          <p:cNvSpPr>
            <a:spLocks noGrp="1"/>
          </p:cNvSpPr>
          <p:nvPr>
            <p:ph idx="1"/>
          </p:nvPr>
        </p:nvSpPr>
        <p:spPr/>
        <p:txBody>
          <a:bodyPr/>
          <a:lstStyle/>
          <a:p>
            <a:r>
              <a:rPr lang="en-US" dirty="0" smtClean="0"/>
              <a:t>How do we review plans?</a:t>
            </a:r>
          </a:p>
          <a:p>
            <a:r>
              <a:rPr lang="en-US" dirty="0" smtClean="0"/>
              <a:t>When do we review them?</a:t>
            </a:r>
          </a:p>
          <a:p>
            <a:r>
              <a:rPr lang="en-US" dirty="0" smtClean="0"/>
              <a:t>What else is involved?</a:t>
            </a:r>
          </a:p>
          <a:p>
            <a:r>
              <a:rPr lang="en-US" dirty="0" smtClean="0"/>
              <a:t>Are some plans needed to be reviewed now and some later?</a:t>
            </a:r>
            <a:endParaRPr lang="en-US" dirty="0"/>
          </a:p>
          <a:p>
            <a:endParaRPr lang="en-US" dirty="0"/>
          </a:p>
        </p:txBody>
      </p:sp>
      <p:sp>
        <p:nvSpPr>
          <p:cNvPr id="4" name="Slide Number Placeholder 3"/>
          <p:cNvSpPr>
            <a:spLocks noGrp="1"/>
          </p:cNvSpPr>
          <p:nvPr>
            <p:ph type="sldNum" sz="quarter" idx="12"/>
          </p:nvPr>
        </p:nvSpPr>
        <p:spPr/>
        <p:txBody>
          <a:bodyPr/>
          <a:lstStyle/>
          <a:p>
            <a:fld id="{3E6980A2-F130-4742-89EA-C23F98879079}" type="slidenum">
              <a:rPr lang="en-US" smtClean="0"/>
              <a:t>51</a:t>
            </a:fld>
            <a:endParaRPr lang="en-US" dirty="0"/>
          </a:p>
        </p:txBody>
      </p:sp>
    </p:spTree>
    <p:extLst>
      <p:ext uri="{BB962C8B-B14F-4D97-AF65-F5344CB8AC3E}">
        <p14:creationId xmlns:p14="http://schemas.microsoft.com/office/powerpoint/2010/main" val="35456583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447716"/>
            <a:ext cx="7886700" cy="2852737"/>
          </a:xfrm>
        </p:spPr>
        <p:txBody>
          <a:bodyPr>
            <a:normAutofit/>
          </a:bodyPr>
          <a:lstStyle/>
          <a:p>
            <a:pPr algn="ctr"/>
            <a:r>
              <a:rPr lang="en-US" sz="3600" dirty="0" smtClean="0"/>
              <a:t>Mayor and Council Housekeeping</a:t>
            </a:r>
            <a:endParaRPr lang="en-US" sz="3600" dirty="0"/>
          </a:p>
        </p:txBody>
      </p:sp>
      <p:sp>
        <p:nvSpPr>
          <p:cNvPr id="4" name="Slide Number Placeholder 3"/>
          <p:cNvSpPr>
            <a:spLocks noGrp="1"/>
          </p:cNvSpPr>
          <p:nvPr>
            <p:ph type="sldNum" sz="quarter" idx="12"/>
          </p:nvPr>
        </p:nvSpPr>
        <p:spPr/>
        <p:txBody>
          <a:bodyPr/>
          <a:lstStyle/>
          <a:p>
            <a:fld id="{3E6980A2-F130-4742-89EA-C23F98879079}" type="slidenum">
              <a:rPr lang="en-US" smtClean="0"/>
              <a:t>52</a:t>
            </a:fld>
            <a:endParaRPr lang="en-US" dirty="0"/>
          </a:p>
        </p:txBody>
      </p:sp>
    </p:spTree>
    <p:extLst>
      <p:ext uri="{BB962C8B-B14F-4D97-AF65-F5344CB8AC3E}">
        <p14:creationId xmlns:p14="http://schemas.microsoft.com/office/powerpoint/2010/main" val="32271614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a:t>
            </a:r>
            <a:endParaRPr lang="en-US" dirty="0"/>
          </a:p>
        </p:txBody>
      </p:sp>
      <p:sp>
        <p:nvSpPr>
          <p:cNvPr id="3" name="Content Placeholder 2"/>
          <p:cNvSpPr>
            <a:spLocks noGrp="1"/>
          </p:cNvSpPr>
          <p:nvPr>
            <p:ph idx="1"/>
          </p:nvPr>
        </p:nvSpPr>
        <p:spPr/>
        <p:txBody>
          <a:bodyPr/>
          <a:lstStyle/>
          <a:p>
            <a:r>
              <a:rPr lang="en-US" dirty="0" smtClean="0"/>
              <a:t>Time for miscellaneous topics not covered elsewhere.</a:t>
            </a:r>
            <a:endParaRPr lang="en-US" dirty="0"/>
          </a:p>
          <a:p>
            <a:endParaRPr lang="en-US" dirty="0"/>
          </a:p>
        </p:txBody>
      </p:sp>
      <p:sp>
        <p:nvSpPr>
          <p:cNvPr id="4" name="Slide Number Placeholder 3"/>
          <p:cNvSpPr>
            <a:spLocks noGrp="1"/>
          </p:cNvSpPr>
          <p:nvPr>
            <p:ph type="sldNum" sz="quarter" idx="12"/>
          </p:nvPr>
        </p:nvSpPr>
        <p:spPr/>
        <p:txBody>
          <a:bodyPr/>
          <a:lstStyle/>
          <a:p>
            <a:fld id="{3E6980A2-F130-4742-89EA-C23F98879079}" type="slidenum">
              <a:rPr lang="en-US" smtClean="0"/>
              <a:t>53</a:t>
            </a:fld>
            <a:endParaRPr lang="en-US" dirty="0"/>
          </a:p>
        </p:txBody>
      </p:sp>
    </p:spTree>
    <p:extLst>
      <p:ext uri="{BB962C8B-B14F-4D97-AF65-F5344CB8AC3E}">
        <p14:creationId xmlns:p14="http://schemas.microsoft.com/office/powerpoint/2010/main" val="544671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447716"/>
            <a:ext cx="7886700" cy="2852737"/>
          </a:xfrm>
        </p:spPr>
        <p:txBody>
          <a:bodyPr>
            <a:normAutofit/>
          </a:bodyPr>
          <a:lstStyle/>
          <a:p>
            <a:pPr algn="ctr"/>
            <a:r>
              <a:rPr lang="en-US" sz="3600" dirty="0" smtClean="0"/>
              <a:t>Revisiting Connectivity</a:t>
            </a:r>
            <a:endParaRPr lang="en-US" sz="3600" dirty="0"/>
          </a:p>
        </p:txBody>
      </p:sp>
      <p:sp>
        <p:nvSpPr>
          <p:cNvPr id="4" name="Slide Number Placeholder 3"/>
          <p:cNvSpPr>
            <a:spLocks noGrp="1"/>
          </p:cNvSpPr>
          <p:nvPr>
            <p:ph type="sldNum" sz="quarter" idx="12"/>
          </p:nvPr>
        </p:nvSpPr>
        <p:spPr/>
        <p:txBody>
          <a:bodyPr/>
          <a:lstStyle/>
          <a:p>
            <a:fld id="{3E6980A2-F130-4742-89EA-C23F98879079}" type="slidenum">
              <a:rPr lang="en-US" smtClean="0"/>
              <a:t>6</a:t>
            </a:fld>
            <a:endParaRPr lang="en-US" dirty="0"/>
          </a:p>
        </p:txBody>
      </p:sp>
    </p:spTree>
    <p:extLst>
      <p:ext uri="{BB962C8B-B14F-4D97-AF65-F5344CB8AC3E}">
        <p14:creationId xmlns:p14="http://schemas.microsoft.com/office/powerpoint/2010/main" val="3065250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One Year Later…</a:t>
            </a:r>
            <a:endParaRPr lang="en-US" b="1" u="sng" dirty="0"/>
          </a:p>
        </p:txBody>
      </p:sp>
      <p:sp>
        <p:nvSpPr>
          <p:cNvPr id="3" name="Content Placeholder 2"/>
          <p:cNvSpPr>
            <a:spLocks noGrp="1"/>
          </p:cNvSpPr>
          <p:nvPr>
            <p:ph idx="1"/>
          </p:nvPr>
        </p:nvSpPr>
        <p:spPr>
          <a:xfrm>
            <a:off x="529318" y="1304757"/>
            <a:ext cx="7886700" cy="4397822"/>
          </a:xfrm>
        </p:spPr>
        <p:txBody>
          <a:bodyPr/>
          <a:lstStyle/>
          <a:p>
            <a:r>
              <a:rPr lang="en-US" dirty="0" smtClean="0"/>
              <a:t>Dunwoody Mayor and Council had their annual retreat on March 5 and 6…</a:t>
            </a:r>
          </a:p>
          <a:p>
            <a:r>
              <a:rPr lang="en-US" dirty="0" smtClean="0"/>
              <a:t>They set goals for the </a:t>
            </a:r>
            <a:r>
              <a:rPr lang="en-US" dirty="0" smtClean="0"/>
              <a:t>year </a:t>
            </a:r>
            <a:r>
              <a:rPr lang="en-US" dirty="0" smtClean="0"/>
              <a:t>intending to revisit them during the year and flesh them out…</a:t>
            </a:r>
          </a:p>
          <a:p>
            <a:r>
              <a:rPr lang="en-US" dirty="0" smtClean="0"/>
              <a:t>The whole world changed about a week later….</a:t>
            </a:r>
          </a:p>
          <a:p>
            <a:r>
              <a:rPr lang="en-US" dirty="0" smtClean="0"/>
              <a:t>Even with that, the City still got a lot of those tasks accomplished.</a:t>
            </a:r>
          </a:p>
          <a:p>
            <a:endParaRPr lang="en-US" dirty="0"/>
          </a:p>
        </p:txBody>
      </p:sp>
      <p:sp>
        <p:nvSpPr>
          <p:cNvPr id="5" name="Slide Number Placeholder 4"/>
          <p:cNvSpPr>
            <a:spLocks noGrp="1"/>
          </p:cNvSpPr>
          <p:nvPr>
            <p:ph type="sldNum" sz="quarter" idx="12"/>
          </p:nvPr>
        </p:nvSpPr>
        <p:spPr/>
        <p:txBody>
          <a:bodyPr/>
          <a:lstStyle/>
          <a:p>
            <a:fld id="{54621660-3BA5-7541-B18B-B8050C67506B}" type="slidenum">
              <a:rPr lang="en-US" smtClean="0"/>
              <a:t>7</a:t>
            </a:fld>
            <a:endParaRPr lang="en-US" dirty="0"/>
          </a:p>
        </p:txBody>
      </p:sp>
    </p:spTree>
    <p:extLst>
      <p:ext uri="{BB962C8B-B14F-4D97-AF65-F5344CB8AC3E}">
        <p14:creationId xmlns:p14="http://schemas.microsoft.com/office/powerpoint/2010/main" val="2243996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Connectivity…</a:t>
            </a:r>
            <a:endParaRPr lang="en-US" b="1" u="sng" dirty="0"/>
          </a:p>
        </p:txBody>
      </p:sp>
      <p:sp>
        <p:nvSpPr>
          <p:cNvPr id="3" name="Content Placeholder 2"/>
          <p:cNvSpPr>
            <a:spLocks noGrp="1"/>
          </p:cNvSpPr>
          <p:nvPr>
            <p:ph idx="1"/>
          </p:nvPr>
        </p:nvSpPr>
        <p:spPr>
          <a:xfrm>
            <a:off x="599656" y="1269586"/>
            <a:ext cx="7886700" cy="4778287"/>
          </a:xfrm>
        </p:spPr>
        <p:txBody>
          <a:bodyPr>
            <a:normAutofit fontScale="92500" lnSpcReduction="20000"/>
          </a:bodyPr>
          <a:lstStyle/>
          <a:p>
            <a:pPr>
              <a:lnSpc>
                <a:spcPct val="110000"/>
              </a:lnSpc>
              <a:spcBef>
                <a:spcPts val="0"/>
              </a:spcBef>
            </a:pPr>
            <a:r>
              <a:rPr lang="en-US" i="1" dirty="0" smtClean="0"/>
              <a:t>Giving people a place to go to…</a:t>
            </a:r>
          </a:p>
          <a:p>
            <a:pPr lvl="1">
              <a:lnSpc>
                <a:spcPct val="110000"/>
              </a:lnSpc>
              <a:spcBef>
                <a:spcPts val="0"/>
              </a:spcBef>
            </a:pPr>
            <a:r>
              <a:rPr lang="en-US" sz="2800" b="1" u="sng" dirty="0" smtClean="0"/>
              <a:t>Brook Run Park:</a:t>
            </a:r>
            <a:r>
              <a:rPr lang="en-US" sz="2800" dirty="0"/>
              <a:t> </a:t>
            </a:r>
            <a:r>
              <a:rPr lang="en-US" sz="2800" dirty="0" smtClean="0"/>
              <a:t> </a:t>
            </a:r>
            <a:r>
              <a:rPr lang="en-US" sz="2800" dirty="0"/>
              <a:t>It may have looked different, but the park was open for business this year.  The Parks &amp; Rec team was able to pivot to engage the community in new ways and enhance safety protocols. </a:t>
            </a:r>
          </a:p>
          <a:p>
            <a:pPr>
              <a:lnSpc>
                <a:spcPct val="110000"/>
              </a:lnSpc>
              <a:spcBef>
                <a:spcPts val="0"/>
              </a:spcBef>
            </a:pPr>
            <a:r>
              <a:rPr lang="en-US" i="1" dirty="0" smtClean="0"/>
              <a:t>Placing partners and the City on a long-term stable financial footing…</a:t>
            </a:r>
          </a:p>
          <a:p>
            <a:pPr lvl="1">
              <a:lnSpc>
                <a:spcPct val="110000"/>
              </a:lnSpc>
              <a:spcBef>
                <a:spcPts val="0"/>
              </a:spcBef>
            </a:pPr>
            <a:r>
              <a:rPr lang="en-US" sz="2800" b="1" u="sng" dirty="0" smtClean="0"/>
              <a:t>Contractual Setup with Dunwoody Sr Baseball:</a:t>
            </a:r>
            <a:r>
              <a:rPr lang="en-US" sz="2800" dirty="0" smtClean="0"/>
              <a:t>  </a:t>
            </a:r>
            <a:r>
              <a:rPr lang="en-US" sz="2800" dirty="0"/>
              <a:t>Parks &amp; Rec created an Athletic Association Manual which developed a template for all recreation and partner programs to follow.</a:t>
            </a:r>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54621660-3BA5-7541-B18B-B8050C67506B}" type="slidenum">
              <a:rPr lang="en-US" smtClean="0"/>
              <a:t>8</a:t>
            </a:fld>
            <a:endParaRPr lang="en-US" dirty="0"/>
          </a:p>
        </p:txBody>
      </p:sp>
    </p:spTree>
    <p:extLst>
      <p:ext uri="{BB962C8B-B14F-4D97-AF65-F5344CB8AC3E}">
        <p14:creationId xmlns:p14="http://schemas.microsoft.com/office/powerpoint/2010/main" val="4042277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Connectivity…</a:t>
            </a:r>
            <a:endParaRPr lang="en-US" b="1" u="sng" dirty="0"/>
          </a:p>
        </p:txBody>
      </p:sp>
      <p:sp>
        <p:nvSpPr>
          <p:cNvPr id="3" name="Content Placeholder 2"/>
          <p:cNvSpPr>
            <a:spLocks noGrp="1"/>
          </p:cNvSpPr>
          <p:nvPr>
            <p:ph idx="1"/>
          </p:nvPr>
        </p:nvSpPr>
        <p:spPr>
          <a:xfrm>
            <a:off x="529318" y="1295963"/>
            <a:ext cx="7886700" cy="4682805"/>
          </a:xfrm>
        </p:spPr>
        <p:txBody>
          <a:bodyPr>
            <a:normAutofit fontScale="85000" lnSpcReduction="10000"/>
          </a:bodyPr>
          <a:lstStyle/>
          <a:p>
            <a:pPr>
              <a:lnSpc>
                <a:spcPct val="110000"/>
              </a:lnSpc>
              <a:spcBef>
                <a:spcPts val="0"/>
              </a:spcBef>
            </a:pPr>
            <a:r>
              <a:rPr lang="en-US" sz="3000" i="1" dirty="0" smtClean="0"/>
              <a:t>Planning for a future we can afford…</a:t>
            </a:r>
          </a:p>
          <a:p>
            <a:pPr lvl="1">
              <a:lnSpc>
                <a:spcPct val="110000"/>
              </a:lnSpc>
              <a:spcBef>
                <a:spcPts val="0"/>
              </a:spcBef>
            </a:pPr>
            <a:r>
              <a:rPr lang="en-US" sz="3000" b="1" u="sng" dirty="0" smtClean="0"/>
              <a:t>Capital Budget:</a:t>
            </a:r>
            <a:r>
              <a:rPr lang="en-US" sz="3000" dirty="0" smtClean="0"/>
              <a:t> City adopted its first true </a:t>
            </a:r>
            <a:r>
              <a:rPr lang="en-US" sz="3000" i="1" u="sng" dirty="0" smtClean="0"/>
              <a:t>funded</a:t>
            </a:r>
            <a:r>
              <a:rPr lang="en-US" sz="3000" dirty="0" smtClean="0"/>
              <a:t> Capital Improvement Program, showing what can actually be afforded in the next five years.</a:t>
            </a:r>
          </a:p>
          <a:p>
            <a:pPr>
              <a:lnSpc>
                <a:spcPct val="110000"/>
              </a:lnSpc>
              <a:spcBef>
                <a:spcPts val="0"/>
              </a:spcBef>
            </a:pPr>
            <a:r>
              <a:rPr lang="en-US" sz="3000" i="1" dirty="0" smtClean="0"/>
              <a:t>Taking what was old and making it new again…</a:t>
            </a:r>
          </a:p>
          <a:p>
            <a:pPr lvl="1">
              <a:lnSpc>
                <a:spcPct val="110000"/>
              </a:lnSpc>
              <a:spcBef>
                <a:spcPts val="0"/>
              </a:spcBef>
            </a:pPr>
            <a:r>
              <a:rPr lang="en-US" sz="3000" b="1" u="sng" dirty="0" smtClean="0"/>
              <a:t>Austin Elementary:</a:t>
            </a:r>
            <a:r>
              <a:rPr lang="en-US" sz="3000" dirty="0"/>
              <a:t> </a:t>
            </a:r>
            <a:r>
              <a:rPr lang="en-US" sz="3000" dirty="0" smtClean="0"/>
              <a:t> Council amended the capital budget at passage to fund demolition and planning for Austin ES, including incorporating a community survey about future uses of the site</a:t>
            </a:r>
            <a:r>
              <a:rPr lang="en-US" sz="2800" dirty="0" smtClean="0"/>
              <a:t>.</a:t>
            </a:r>
            <a:endParaRPr lang="en-US" dirty="0"/>
          </a:p>
        </p:txBody>
      </p:sp>
      <p:sp>
        <p:nvSpPr>
          <p:cNvPr id="5" name="Slide Number Placeholder 4"/>
          <p:cNvSpPr>
            <a:spLocks noGrp="1"/>
          </p:cNvSpPr>
          <p:nvPr>
            <p:ph type="sldNum" sz="quarter" idx="12"/>
          </p:nvPr>
        </p:nvSpPr>
        <p:spPr/>
        <p:txBody>
          <a:bodyPr/>
          <a:lstStyle/>
          <a:p>
            <a:fld id="{54621660-3BA5-7541-B18B-B8050C67506B}" type="slidenum">
              <a:rPr lang="en-US" smtClean="0"/>
              <a:t>9</a:t>
            </a:fld>
            <a:endParaRPr lang="en-US" dirty="0"/>
          </a:p>
        </p:txBody>
      </p:sp>
    </p:spTree>
    <p:extLst>
      <p:ext uri="{BB962C8B-B14F-4D97-AF65-F5344CB8AC3E}">
        <p14:creationId xmlns:p14="http://schemas.microsoft.com/office/powerpoint/2010/main" val="1998325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nicki_COD_PowerPoint_template_4-3.potx" id="{C2D24F09-BC79-48B2-A655-E0AAAA916D00}" vid="{4A9C5A6A-E1BA-4BD2-9E4D-87C3CBD164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331</TotalTime>
  <Words>2254</Words>
  <Application>Microsoft Office PowerPoint</Application>
  <PresentationFormat>On-screen Show (4:3)</PresentationFormat>
  <Paragraphs>259</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Arial Black</vt:lpstr>
      <vt:lpstr>Calibri</vt:lpstr>
      <vt:lpstr>Times New Roman</vt:lpstr>
      <vt:lpstr>Office Theme</vt:lpstr>
      <vt:lpstr>Mayor and Council Retreat</vt:lpstr>
      <vt:lpstr>Agenda</vt:lpstr>
      <vt:lpstr>Mission/Vision</vt:lpstr>
      <vt:lpstr>Mission</vt:lpstr>
      <vt:lpstr>Vision</vt:lpstr>
      <vt:lpstr>Revisiting Connectivity</vt:lpstr>
      <vt:lpstr>One Year Later…</vt:lpstr>
      <vt:lpstr>Connectivity…</vt:lpstr>
      <vt:lpstr>Connectivity…</vt:lpstr>
      <vt:lpstr>Connectivity…</vt:lpstr>
      <vt:lpstr>Connectivity…</vt:lpstr>
      <vt:lpstr>Connectivity…</vt:lpstr>
      <vt:lpstr>Connectivity…</vt:lpstr>
      <vt:lpstr>Connectivity…</vt:lpstr>
      <vt:lpstr>Connectivity…</vt:lpstr>
      <vt:lpstr>The current Village plan.</vt:lpstr>
      <vt:lpstr>Connectivity…</vt:lpstr>
      <vt:lpstr>Connectivity…</vt:lpstr>
      <vt:lpstr>Connectivity…</vt:lpstr>
      <vt:lpstr>Connectivity…</vt:lpstr>
      <vt:lpstr>Connectivity…</vt:lpstr>
      <vt:lpstr>Connectivity…</vt:lpstr>
      <vt:lpstr>Things Deferred…</vt:lpstr>
      <vt:lpstr>Unfunded Capital</vt:lpstr>
      <vt:lpstr>Unfunded Capital</vt:lpstr>
      <vt:lpstr>Approved ClP</vt:lpstr>
      <vt:lpstr>Approved ClP</vt:lpstr>
      <vt:lpstr>Approved ClP</vt:lpstr>
      <vt:lpstr>Approved ClP</vt:lpstr>
      <vt:lpstr>Approved ClP</vt:lpstr>
      <vt:lpstr>Approved ClP</vt:lpstr>
      <vt:lpstr>Approved ClP</vt:lpstr>
      <vt:lpstr>Unfunded Capital</vt:lpstr>
      <vt:lpstr>Unfunded Capital</vt:lpstr>
      <vt:lpstr>Unfunded Capital</vt:lpstr>
      <vt:lpstr>Unfunded Capital</vt:lpstr>
      <vt:lpstr>Unfunded Capital</vt:lpstr>
      <vt:lpstr>Funding</vt:lpstr>
      <vt:lpstr>Funding</vt:lpstr>
      <vt:lpstr>Funding</vt:lpstr>
      <vt:lpstr>Refresher on Planning / Zoning Processes</vt:lpstr>
      <vt:lpstr>Zoning Refresher</vt:lpstr>
      <vt:lpstr>Park Operations</vt:lpstr>
      <vt:lpstr>Park Operations</vt:lpstr>
      <vt:lpstr>Park Operations</vt:lpstr>
      <vt:lpstr>Park Operations</vt:lpstr>
      <vt:lpstr>Park Operations</vt:lpstr>
      <vt:lpstr>Park Operations</vt:lpstr>
      <vt:lpstr>Park Operations</vt:lpstr>
      <vt:lpstr>Plan Review  - Process</vt:lpstr>
      <vt:lpstr>Plan Review - Process</vt:lpstr>
      <vt:lpstr>Mayor and Council Housekeeping</vt:lpstr>
      <vt:lpstr>Housekeeping</vt:lpstr>
    </vt:vector>
  </TitlesOfParts>
  <Company>City of Dunwoody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 Vinicki</dc:creator>
  <cp:lastModifiedBy>Jay Vinicki</cp:lastModifiedBy>
  <cp:revision>41</cp:revision>
  <cp:lastPrinted>2021-03-08T20:16:25Z</cp:lastPrinted>
  <dcterms:created xsi:type="dcterms:W3CDTF">2021-03-01T15:40:57Z</dcterms:created>
  <dcterms:modified xsi:type="dcterms:W3CDTF">2021-03-08T23:48:46Z</dcterms:modified>
</cp:coreProperties>
</file>