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57" r:id="rId3"/>
    <p:sldId id="258" r:id="rId4"/>
    <p:sldId id="259" r:id="rId5"/>
    <p:sldId id="260" r:id="rId6"/>
    <p:sldId id="264" r:id="rId7"/>
    <p:sldId id="265" r:id="rId8"/>
    <p:sldId id="262" r:id="rId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26" autoAdjust="0"/>
    <p:restoredTop sz="94660"/>
  </p:normalViewPr>
  <p:slideViewPr>
    <p:cSldViewPr snapToGrid="0">
      <p:cViewPr varScale="1">
        <p:scale>
          <a:sx n="115" d="100"/>
          <a:sy n="115" d="100"/>
        </p:scale>
        <p:origin x="39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1D02FF-7C42-4D61-B6E2-4443A1E41841}" type="datetimeFigureOut">
              <a:rPr lang="en-US" smtClean="0"/>
              <a:t>3/10/2021</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BA7B7EC3-1E49-45DC-864F-24860B6E6855}" type="slidenum">
              <a:rPr lang="en-US" smtClean="0"/>
              <a:t>‹#›</a:t>
            </a:fld>
            <a:endParaRPr lang="en-US"/>
          </a:p>
        </p:txBody>
      </p:sp>
    </p:spTree>
    <p:extLst>
      <p:ext uri="{BB962C8B-B14F-4D97-AF65-F5344CB8AC3E}">
        <p14:creationId xmlns:p14="http://schemas.microsoft.com/office/powerpoint/2010/main" val="10872288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C2EE8A1-3EDC-4D00-8121-43E240FEB5FA}" type="datetimeFigureOut">
              <a:rPr lang="en-US" smtClean="0"/>
              <a:t>3/10/2021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D1A3343-98D5-48E9-924A-1831BBEBAAF8}" type="slidenum">
              <a:rPr lang="en-US" smtClean="0"/>
              <a:t>‹#›</a:t>
            </a:fld>
            <a:endParaRPr lang="en-US"/>
          </a:p>
        </p:txBody>
      </p:sp>
    </p:spTree>
    <p:extLst>
      <p:ext uri="{BB962C8B-B14F-4D97-AF65-F5344CB8AC3E}">
        <p14:creationId xmlns:p14="http://schemas.microsoft.com/office/powerpoint/2010/main" val="36275962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463C7A7-4EE0-4016-91CE-60AC5FAE3EE3}"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ADA04-EA6C-4F44-911D-23B36827EEE3}" type="slidenum">
              <a:rPr lang="en-US" smtClean="0"/>
              <a:t>‹#›</a:t>
            </a:fld>
            <a:endParaRPr lang="en-US"/>
          </a:p>
        </p:txBody>
      </p:sp>
    </p:spTree>
    <p:extLst>
      <p:ext uri="{BB962C8B-B14F-4D97-AF65-F5344CB8AC3E}">
        <p14:creationId xmlns:p14="http://schemas.microsoft.com/office/powerpoint/2010/main" val="847241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63C7A7-4EE0-4016-91CE-60AC5FAE3EE3}"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ADA04-EA6C-4F44-911D-23B36827EEE3}" type="slidenum">
              <a:rPr lang="en-US" smtClean="0"/>
              <a:t>‹#›</a:t>
            </a:fld>
            <a:endParaRPr lang="en-US"/>
          </a:p>
        </p:txBody>
      </p:sp>
    </p:spTree>
    <p:extLst>
      <p:ext uri="{BB962C8B-B14F-4D97-AF65-F5344CB8AC3E}">
        <p14:creationId xmlns:p14="http://schemas.microsoft.com/office/powerpoint/2010/main" val="342175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63C7A7-4EE0-4016-91CE-60AC5FAE3EE3}"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ADA04-EA6C-4F44-911D-23B36827EEE3}" type="slidenum">
              <a:rPr lang="en-US" smtClean="0"/>
              <a:t>‹#›</a:t>
            </a:fld>
            <a:endParaRPr lang="en-US"/>
          </a:p>
        </p:txBody>
      </p:sp>
    </p:spTree>
    <p:extLst>
      <p:ext uri="{BB962C8B-B14F-4D97-AF65-F5344CB8AC3E}">
        <p14:creationId xmlns:p14="http://schemas.microsoft.com/office/powerpoint/2010/main" val="2422102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63C7A7-4EE0-4016-91CE-60AC5FAE3EE3}"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ADA04-EA6C-4F44-911D-23B36827EEE3}"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61838" y="5895991"/>
            <a:ext cx="2131852" cy="825483"/>
          </a:xfrm>
          <a:prstGeom prst="rect">
            <a:avLst/>
          </a:prstGeom>
        </p:spPr>
      </p:pic>
    </p:spTree>
    <p:extLst>
      <p:ext uri="{BB962C8B-B14F-4D97-AF65-F5344CB8AC3E}">
        <p14:creationId xmlns:p14="http://schemas.microsoft.com/office/powerpoint/2010/main" val="425280401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463C7A7-4EE0-4016-91CE-60AC5FAE3EE3}"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ADA04-EA6C-4F44-911D-23B36827EEE3}" type="slidenum">
              <a:rPr lang="en-US" smtClean="0"/>
              <a:t>‹#›</a:t>
            </a:fld>
            <a:endParaRPr lang="en-US"/>
          </a:p>
        </p:txBody>
      </p:sp>
    </p:spTree>
    <p:extLst>
      <p:ext uri="{BB962C8B-B14F-4D97-AF65-F5344CB8AC3E}">
        <p14:creationId xmlns:p14="http://schemas.microsoft.com/office/powerpoint/2010/main" val="907547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463C7A7-4EE0-4016-91CE-60AC5FAE3EE3}"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5ADA04-EA6C-4F44-911D-23B36827EEE3}" type="slidenum">
              <a:rPr lang="en-US" smtClean="0"/>
              <a:t>‹#›</a:t>
            </a:fld>
            <a:endParaRPr lang="en-US"/>
          </a:p>
        </p:txBody>
      </p:sp>
    </p:spTree>
    <p:extLst>
      <p:ext uri="{BB962C8B-B14F-4D97-AF65-F5344CB8AC3E}">
        <p14:creationId xmlns:p14="http://schemas.microsoft.com/office/powerpoint/2010/main" val="1561791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463C7A7-4EE0-4016-91CE-60AC5FAE3EE3}" type="datetimeFigureOut">
              <a:rPr lang="en-US" smtClean="0"/>
              <a:t>3/10/2021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5ADA04-EA6C-4F44-911D-23B36827EEE3}" type="slidenum">
              <a:rPr lang="en-US" smtClean="0"/>
              <a:t>‹#›</a:t>
            </a:fld>
            <a:endParaRPr lang="en-US"/>
          </a:p>
        </p:txBody>
      </p:sp>
    </p:spTree>
    <p:extLst>
      <p:ext uri="{BB962C8B-B14F-4D97-AF65-F5344CB8AC3E}">
        <p14:creationId xmlns:p14="http://schemas.microsoft.com/office/powerpoint/2010/main" val="3839961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63C7A7-4EE0-4016-91CE-60AC5FAE3EE3}" type="datetimeFigureOut">
              <a:rPr lang="en-US" smtClean="0"/>
              <a:t>3/10/2021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5ADA04-EA6C-4F44-911D-23B36827EEE3}" type="slidenum">
              <a:rPr lang="en-US" smtClean="0"/>
              <a:t>‹#›</a:t>
            </a:fld>
            <a:endParaRPr lang="en-US"/>
          </a:p>
        </p:txBody>
      </p:sp>
    </p:spTree>
    <p:extLst>
      <p:ext uri="{BB962C8B-B14F-4D97-AF65-F5344CB8AC3E}">
        <p14:creationId xmlns:p14="http://schemas.microsoft.com/office/powerpoint/2010/main" val="826802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63C7A7-4EE0-4016-91CE-60AC5FAE3EE3}" type="datetimeFigureOut">
              <a:rPr lang="en-US" smtClean="0"/>
              <a:t>3/10/2021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5ADA04-EA6C-4F44-911D-23B36827EEE3}" type="slidenum">
              <a:rPr lang="en-US" smtClean="0"/>
              <a:t>‹#›</a:t>
            </a:fld>
            <a:endParaRPr lang="en-US"/>
          </a:p>
        </p:txBody>
      </p:sp>
    </p:spTree>
    <p:extLst>
      <p:ext uri="{BB962C8B-B14F-4D97-AF65-F5344CB8AC3E}">
        <p14:creationId xmlns:p14="http://schemas.microsoft.com/office/powerpoint/2010/main" val="540621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463C7A7-4EE0-4016-91CE-60AC5FAE3EE3}"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5ADA04-EA6C-4F44-911D-23B36827EEE3}" type="slidenum">
              <a:rPr lang="en-US" smtClean="0"/>
              <a:t>‹#›</a:t>
            </a:fld>
            <a:endParaRPr lang="en-US"/>
          </a:p>
        </p:txBody>
      </p:sp>
    </p:spTree>
    <p:extLst>
      <p:ext uri="{BB962C8B-B14F-4D97-AF65-F5344CB8AC3E}">
        <p14:creationId xmlns:p14="http://schemas.microsoft.com/office/powerpoint/2010/main" val="2311657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463C7A7-4EE0-4016-91CE-60AC5FAE3EE3}"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5ADA04-EA6C-4F44-911D-23B36827EEE3}" type="slidenum">
              <a:rPr lang="en-US" smtClean="0"/>
              <a:t>‹#›</a:t>
            </a:fld>
            <a:endParaRPr lang="en-US"/>
          </a:p>
        </p:txBody>
      </p:sp>
    </p:spTree>
    <p:extLst>
      <p:ext uri="{BB962C8B-B14F-4D97-AF65-F5344CB8AC3E}">
        <p14:creationId xmlns:p14="http://schemas.microsoft.com/office/powerpoint/2010/main" val="3618894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63C7A7-4EE0-4016-91CE-60AC5FAE3EE3}" type="datetimeFigureOut">
              <a:rPr lang="en-US" smtClean="0"/>
              <a:t>3/10/2021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5ADA04-EA6C-4F44-911D-23B36827EEE3}" type="slidenum">
              <a:rPr lang="en-US" smtClean="0"/>
              <a:t>‹#›</a:t>
            </a:fld>
            <a:endParaRPr lang="en-US"/>
          </a:p>
        </p:txBody>
      </p:sp>
    </p:spTree>
    <p:extLst>
      <p:ext uri="{BB962C8B-B14F-4D97-AF65-F5344CB8AC3E}">
        <p14:creationId xmlns:p14="http://schemas.microsoft.com/office/powerpoint/2010/main" val="40612602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Arial" panose="020B0604020202020204" pitchFamily="34" charset="0"/>
                <a:cs typeface="Arial" panose="020B0604020202020204" pitchFamily="34" charset="0"/>
              </a:rPr>
              <a:t>Dunwoody Rezoning Process</a:t>
            </a:r>
            <a:endParaRPr lang="en-US"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normAutofit/>
          </a:bodyPr>
          <a:lstStyle/>
          <a:p>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City Council Retreat</a:t>
            </a:r>
          </a:p>
          <a:p>
            <a:r>
              <a:rPr lang="en-US" dirty="0" smtClean="0">
                <a:latin typeface="Arial" panose="020B0604020202020204" pitchFamily="34" charset="0"/>
                <a:cs typeface="Arial" panose="020B0604020202020204" pitchFamily="34" charset="0"/>
              </a:rPr>
              <a:t>March 11, 2021</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6201"/>
            <a:ext cx="3528291" cy="1366204"/>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400" y="5793510"/>
            <a:ext cx="11401199" cy="830823"/>
          </a:xfrm>
          <a:prstGeom prst="rect">
            <a:avLst/>
          </a:prstGeom>
        </p:spPr>
      </p:pic>
    </p:spTree>
    <p:extLst>
      <p:ext uri="{BB962C8B-B14F-4D97-AF65-F5344CB8AC3E}">
        <p14:creationId xmlns:p14="http://schemas.microsoft.com/office/powerpoint/2010/main" val="38603420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Rezoning Process</a:t>
            </a:r>
            <a:endParaRPr lang="en-US" dirty="0"/>
          </a:p>
        </p:txBody>
      </p:sp>
      <p:sp>
        <p:nvSpPr>
          <p:cNvPr id="3" name="Content Placeholder 2"/>
          <p:cNvSpPr>
            <a:spLocks noGrp="1"/>
          </p:cNvSpPr>
          <p:nvPr>
            <p:ph idx="1"/>
          </p:nvPr>
        </p:nvSpPr>
        <p:spPr/>
        <p:txBody>
          <a:bodyPr/>
          <a:lstStyle/>
          <a:p>
            <a:r>
              <a:rPr lang="en-US" dirty="0" smtClean="0"/>
              <a:t>Pre-application meeting</a:t>
            </a:r>
          </a:p>
          <a:p>
            <a:r>
              <a:rPr lang="en-US" dirty="0" smtClean="0"/>
              <a:t>Applicant-initiated meeting</a:t>
            </a:r>
          </a:p>
          <a:p>
            <a:r>
              <a:rPr lang="en-US" dirty="0" smtClean="0"/>
              <a:t>Advertisement/letters/signs/website</a:t>
            </a:r>
          </a:p>
          <a:p>
            <a:r>
              <a:rPr lang="en-US" dirty="0" smtClean="0"/>
              <a:t>Staff review and recommendation</a:t>
            </a:r>
          </a:p>
          <a:p>
            <a:r>
              <a:rPr lang="en-US" dirty="0" smtClean="0"/>
              <a:t>Planning Commission review and recommendation</a:t>
            </a:r>
          </a:p>
          <a:p>
            <a:r>
              <a:rPr lang="en-US" dirty="0" smtClean="0"/>
              <a:t>City Council review and decision – two </a:t>
            </a:r>
            <a:r>
              <a:rPr lang="en-US" dirty="0"/>
              <a:t>r</a:t>
            </a:r>
            <a:r>
              <a:rPr lang="en-US" dirty="0" smtClean="0"/>
              <a:t>eads</a:t>
            </a:r>
          </a:p>
          <a:p>
            <a:endParaRPr lang="en-US" dirty="0"/>
          </a:p>
          <a:p>
            <a:r>
              <a:rPr lang="en-US" dirty="0" smtClean="0"/>
              <a:t>4+ months before case </a:t>
            </a:r>
            <a:r>
              <a:rPr lang="en-US" dirty="0"/>
              <a:t>r</a:t>
            </a:r>
            <a:r>
              <a:rPr lang="en-US" dirty="0" smtClean="0"/>
              <a:t>eaches City Council</a:t>
            </a:r>
            <a:endParaRPr lang="en-US" dirty="0"/>
          </a:p>
        </p:txBody>
      </p:sp>
    </p:spTree>
    <p:extLst>
      <p:ext uri="{BB962C8B-B14F-4D97-AF65-F5344CB8AC3E}">
        <p14:creationId xmlns:p14="http://schemas.microsoft.com/office/powerpoint/2010/main" val="37343140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Requirements</a:t>
            </a:r>
            <a:endParaRPr lang="en-US" dirty="0"/>
          </a:p>
        </p:txBody>
      </p:sp>
      <p:sp>
        <p:nvSpPr>
          <p:cNvPr id="3" name="Content Placeholder 2"/>
          <p:cNvSpPr>
            <a:spLocks noGrp="1"/>
          </p:cNvSpPr>
          <p:nvPr>
            <p:ph idx="1"/>
          </p:nvPr>
        </p:nvSpPr>
        <p:spPr/>
        <p:txBody>
          <a:bodyPr/>
          <a:lstStyle/>
          <a:p>
            <a:r>
              <a:rPr lang="en-US" dirty="0" smtClean="0"/>
              <a:t>Zoning Ordinance does not specify application materials</a:t>
            </a:r>
          </a:p>
          <a:p>
            <a:r>
              <a:rPr lang="en-US" dirty="0" smtClean="0"/>
              <a:t>Rezoning Application Checklist specifies application materials</a:t>
            </a:r>
          </a:p>
          <a:p>
            <a:pPr lvl="1"/>
            <a:r>
              <a:rPr lang="en-US" dirty="0" smtClean="0"/>
              <a:t>Site Plan showing buildings, driveways, setbacks, etc.</a:t>
            </a:r>
          </a:p>
          <a:p>
            <a:pPr lvl="1"/>
            <a:r>
              <a:rPr lang="en-US" dirty="0" smtClean="0"/>
              <a:t>Building elevations or renderings</a:t>
            </a:r>
          </a:p>
          <a:p>
            <a:r>
              <a:rPr lang="en-US" dirty="0" smtClean="0"/>
              <a:t>Typical submittal: “Zoning Plan”</a:t>
            </a:r>
            <a:endParaRPr lang="en-US" dirty="0"/>
          </a:p>
          <a:p>
            <a:pPr lvl="1"/>
            <a:r>
              <a:rPr lang="en-US" dirty="0" smtClean="0"/>
              <a:t>Conceptual – not fully engineered</a:t>
            </a:r>
          </a:p>
          <a:p>
            <a:pPr lvl="1"/>
            <a:r>
              <a:rPr lang="en-US" dirty="0" smtClean="0"/>
              <a:t>Shows compliance with typical district standards (setbacks, buffers, etc.)</a:t>
            </a:r>
          </a:p>
          <a:p>
            <a:pPr lvl="1"/>
            <a:r>
              <a:rPr lang="en-US" dirty="0" smtClean="0"/>
              <a:t>Architectural design/engineering after zoning approval</a:t>
            </a:r>
          </a:p>
        </p:txBody>
      </p:sp>
    </p:spTree>
    <p:extLst>
      <p:ext uri="{BB962C8B-B14F-4D97-AF65-F5344CB8AC3E}">
        <p14:creationId xmlns:p14="http://schemas.microsoft.com/office/powerpoint/2010/main" val="1083197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Oval 19"/>
          <p:cNvSpPr/>
          <p:nvPr/>
        </p:nvSpPr>
        <p:spPr>
          <a:xfrm>
            <a:off x="6209607" y="3445041"/>
            <a:ext cx="1783643" cy="78010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4735894" y="2449468"/>
            <a:ext cx="1783643" cy="78010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458094" y="3556707"/>
            <a:ext cx="1783643" cy="78010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Needs</a:t>
            </a:r>
            <a:endParaRPr lang="en-US" dirty="0"/>
          </a:p>
        </p:txBody>
      </p:sp>
      <p:cxnSp>
        <p:nvCxnSpPr>
          <p:cNvPr id="6" name="Straight Connector 5"/>
          <p:cNvCxnSpPr/>
          <p:nvPr/>
        </p:nvCxnSpPr>
        <p:spPr>
          <a:xfrm>
            <a:off x="5627716" y="1537855"/>
            <a:ext cx="16626" cy="2144683"/>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2984269" y="3682538"/>
            <a:ext cx="2651761" cy="53201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flipV="1">
            <a:off x="5636029" y="3682538"/>
            <a:ext cx="2818013" cy="465513"/>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062451" y="2610196"/>
            <a:ext cx="2751513" cy="369332"/>
          </a:xfrm>
          <a:prstGeom prst="rect">
            <a:avLst/>
          </a:prstGeom>
          <a:noFill/>
        </p:spPr>
        <p:txBody>
          <a:bodyPr wrap="square" rtlCol="0">
            <a:spAutoFit/>
          </a:bodyPr>
          <a:lstStyle/>
          <a:p>
            <a:r>
              <a:rPr lang="en-US" dirty="0" smtClean="0"/>
              <a:t>Developer</a:t>
            </a:r>
            <a:endParaRPr lang="en-US" dirty="0"/>
          </a:p>
        </p:txBody>
      </p:sp>
      <p:sp>
        <p:nvSpPr>
          <p:cNvPr id="13" name="TextBox 12"/>
          <p:cNvSpPr txBox="1"/>
          <p:nvPr/>
        </p:nvSpPr>
        <p:spPr>
          <a:xfrm>
            <a:off x="3686694" y="3763879"/>
            <a:ext cx="2751513" cy="369332"/>
          </a:xfrm>
          <a:prstGeom prst="rect">
            <a:avLst/>
          </a:prstGeom>
          <a:noFill/>
        </p:spPr>
        <p:txBody>
          <a:bodyPr wrap="square" rtlCol="0">
            <a:spAutoFit/>
          </a:bodyPr>
          <a:lstStyle/>
          <a:p>
            <a:r>
              <a:rPr lang="en-US" dirty="0" smtClean="0"/>
              <a:t>City Council</a:t>
            </a:r>
            <a:endParaRPr lang="en-US" dirty="0"/>
          </a:p>
        </p:txBody>
      </p:sp>
      <p:sp>
        <p:nvSpPr>
          <p:cNvPr id="14" name="TextBox 13"/>
          <p:cNvSpPr txBox="1"/>
          <p:nvPr/>
        </p:nvSpPr>
        <p:spPr>
          <a:xfrm>
            <a:off x="6772488" y="3682538"/>
            <a:ext cx="2751513" cy="369332"/>
          </a:xfrm>
          <a:prstGeom prst="rect">
            <a:avLst/>
          </a:prstGeom>
          <a:noFill/>
        </p:spPr>
        <p:txBody>
          <a:bodyPr wrap="square" rtlCol="0">
            <a:spAutoFit/>
          </a:bodyPr>
          <a:lstStyle/>
          <a:p>
            <a:r>
              <a:rPr lang="en-US" dirty="0" smtClean="0"/>
              <a:t>Staff</a:t>
            </a:r>
            <a:endParaRPr lang="en-US" dirty="0"/>
          </a:p>
        </p:txBody>
      </p:sp>
      <p:sp>
        <p:nvSpPr>
          <p:cNvPr id="15" name="TextBox 14"/>
          <p:cNvSpPr txBox="1"/>
          <p:nvPr/>
        </p:nvSpPr>
        <p:spPr>
          <a:xfrm>
            <a:off x="2896422" y="893435"/>
            <a:ext cx="5948936" cy="646331"/>
          </a:xfrm>
          <a:prstGeom prst="rect">
            <a:avLst/>
          </a:prstGeom>
          <a:noFill/>
        </p:spPr>
        <p:txBody>
          <a:bodyPr wrap="none" rtlCol="0">
            <a:spAutoFit/>
          </a:bodyPr>
          <a:lstStyle/>
          <a:p>
            <a:pPr marL="285750" indent="-285750">
              <a:buFontTx/>
              <a:buChar char="-"/>
            </a:pPr>
            <a:r>
              <a:rPr lang="en-US" dirty="0" smtClean="0"/>
              <a:t>Land purchase &amp; financing </a:t>
            </a:r>
            <a:r>
              <a:rPr lang="en-US" dirty="0"/>
              <a:t>c</a:t>
            </a:r>
            <a:r>
              <a:rPr lang="en-US" dirty="0" smtClean="0"/>
              <a:t>ontingent on zoning approval</a:t>
            </a:r>
          </a:p>
          <a:p>
            <a:pPr marL="285750" indent="-285750">
              <a:buFontTx/>
              <a:buChar char="-"/>
            </a:pPr>
            <a:r>
              <a:rPr lang="en-US" dirty="0" smtClean="0"/>
              <a:t>Architecture &amp; Engineering expensive (5 – 10% of total)</a:t>
            </a:r>
            <a:endParaRPr lang="en-US" dirty="0"/>
          </a:p>
        </p:txBody>
      </p:sp>
      <p:sp>
        <p:nvSpPr>
          <p:cNvPr id="16" name="TextBox 15"/>
          <p:cNvSpPr txBox="1"/>
          <p:nvPr/>
        </p:nvSpPr>
        <p:spPr>
          <a:xfrm>
            <a:off x="1747252" y="4148051"/>
            <a:ext cx="1939442" cy="923330"/>
          </a:xfrm>
          <a:prstGeom prst="rect">
            <a:avLst/>
          </a:prstGeom>
          <a:noFill/>
        </p:spPr>
        <p:txBody>
          <a:bodyPr wrap="none" rtlCol="0">
            <a:spAutoFit/>
          </a:bodyPr>
          <a:lstStyle/>
          <a:p>
            <a:pPr marL="285750" indent="-285750">
              <a:buFontTx/>
              <a:buChar char="-"/>
            </a:pPr>
            <a:r>
              <a:rPr lang="en-US" dirty="0" smtClean="0"/>
              <a:t>Quality product</a:t>
            </a:r>
          </a:p>
          <a:p>
            <a:pPr marL="285750" indent="-285750">
              <a:buFontTx/>
              <a:buChar char="-"/>
            </a:pPr>
            <a:r>
              <a:rPr lang="en-US" dirty="0" smtClean="0"/>
              <a:t>No surprises</a:t>
            </a:r>
          </a:p>
          <a:p>
            <a:pPr marL="285750" indent="-285750">
              <a:buFontTx/>
              <a:buChar char="-"/>
            </a:pPr>
            <a:endParaRPr lang="en-US" dirty="0"/>
          </a:p>
        </p:txBody>
      </p:sp>
      <p:sp>
        <p:nvSpPr>
          <p:cNvPr id="17" name="TextBox 16"/>
          <p:cNvSpPr txBox="1"/>
          <p:nvPr/>
        </p:nvSpPr>
        <p:spPr>
          <a:xfrm>
            <a:off x="6547235" y="4206240"/>
            <a:ext cx="4039183" cy="646331"/>
          </a:xfrm>
          <a:prstGeom prst="rect">
            <a:avLst/>
          </a:prstGeom>
          <a:noFill/>
        </p:spPr>
        <p:txBody>
          <a:bodyPr wrap="none" rtlCol="0">
            <a:spAutoFit/>
          </a:bodyPr>
          <a:lstStyle/>
          <a:p>
            <a:pPr marL="285750" indent="-285750">
              <a:buFontTx/>
              <a:buChar char="-"/>
            </a:pPr>
            <a:r>
              <a:rPr lang="en-US" dirty="0" smtClean="0"/>
              <a:t>Permitting is non-discretionary</a:t>
            </a:r>
          </a:p>
          <a:p>
            <a:pPr marL="285750" indent="-285750">
              <a:buFontTx/>
              <a:buChar char="-"/>
            </a:pPr>
            <a:r>
              <a:rPr lang="en-US" dirty="0" smtClean="0"/>
              <a:t>No conflicts between zoning and code</a:t>
            </a:r>
            <a:endParaRPr lang="en-US" dirty="0"/>
          </a:p>
        </p:txBody>
      </p:sp>
    </p:spTree>
    <p:extLst>
      <p:ext uri="{BB962C8B-B14F-4D97-AF65-F5344CB8AC3E}">
        <p14:creationId xmlns:p14="http://schemas.microsoft.com/office/powerpoint/2010/main" val="15466155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Dunwoody-specific Rezoning Challenges</a:t>
            </a:r>
            <a:endParaRPr lang="en-US" dirty="0"/>
          </a:p>
        </p:txBody>
      </p:sp>
      <p:sp>
        <p:nvSpPr>
          <p:cNvPr id="3" name="Content Placeholder 2"/>
          <p:cNvSpPr>
            <a:spLocks noGrp="1"/>
          </p:cNvSpPr>
          <p:nvPr>
            <p:ph idx="1"/>
          </p:nvPr>
        </p:nvSpPr>
        <p:spPr/>
        <p:txBody>
          <a:bodyPr/>
          <a:lstStyle/>
          <a:p>
            <a:r>
              <a:rPr lang="en-US" dirty="0" smtClean="0"/>
              <a:t>Code ranges from very detailed to not detailed</a:t>
            </a:r>
          </a:p>
          <a:p>
            <a:pPr lvl="1"/>
            <a:r>
              <a:rPr lang="en-US" dirty="0" smtClean="0"/>
              <a:t>Building design regulated in Perimeter Center and Dunwoody Village; not regulated in other parts of the City </a:t>
            </a:r>
          </a:p>
          <a:p>
            <a:pPr lvl="1"/>
            <a:r>
              <a:rPr lang="en-US" dirty="0" smtClean="0"/>
              <a:t>Lot coverage vs. max. impervious surface vs. floor-area ratio</a:t>
            </a:r>
          </a:p>
          <a:p>
            <a:pPr lvl="1"/>
            <a:r>
              <a:rPr lang="en-US" dirty="0" smtClean="0"/>
              <a:t>Similar, but differently defined standards create challenges for permitting</a:t>
            </a:r>
          </a:p>
          <a:p>
            <a:r>
              <a:rPr lang="en-US" dirty="0" smtClean="0"/>
              <a:t>Different approval paths for similar requests</a:t>
            </a:r>
          </a:p>
          <a:p>
            <a:pPr marL="0" indent="0">
              <a:buNone/>
            </a:pP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2829004972"/>
              </p:ext>
            </p:extLst>
          </p:nvPr>
        </p:nvGraphicFramePr>
        <p:xfrm>
          <a:off x="1017847" y="4318923"/>
          <a:ext cx="8128000" cy="212344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1983737936"/>
                    </a:ext>
                  </a:extLst>
                </a:gridCol>
                <a:gridCol w="2032000">
                  <a:extLst>
                    <a:ext uri="{9D8B030D-6E8A-4147-A177-3AD203B41FA5}">
                      <a16:colId xmlns:a16="http://schemas.microsoft.com/office/drawing/2014/main" val="3081889049"/>
                    </a:ext>
                  </a:extLst>
                </a:gridCol>
                <a:gridCol w="2032000">
                  <a:extLst>
                    <a:ext uri="{9D8B030D-6E8A-4147-A177-3AD203B41FA5}">
                      <a16:colId xmlns:a16="http://schemas.microsoft.com/office/drawing/2014/main" val="4192437657"/>
                    </a:ext>
                  </a:extLst>
                </a:gridCol>
                <a:gridCol w="2032000">
                  <a:extLst>
                    <a:ext uri="{9D8B030D-6E8A-4147-A177-3AD203B41FA5}">
                      <a16:colId xmlns:a16="http://schemas.microsoft.com/office/drawing/2014/main" val="3875055659"/>
                    </a:ext>
                  </a:extLst>
                </a:gridCol>
              </a:tblGrid>
              <a:tr h="370840">
                <a:tc>
                  <a:txBody>
                    <a:bodyPr/>
                    <a:lstStyle/>
                    <a:p>
                      <a:r>
                        <a:rPr lang="en-US" dirty="0" smtClean="0"/>
                        <a:t>District</a:t>
                      </a:r>
                      <a:endParaRPr lang="en-US" dirty="0"/>
                    </a:p>
                  </a:txBody>
                  <a:tcPr/>
                </a:tc>
                <a:tc>
                  <a:txBody>
                    <a:bodyPr/>
                    <a:lstStyle/>
                    <a:p>
                      <a:r>
                        <a:rPr lang="en-US" dirty="0" smtClean="0"/>
                        <a:t>Zoning approval</a:t>
                      </a:r>
                      <a:endParaRPr lang="en-US" dirty="0"/>
                    </a:p>
                  </a:txBody>
                  <a:tcPr/>
                </a:tc>
                <a:tc>
                  <a:txBody>
                    <a:bodyPr/>
                    <a:lstStyle/>
                    <a:p>
                      <a:r>
                        <a:rPr lang="en-US" dirty="0" smtClean="0"/>
                        <a:t>Relief</a:t>
                      </a:r>
                      <a:endParaRPr lang="en-US" dirty="0"/>
                    </a:p>
                  </a:txBody>
                  <a:tcPr/>
                </a:tc>
                <a:tc>
                  <a:txBody>
                    <a:bodyPr/>
                    <a:lstStyle/>
                    <a:p>
                      <a:r>
                        <a:rPr lang="en-US" dirty="0" smtClean="0"/>
                        <a:t>Timeline</a:t>
                      </a:r>
                      <a:endParaRPr lang="en-US" dirty="0"/>
                    </a:p>
                  </a:txBody>
                  <a:tcPr/>
                </a:tc>
                <a:extLst>
                  <a:ext uri="{0D108BD9-81ED-4DB2-BD59-A6C34878D82A}">
                    <a16:rowId xmlns:a16="http://schemas.microsoft.com/office/drawing/2014/main" val="1366900728"/>
                  </a:ext>
                </a:extLst>
              </a:tr>
              <a:tr h="370840">
                <a:tc>
                  <a:txBody>
                    <a:bodyPr/>
                    <a:lstStyle/>
                    <a:p>
                      <a:r>
                        <a:rPr lang="en-US" dirty="0" smtClean="0"/>
                        <a:t>Typical</a:t>
                      </a:r>
                      <a:endParaRPr lang="en-US" dirty="0"/>
                    </a:p>
                  </a:txBody>
                  <a:tcPr/>
                </a:tc>
                <a:tc>
                  <a:txBody>
                    <a:bodyPr/>
                    <a:lstStyle/>
                    <a:p>
                      <a:r>
                        <a:rPr lang="en-US" dirty="0" smtClean="0"/>
                        <a:t>City Council</a:t>
                      </a:r>
                      <a:endParaRPr lang="en-US" dirty="0"/>
                    </a:p>
                  </a:txBody>
                  <a:tcPr/>
                </a:tc>
                <a:tc>
                  <a:txBody>
                    <a:bodyPr/>
                    <a:lstStyle/>
                    <a:p>
                      <a:r>
                        <a:rPr lang="en-US" dirty="0" smtClean="0"/>
                        <a:t>ZBA (Variance)</a:t>
                      </a:r>
                      <a:endParaRPr lang="en-US" dirty="0"/>
                    </a:p>
                  </a:txBody>
                  <a:tcPr/>
                </a:tc>
                <a:tc>
                  <a:txBody>
                    <a:bodyPr/>
                    <a:lstStyle/>
                    <a:p>
                      <a:r>
                        <a:rPr lang="en-US" dirty="0" smtClean="0"/>
                        <a:t>Sequential</a:t>
                      </a:r>
                      <a:endParaRPr lang="en-US" dirty="0"/>
                    </a:p>
                  </a:txBody>
                  <a:tcPr/>
                </a:tc>
                <a:extLst>
                  <a:ext uri="{0D108BD9-81ED-4DB2-BD59-A6C34878D82A}">
                    <a16:rowId xmlns:a16="http://schemas.microsoft.com/office/drawing/2014/main" val="3528798463"/>
                  </a:ext>
                </a:extLst>
              </a:tr>
              <a:tr h="370840">
                <a:tc>
                  <a:txBody>
                    <a:bodyPr/>
                    <a:lstStyle/>
                    <a:p>
                      <a:r>
                        <a:rPr lang="en-US" dirty="0" smtClean="0"/>
                        <a:t>Perimeter Center</a:t>
                      </a:r>
                      <a:endParaRPr lang="en-US" dirty="0"/>
                    </a:p>
                  </a:txBody>
                  <a:tcPr/>
                </a:tc>
                <a:tc>
                  <a:txBody>
                    <a:bodyPr/>
                    <a:lstStyle/>
                    <a:p>
                      <a:r>
                        <a:rPr lang="en-US" dirty="0" smtClean="0"/>
                        <a:t>City Council</a:t>
                      </a:r>
                      <a:endParaRPr lang="en-US" dirty="0"/>
                    </a:p>
                  </a:txBody>
                  <a:tcPr/>
                </a:tc>
                <a:tc>
                  <a:txBody>
                    <a:bodyPr/>
                    <a:lstStyle/>
                    <a:p>
                      <a:r>
                        <a:rPr lang="en-US" dirty="0" smtClean="0"/>
                        <a:t>City Council (SLUP)</a:t>
                      </a:r>
                      <a:endParaRPr lang="en-US" dirty="0"/>
                    </a:p>
                  </a:txBody>
                  <a:tcPr/>
                </a:tc>
                <a:tc>
                  <a:txBody>
                    <a:bodyPr/>
                    <a:lstStyle/>
                    <a:p>
                      <a:r>
                        <a:rPr lang="en-US" dirty="0" smtClean="0"/>
                        <a:t>Concurrent</a:t>
                      </a:r>
                      <a:endParaRPr lang="en-US" dirty="0"/>
                    </a:p>
                  </a:txBody>
                  <a:tcPr/>
                </a:tc>
                <a:extLst>
                  <a:ext uri="{0D108BD9-81ED-4DB2-BD59-A6C34878D82A}">
                    <a16:rowId xmlns:a16="http://schemas.microsoft.com/office/drawing/2014/main" val="569445844"/>
                  </a:ext>
                </a:extLst>
              </a:tr>
              <a:tr h="370840">
                <a:tc>
                  <a:txBody>
                    <a:bodyPr/>
                    <a:lstStyle/>
                    <a:p>
                      <a:r>
                        <a:rPr lang="en-US" dirty="0" smtClean="0"/>
                        <a:t>Dunwoody Village</a:t>
                      </a:r>
                      <a:endParaRPr lang="en-US" dirty="0"/>
                    </a:p>
                  </a:txBody>
                  <a:tcPr/>
                </a:tc>
                <a:tc>
                  <a:txBody>
                    <a:bodyPr/>
                    <a:lstStyle/>
                    <a:p>
                      <a:r>
                        <a:rPr lang="en-US" dirty="0" smtClean="0"/>
                        <a:t>City Council</a:t>
                      </a:r>
                      <a:endParaRPr lang="en-US" dirty="0"/>
                    </a:p>
                  </a:txBody>
                  <a:tcPr/>
                </a:tc>
                <a:tc>
                  <a:txBody>
                    <a:bodyPr/>
                    <a:lstStyle/>
                    <a:p>
                      <a:r>
                        <a:rPr lang="en-US" dirty="0" smtClean="0"/>
                        <a:t>ZBA (Special Exception)</a:t>
                      </a:r>
                      <a:endParaRPr lang="en-US" dirty="0"/>
                    </a:p>
                  </a:txBody>
                  <a:tcPr/>
                </a:tc>
                <a:tc>
                  <a:txBody>
                    <a:bodyPr/>
                    <a:lstStyle/>
                    <a:p>
                      <a:r>
                        <a:rPr lang="en-US" dirty="0" smtClean="0"/>
                        <a:t>Sequential</a:t>
                      </a:r>
                      <a:endParaRPr lang="en-US" dirty="0"/>
                    </a:p>
                  </a:txBody>
                  <a:tcPr/>
                </a:tc>
                <a:extLst>
                  <a:ext uri="{0D108BD9-81ED-4DB2-BD59-A6C34878D82A}">
                    <a16:rowId xmlns:a16="http://schemas.microsoft.com/office/drawing/2014/main" val="1737808582"/>
                  </a:ext>
                </a:extLst>
              </a:tr>
              <a:tr h="370840">
                <a:tc>
                  <a:txBody>
                    <a:bodyPr/>
                    <a:lstStyle/>
                    <a:p>
                      <a:r>
                        <a:rPr lang="en-US" dirty="0" smtClean="0"/>
                        <a:t>PD district</a:t>
                      </a:r>
                      <a:endParaRPr lang="en-US" dirty="0"/>
                    </a:p>
                  </a:txBody>
                  <a:tcPr/>
                </a:tc>
                <a:tc>
                  <a:txBody>
                    <a:bodyPr/>
                    <a:lstStyle/>
                    <a:p>
                      <a:r>
                        <a:rPr lang="en-US" dirty="0" smtClean="0"/>
                        <a:t>City Council</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extLst>
                  <a:ext uri="{0D108BD9-81ED-4DB2-BD59-A6C34878D82A}">
                    <a16:rowId xmlns:a16="http://schemas.microsoft.com/office/drawing/2014/main" val="2974771112"/>
                  </a:ext>
                </a:extLst>
              </a:tr>
            </a:tbl>
          </a:graphicData>
        </a:graphic>
      </p:graphicFrame>
    </p:spTree>
    <p:extLst>
      <p:ext uri="{BB962C8B-B14F-4D97-AF65-F5344CB8AC3E}">
        <p14:creationId xmlns:p14="http://schemas.microsoft.com/office/powerpoint/2010/main" val="32416713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Dunwoody-specific Rezoning Challenges</a:t>
            </a:r>
          </a:p>
        </p:txBody>
      </p:sp>
      <p:sp>
        <p:nvSpPr>
          <p:cNvPr id="3" name="Content Placeholder 2"/>
          <p:cNvSpPr>
            <a:spLocks noGrp="1"/>
          </p:cNvSpPr>
          <p:nvPr>
            <p:ph idx="1"/>
          </p:nvPr>
        </p:nvSpPr>
        <p:spPr/>
        <p:txBody>
          <a:bodyPr/>
          <a:lstStyle/>
          <a:p>
            <a:r>
              <a:rPr lang="en-US" dirty="0" smtClean="0"/>
              <a:t>Different regulatory complexity</a:t>
            </a:r>
          </a:p>
          <a:p>
            <a:pPr marL="0" indent="0">
              <a:buNone/>
            </a:pPr>
            <a:endParaRPr lang="en-US" dirty="0"/>
          </a:p>
          <a:p>
            <a:pPr marL="0" indent="0">
              <a:buNone/>
            </a:pPr>
            <a:endParaRPr lang="en-US" dirty="0" smtClean="0"/>
          </a:p>
        </p:txBody>
      </p:sp>
      <p:cxnSp>
        <p:nvCxnSpPr>
          <p:cNvPr id="6" name="Straight Arrow Connector 5"/>
          <p:cNvCxnSpPr/>
          <p:nvPr/>
        </p:nvCxnSpPr>
        <p:spPr>
          <a:xfrm flipV="1">
            <a:off x="1371600" y="2510444"/>
            <a:ext cx="16625" cy="36665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371600" y="6176963"/>
            <a:ext cx="531183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797854" y="6176963"/>
            <a:ext cx="4298146" cy="369332"/>
          </a:xfrm>
          <a:prstGeom prst="rect">
            <a:avLst/>
          </a:prstGeom>
          <a:noFill/>
        </p:spPr>
        <p:txBody>
          <a:bodyPr wrap="square" rtlCol="0">
            <a:spAutoFit/>
          </a:bodyPr>
          <a:lstStyle/>
          <a:p>
            <a:r>
              <a:rPr lang="en-US" dirty="0" smtClean="0"/>
              <a:t>Detail required by code</a:t>
            </a:r>
            <a:endParaRPr lang="en-US" dirty="0"/>
          </a:p>
        </p:txBody>
      </p:sp>
      <p:sp>
        <p:nvSpPr>
          <p:cNvPr id="13" name="TextBox 12"/>
          <p:cNvSpPr txBox="1"/>
          <p:nvPr/>
        </p:nvSpPr>
        <p:spPr>
          <a:xfrm rot="16200000">
            <a:off x="-1002436" y="3444847"/>
            <a:ext cx="4298146" cy="369332"/>
          </a:xfrm>
          <a:prstGeom prst="rect">
            <a:avLst/>
          </a:prstGeom>
          <a:noFill/>
        </p:spPr>
        <p:txBody>
          <a:bodyPr wrap="square" rtlCol="0">
            <a:spAutoFit/>
          </a:bodyPr>
          <a:lstStyle/>
          <a:p>
            <a:r>
              <a:rPr lang="en-US" dirty="0" smtClean="0"/>
              <a:t>Detail required by case review</a:t>
            </a:r>
            <a:endParaRPr lang="en-US" dirty="0"/>
          </a:p>
        </p:txBody>
      </p:sp>
      <p:sp>
        <p:nvSpPr>
          <p:cNvPr id="14" name="Oval 13"/>
          <p:cNvSpPr/>
          <p:nvPr/>
        </p:nvSpPr>
        <p:spPr>
          <a:xfrm>
            <a:off x="1797854" y="5636029"/>
            <a:ext cx="130699" cy="1425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555288" y="5242428"/>
            <a:ext cx="2102820" cy="369332"/>
          </a:xfrm>
          <a:prstGeom prst="rect">
            <a:avLst/>
          </a:prstGeom>
          <a:noFill/>
        </p:spPr>
        <p:txBody>
          <a:bodyPr wrap="none" rtlCol="0">
            <a:spAutoFit/>
          </a:bodyPr>
          <a:lstStyle/>
          <a:p>
            <a:r>
              <a:rPr lang="en-US" i="1" dirty="0" smtClean="0"/>
              <a:t>DeKalb 1970s/1980s</a:t>
            </a:r>
            <a:endParaRPr lang="en-US" i="1" dirty="0"/>
          </a:p>
        </p:txBody>
      </p:sp>
      <p:sp>
        <p:nvSpPr>
          <p:cNvPr id="16" name="Oval 15"/>
          <p:cNvSpPr/>
          <p:nvPr/>
        </p:nvSpPr>
        <p:spPr>
          <a:xfrm>
            <a:off x="1800159" y="4105032"/>
            <a:ext cx="130699" cy="1425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555288" y="3437894"/>
            <a:ext cx="1976054" cy="646331"/>
          </a:xfrm>
          <a:prstGeom prst="rect">
            <a:avLst/>
          </a:prstGeom>
          <a:noFill/>
        </p:spPr>
        <p:txBody>
          <a:bodyPr wrap="none" rtlCol="0">
            <a:spAutoFit/>
          </a:bodyPr>
          <a:lstStyle/>
          <a:p>
            <a:r>
              <a:rPr lang="en-US" i="1" dirty="0" smtClean="0"/>
              <a:t>Dunwoody today</a:t>
            </a:r>
            <a:br>
              <a:rPr lang="en-US" i="1" dirty="0" smtClean="0"/>
            </a:br>
            <a:r>
              <a:rPr lang="en-US" i="1" dirty="0" smtClean="0"/>
              <a:t>Traditional districts</a:t>
            </a:r>
            <a:endParaRPr lang="en-US" i="1" dirty="0"/>
          </a:p>
        </p:txBody>
      </p:sp>
      <p:sp>
        <p:nvSpPr>
          <p:cNvPr id="18" name="TextBox 17"/>
          <p:cNvSpPr txBox="1"/>
          <p:nvPr/>
        </p:nvSpPr>
        <p:spPr>
          <a:xfrm>
            <a:off x="4674588" y="2791563"/>
            <a:ext cx="1771382" cy="646331"/>
          </a:xfrm>
          <a:prstGeom prst="rect">
            <a:avLst/>
          </a:prstGeom>
          <a:noFill/>
        </p:spPr>
        <p:txBody>
          <a:bodyPr wrap="none" rtlCol="0">
            <a:spAutoFit/>
          </a:bodyPr>
          <a:lstStyle/>
          <a:p>
            <a:r>
              <a:rPr lang="en-US" i="1" dirty="0" smtClean="0"/>
              <a:t>Dunwoody today</a:t>
            </a:r>
            <a:br>
              <a:rPr lang="en-US" i="1" dirty="0" smtClean="0"/>
            </a:br>
            <a:r>
              <a:rPr lang="en-US" i="1" dirty="0" smtClean="0"/>
              <a:t>Perimeter Center</a:t>
            </a:r>
            <a:endParaRPr lang="en-US" i="1" dirty="0"/>
          </a:p>
        </p:txBody>
      </p:sp>
      <p:sp>
        <p:nvSpPr>
          <p:cNvPr id="19" name="Oval 18"/>
          <p:cNvSpPr/>
          <p:nvPr/>
        </p:nvSpPr>
        <p:spPr>
          <a:xfrm>
            <a:off x="5290847" y="3423773"/>
            <a:ext cx="130699" cy="1425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72745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1514184" y="4425029"/>
            <a:ext cx="2369127" cy="1695797"/>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4035828" y="4425029"/>
            <a:ext cx="2369127" cy="1695797"/>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035829" y="2605089"/>
            <a:ext cx="2369127" cy="1695797"/>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1496291" y="2610196"/>
            <a:ext cx="2369127" cy="1695797"/>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a:t>Dunwoody-specific Rezoning Challenges</a:t>
            </a:r>
          </a:p>
        </p:txBody>
      </p:sp>
      <p:sp>
        <p:nvSpPr>
          <p:cNvPr id="3" name="Content Placeholder 2"/>
          <p:cNvSpPr>
            <a:spLocks noGrp="1"/>
          </p:cNvSpPr>
          <p:nvPr>
            <p:ph idx="1"/>
          </p:nvPr>
        </p:nvSpPr>
        <p:spPr/>
        <p:txBody>
          <a:bodyPr/>
          <a:lstStyle/>
          <a:p>
            <a:r>
              <a:rPr lang="en-US" dirty="0" smtClean="0"/>
              <a:t>Different regulatory complexity</a:t>
            </a:r>
          </a:p>
          <a:p>
            <a:pPr marL="0" indent="0">
              <a:buNone/>
            </a:pPr>
            <a:endParaRPr lang="en-US" dirty="0"/>
          </a:p>
          <a:p>
            <a:pPr marL="0" indent="0">
              <a:buNone/>
            </a:pPr>
            <a:endParaRPr lang="en-US" dirty="0" smtClean="0"/>
          </a:p>
        </p:txBody>
      </p:sp>
      <p:cxnSp>
        <p:nvCxnSpPr>
          <p:cNvPr id="6" name="Straight Arrow Connector 5"/>
          <p:cNvCxnSpPr/>
          <p:nvPr/>
        </p:nvCxnSpPr>
        <p:spPr>
          <a:xfrm flipV="1">
            <a:off x="1371600" y="2510444"/>
            <a:ext cx="16625" cy="36665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371600" y="6176963"/>
            <a:ext cx="531183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797854" y="6176963"/>
            <a:ext cx="4298146" cy="369332"/>
          </a:xfrm>
          <a:prstGeom prst="rect">
            <a:avLst/>
          </a:prstGeom>
          <a:noFill/>
        </p:spPr>
        <p:txBody>
          <a:bodyPr wrap="square" rtlCol="0">
            <a:spAutoFit/>
          </a:bodyPr>
          <a:lstStyle/>
          <a:p>
            <a:r>
              <a:rPr lang="en-US" dirty="0" smtClean="0"/>
              <a:t>Detail required by code</a:t>
            </a:r>
            <a:endParaRPr lang="en-US" dirty="0"/>
          </a:p>
        </p:txBody>
      </p:sp>
      <p:sp>
        <p:nvSpPr>
          <p:cNvPr id="13" name="TextBox 12"/>
          <p:cNvSpPr txBox="1"/>
          <p:nvPr/>
        </p:nvSpPr>
        <p:spPr>
          <a:xfrm rot="16200000">
            <a:off x="-1002436" y="3444847"/>
            <a:ext cx="4298146" cy="369332"/>
          </a:xfrm>
          <a:prstGeom prst="rect">
            <a:avLst/>
          </a:prstGeom>
          <a:noFill/>
        </p:spPr>
        <p:txBody>
          <a:bodyPr wrap="square" rtlCol="0">
            <a:spAutoFit/>
          </a:bodyPr>
          <a:lstStyle/>
          <a:p>
            <a:r>
              <a:rPr lang="en-US" dirty="0" smtClean="0"/>
              <a:t>Detail required by case review</a:t>
            </a:r>
            <a:endParaRPr lang="en-US" dirty="0"/>
          </a:p>
        </p:txBody>
      </p:sp>
      <p:sp>
        <p:nvSpPr>
          <p:cNvPr id="14" name="Oval 13"/>
          <p:cNvSpPr/>
          <p:nvPr/>
        </p:nvSpPr>
        <p:spPr>
          <a:xfrm>
            <a:off x="1797854" y="5636029"/>
            <a:ext cx="130699" cy="1425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555288" y="5242428"/>
            <a:ext cx="2102820" cy="369332"/>
          </a:xfrm>
          <a:prstGeom prst="rect">
            <a:avLst/>
          </a:prstGeom>
          <a:noFill/>
        </p:spPr>
        <p:txBody>
          <a:bodyPr wrap="none" rtlCol="0">
            <a:spAutoFit/>
          </a:bodyPr>
          <a:lstStyle/>
          <a:p>
            <a:r>
              <a:rPr lang="en-US" i="1" dirty="0" smtClean="0"/>
              <a:t>DeKalb 1970s/1980s</a:t>
            </a:r>
            <a:endParaRPr lang="en-US" i="1" dirty="0"/>
          </a:p>
        </p:txBody>
      </p:sp>
      <p:sp>
        <p:nvSpPr>
          <p:cNvPr id="16" name="Oval 15"/>
          <p:cNvSpPr/>
          <p:nvPr/>
        </p:nvSpPr>
        <p:spPr>
          <a:xfrm>
            <a:off x="1800159" y="4105032"/>
            <a:ext cx="130699" cy="1425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555288" y="3437894"/>
            <a:ext cx="1976054" cy="646331"/>
          </a:xfrm>
          <a:prstGeom prst="rect">
            <a:avLst/>
          </a:prstGeom>
          <a:noFill/>
        </p:spPr>
        <p:txBody>
          <a:bodyPr wrap="none" rtlCol="0">
            <a:spAutoFit/>
          </a:bodyPr>
          <a:lstStyle/>
          <a:p>
            <a:r>
              <a:rPr lang="en-US" i="1" dirty="0" smtClean="0"/>
              <a:t>Dunwoody today</a:t>
            </a:r>
            <a:br>
              <a:rPr lang="en-US" i="1" dirty="0" smtClean="0"/>
            </a:br>
            <a:r>
              <a:rPr lang="en-US" i="1" dirty="0" smtClean="0"/>
              <a:t>Traditional districts</a:t>
            </a:r>
            <a:endParaRPr lang="en-US" i="1" dirty="0"/>
          </a:p>
        </p:txBody>
      </p:sp>
      <p:sp>
        <p:nvSpPr>
          <p:cNvPr id="18" name="TextBox 17"/>
          <p:cNvSpPr txBox="1"/>
          <p:nvPr/>
        </p:nvSpPr>
        <p:spPr>
          <a:xfrm>
            <a:off x="4674588" y="2791563"/>
            <a:ext cx="1771382" cy="646331"/>
          </a:xfrm>
          <a:prstGeom prst="rect">
            <a:avLst/>
          </a:prstGeom>
          <a:noFill/>
        </p:spPr>
        <p:txBody>
          <a:bodyPr wrap="none" rtlCol="0">
            <a:spAutoFit/>
          </a:bodyPr>
          <a:lstStyle/>
          <a:p>
            <a:r>
              <a:rPr lang="en-US" i="1" dirty="0" smtClean="0"/>
              <a:t>Dunwoody today</a:t>
            </a:r>
            <a:br>
              <a:rPr lang="en-US" i="1" dirty="0" smtClean="0"/>
            </a:br>
            <a:r>
              <a:rPr lang="en-US" i="1" dirty="0" smtClean="0"/>
              <a:t>Perimeter Center</a:t>
            </a:r>
            <a:endParaRPr lang="en-US" i="1" dirty="0"/>
          </a:p>
        </p:txBody>
      </p:sp>
      <p:sp>
        <p:nvSpPr>
          <p:cNvPr id="19" name="Oval 18"/>
          <p:cNvSpPr/>
          <p:nvPr/>
        </p:nvSpPr>
        <p:spPr>
          <a:xfrm>
            <a:off x="5290847" y="3423773"/>
            <a:ext cx="130699" cy="1425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p:nvCxnSpPr>
        <p:spPr>
          <a:xfrm>
            <a:off x="1388225" y="4372496"/>
            <a:ext cx="5295208" cy="8311"/>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a:endCxn id="12" idx="0"/>
          </p:cNvCxnSpPr>
          <p:nvPr/>
        </p:nvCxnSpPr>
        <p:spPr>
          <a:xfrm>
            <a:off x="3940233" y="2610196"/>
            <a:ext cx="6694" cy="3566767"/>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01184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Dunwoody-specific Rezoning Challenges</a:t>
            </a:r>
          </a:p>
        </p:txBody>
      </p:sp>
      <p:sp>
        <p:nvSpPr>
          <p:cNvPr id="3" name="Content Placeholder 2"/>
          <p:cNvSpPr>
            <a:spLocks noGrp="1"/>
          </p:cNvSpPr>
          <p:nvPr>
            <p:ph idx="1"/>
          </p:nvPr>
        </p:nvSpPr>
        <p:spPr/>
        <p:txBody>
          <a:bodyPr/>
          <a:lstStyle/>
          <a:p>
            <a:r>
              <a:rPr lang="en-US" dirty="0" smtClean="0"/>
              <a:t>Conflicts between zoning conditions and code</a:t>
            </a:r>
          </a:p>
          <a:p>
            <a:pPr lvl="1"/>
            <a:r>
              <a:rPr lang="en-US" dirty="0" smtClean="0"/>
              <a:t>Double regulation with room for conflict</a:t>
            </a:r>
            <a:endParaRPr lang="en-US" dirty="0"/>
          </a:p>
          <a:p>
            <a:pPr lvl="2"/>
            <a:r>
              <a:rPr lang="en-US" dirty="0" smtClean="0"/>
              <a:t>Example: </a:t>
            </a:r>
            <a:r>
              <a:rPr lang="en-US" i="1" dirty="0" smtClean="0"/>
              <a:t>1649 </a:t>
            </a:r>
            <a:r>
              <a:rPr lang="en-US" i="1" dirty="0" err="1" smtClean="0"/>
              <a:t>Courtleigh</a:t>
            </a:r>
            <a:r>
              <a:rPr lang="en-US" i="1" dirty="0" smtClean="0"/>
              <a:t> Drive Stream buffer variance for a new house</a:t>
            </a:r>
            <a:r>
              <a:rPr lang="en-US" dirty="0" smtClean="0"/>
              <a:t>: Variance condition: “Must obtain tree removal permit”, but code allows for tree removal as part of a construction permit </a:t>
            </a:r>
          </a:p>
          <a:p>
            <a:pPr lvl="1"/>
            <a:r>
              <a:rPr lang="en-US" dirty="0" smtClean="0"/>
              <a:t>Material conflicts</a:t>
            </a:r>
          </a:p>
          <a:p>
            <a:pPr lvl="2"/>
            <a:r>
              <a:rPr lang="en-US" dirty="0" smtClean="0"/>
              <a:t>Example: </a:t>
            </a:r>
            <a:r>
              <a:rPr lang="en-US" i="1" dirty="0" smtClean="0"/>
              <a:t>84 Perimeter Center East: </a:t>
            </a:r>
            <a:r>
              <a:rPr lang="en-US" dirty="0" smtClean="0"/>
              <a:t>Execution requires pervious paver solutions in locations that did not have soil </a:t>
            </a:r>
            <a:r>
              <a:rPr lang="en-US" dirty="0" smtClean="0"/>
              <a:t>sampling/engineering</a:t>
            </a:r>
          </a:p>
          <a:p>
            <a:pPr lvl="1"/>
            <a:r>
              <a:rPr lang="en-US" dirty="0" smtClean="0"/>
              <a:t>Timing</a:t>
            </a:r>
            <a:endParaRPr lang="en-US" dirty="0" smtClean="0"/>
          </a:p>
          <a:p>
            <a:pPr lvl="2"/>
            <a:r>
              <a:rPr lang="en-US" i="1" dirty="0" smtClean="0"/>
              <a:t>Roberts Drive: </a:t>
            </a:r>
            <a:r>
              <a:rPr lang="en-US" dirty="0" smtClean="0"/>
              <a:t>Council wanted detailed engineering on drainage and storm water and detailed elevations before the zoning. Developer wanted to wait until he had zoning before proceeding on the full engineering and architectural.</a:t>
            </a:r>
          </a:p>
        </p:txBody>
      </p:sp>
    </p:spTree>
    <p:extLst>
      <p:ext uri="{BB962C8B-B14F-4D97-AF65-F5344CB8AC3E}">
        <p14:creationId xmlns:p14="http://schemas.microsoft.com/office/powerpoint/2010/main" val="35141454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1537</TotalTime>
  <Words>387</Words>
  <Application>Microsoft Office PowerPoint</Application>
  <PresentationFormat>Widescreen</PresentationFormat>
  <Paragraphs>80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Dunwoody Rezoning Process</vt:lpstr>
      <vt:lpstr>Rezoning Process</vt:lpstr>
      <vt:lpstr>Application Requirements</vt:lpstr>
      <vt:lpstr>Needs</vt:lpstr>
      <vt:lpstr>Dunwoody-specific Rezoning Challenges</vt:lpstr>
      <vt:lpstr>Dunwoody-specific Rezoning Challenges</vt:lpstr>
      <vt:lpstr>Dunwoody-specific Rezoning Challenges</vt:lpstr>
      <vt:lpstr>Dunwoody-specific Rezoning Challenges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City of Dunwoody</dc:title>
  <dc:creator>Daniel Gaddis</dc:creator>
  <cp:lastModifiedBy>Paul Leonhardt</cp:lastModifiedBy>
  <cp:revision>113</cp:revision>
  <cp:lastPrinted>2021-03-09T16:45:55Z</cp:lastPrinted>
  <dcterms:created xsi:type="dcterms:W3CDTF">2020-07-08T14:09:43Z</dcterms:created>
  <dcterms:modified xsi:type="dcterms:W3CDTF">2021-03-10T19:13:21Z</dcterms:modified>
</cp:coreProperties>
</file>