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6" r:id="rId4"/>
    <p:sldId id="259" r:id="rId5"/>
    <p:sldId id="268" r:id="rId6"/>
    <p:sldId id="269" r:id="rId7"/>
    <p:sldId id="270" r:id="rId8"/>
    <p:sldId id="274" r:id="rId9"/>
    <p:sldId id="271" r:id="rId10"/>
    <p:sldId id="260" r:id="rId11"/>
    <p:sldId id="273" r:id="rId12"/>
    <p:sldId id="261"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00991C-1DF2-4869-9E50-77E5B16ABBF4}">
          <p14:sldIdLst>
            <p14:sldId id="256"/>
            <p14:sldId id="275"/>
            <p14:sldId id="276"/>
            <p14:sldId id="259"/>
          </p14:sldIdLst>
        </p14:section>
        <p14:section name="Untitled Section" id="{E0C5B801-8182-45E4-8DCA-A0C23EAA943B}">
          <p14:sldIdLst>
            <p14:sldId id="268"/>
            <p14:sldId id="269"/>
            <p14:sldId id="270"/>
            <p14:sldId id="274"/>
            <p14:sldId id="271"/>
            <p14:sldId id="260"/>
            <p14:sldId id="273"/>
            <p14:sldId id="261"/>
            <p14:sldId id="265"/>
            <p14:sldId id="26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 Ross" initials="BR" lastIdx="1" clrIdx="0">
    <p:extLst>
      <p:ext uri="{19B8F6BF-5375-455C-9EA6-DF929625EA0E}">
        <p15:presenceInfo xmlns:p15="http://schemas.microsoft.com/office/powerpoint/2012/main" userId="22d406f7d851446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674162"/>
            <a:ext cx="12192000" cy="1870862"/>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title"/>
          </p:nvPr>
        </p:nvSpPr>
        <p:spPr>
          <a:xfrm>
            <a:off x="718586" y="-312162"/>
            <a:ext cx="10571998" cy="872601"/>
          </a:xfrm>
        </p:spPr>
        <p:txBody>
          <a:bodyPr/>
          <a:lstStyle/>
          <a:p>
            <a:r>
              <a:rPr lang="en-US" dirty="0"/>
              <a:t>Click to edit Master title style</a:t>
            </a:r>
          </a:p>
        </p:txBody>
      </p:sp>
      <p:sp>
        <p:nvSpPr>
          <p:cNvPr id="3" name="Content Placeholder 2"/>
          <p:cNvSpPr>
            <a:spLocks noGrp="1"/>
          </p:cNvSpPr>
          <p:nvPr>
            <p:ph sz="half" idx="1"/>
          </p:nvPr>
        </p:nvSpPr>
        <p:spPr>
          <a:xfrm>
            <a:off x="818712" y="1731546"/>
            <a:ext cx="5185873" cy="4637447"/>
          </a:xfrm>
        </p:spPr>
        <p:txBody>
          <a:bodyPr anchor="t">
            <a:normAutofit/>
          </a:bodyPr>
          <a:lstStyle>
            <a:lvl1pPr marL="0" indent="0">
              <a:spcBef>
                <a:spcPts val="0"/>
              </a:spcBef>
              <a:spcAft>
                <a:spcPts val="1800"/>
              </a:spcAft>
              <a:buFontTx/>
              <a:buNone/>
              <a:defRPr sz="2800"/>
            </a:lvl1pPr>
            <a:lvl2pPr marL="365760" indent="-365760" algn="l">
              <a:spcBef>
                <a:spcPts val="0"/>
              </a:spcBef>
              <a:spcAft>
                <a:spcPts val="1200"/>
              </a:spcAft>
              <a:defRPr sz="2400"/>
            </a:lvl2pPr>
            <a:lvl3pPr marL="285750" indent="-285750">
              <a:spcBef>
                <a:spcPts val="0"/>
              </a:spcBef>
              <a:spcAft>
                <a:spcPts val="1200"/>
              </a:spcAft>
              <a:buFont typeface="Wingdings" panose="05000000000000000000" pitchFamily="2" charset="2"/>
              <a:buChar char="l"/>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7415" y="1731546"/>
            <a:ext cx="5194583" cy="4637447"/>
          </a:xfrm>
        </p:spPr>
        <p:txBody>
          <a:bodyPr anchor="t">
            <a:normAutofit/>
          </a:bodyPr>
          <a:lstStyle>
            <a:lvl1pPr marL="0" indent="0">
              <a:spcBef>
                <a:spcPts val="0"/>
              </a:spcBef>
              <a:spcAft>
                <a:spcPts val="1800"/>
              </a:spcAft>
              <a:buFontTx/>
              <a:buNone/>
              <a:defRPr sz="2800"/>
            </a:lvl1pPr>
            <a:lvl2pPr marL="365760" indent="-365760">
              <a:spcBef>
                <a:spcPts val="0"/>
              </a:spcBef>
              <a:spcAft>
                <a:spcPts val="1200"/>
              </a:spcAft>
              <a:defRPr sz="2400"/>
            </a:lvl2pPr>
            <a:lvl3pPr marL="365760" indent="-365760">
              <a:spcBef>
                <a:spcPts val="0"/>
              </a:spcBef>
              <a:spcAft>
                <a:spcPts val="1200"/>
              </a:spcAft>
              <a:buFont typeface="Wingdings 2" panose="05020102010507070707" pitchFamily="18" charset="2"/>
              <a:buChar cha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1622066"/>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103367"/>
            <a:ext cx="10571998" cy="922351"/>
          </a:xfrm>
        </p:spPr>
        <p:txBody>
          <a:body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3/9/2021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255640"/>
            <a:ext cx="10571998" cy="835742"/>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3/9/2021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ED7BF-7041-4BE3-98A1-2E698E617132}"/>
              </a:ext>
            </a:extLst>
          </p:cNvPr>
          <p:cNvSpPr>
            <a:spLocks noGrp="1"/>
          </p:cNvSpPr>
          <p:nvPr>
            <p:ph type="ctrTitle"/>
          </p:nvPr>
        </p:nvSpPr>
        <p:spPr/>
        <p:txBody>
          <a:bodyPr/>
          <a:lstStyle/>
          <a:p>
            <a:r>
              <a:rPr lang="en-US" dirty="0"/>
              <a:t>Zoning 101</a:t>
            </a:r>
            <a:br>
              <a:rPr lang="en-US" dirty="0"/>
            </a:br>
            <a:br>
              <a:rPr lang="en-US" dirty="0"/>
            </a:br>
            <a:r>
              <a:rPr lang="en-US" sz="2400" dirty="0"/>
              <a:t>Bill Ross, </a:t>
            </a:r>
            <a:r>
              <a:rPr lang="en-US" sz="2400" dirty="0" err="1"/>
              <a:t>ROSS+associates</a:t>
            </a:r>
            <a:endParaRPr lang="en-US" dirty="0"/>
          </a:p>
        </p:txBody>
      </p:sp>
      <p:sp>
        <p:nvSpPr>
          <p:cNvPr id="3" name="Subtitle 2">
            <a:extLst>
              <a:ext uri="{FF2B5EF4-FFF2-40B4-BE49-F238E27FC236}">
                <a16:creationId xmlns:a16="http://schemas.microsoft.com/office/drawing/2014/main" id="{C3D15CA5-8AFB-41C7-BF2E-2713C2A6967C}"/>
              </a:ext>
            </a:extLst>
          </p:cNvPr>
          <p:cNvSpPr>
            <a:spLocks noGrp="1"/>
          </p:cNvSpPr>
          <p:nvPr>
            <p:ph type="subTitle" idx="1"/>
          </p:nvPr>
        </p:nvSpPr>
        <p:spPr/>
        <p:txBody>
          <a:bodyPr>
            <a:noAutofit/>
          </a:bodyPr>
          <a:lstStyle/>
          <a:p>
            <a:r>
              <a:rPr lang="en-US" sz="2400" b="1" dirty="0"/>
              <a:t>Dunwoody City Council										March 11, 2021</a:t>
            </a:r>
          </a:p>
        </p:txBody>
      </p:sp>
    </p:spTree>
    <p:extLst>
      <p:ext uri="{BB962C8B-B14F-4D97-AF65-F5344CB8AC3E}">
        <p14:creationId xmlns:p14="http://schemas.microsoft.com/office/powerpoint/2010/main" val="2780137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C62BE-0B15-49A1-812B-98830760FF57}"/>
              </a:ext>
            </a:extLst>
          </p:cNvPr>
          <p:cNvSpPr>
            <a:spLocks noGrp="1"/>
          </p:cNvSpPr>
          <p:nvPr>
            <p:ph type="title"/>
          </p:nvPr>
        </p:nvSpPr>
        <p:spPr/>
        <p:txBody>
          <a:bodyPr/>
          <a:lstStyle/>
          <a:p>
            <a:r>
              <a:rPr lang="en-US" dirty="0"/>
              <a:t>Different Public Hearing Procedures</a:t>
            </a:r>
          </a:p>
        </p:txBody>
      </p:sp>
      <p:sp>
        <p:nvSpPr>
          <p:cNvPr id="3" name="Content Placeholder 2">
            <a:extLst>
              <a:ext uri="{FF2B5EF4-FFF2-40B4-BE49-F238E27FC236}">
                <a16:creationId xmlns:a16="http://schemas.microsoft.com/office/drawing/2014/main" id="{DF276D63-D40D-4E01-8296-652C7438B20B}"/>
              </a:ext>
            </a:extLst>
          </p:cNvPr>
          <p:cNvSpPr>
            <a:spLocks noGrp="1"/>
          </p:cNvSpPr>
          <p:nvPr>
            <p:ph sz="half" idx="1"/>
          </p:nvPr>
        </p:nvSpPr>
        <p:spPr/>
        <p:txBody>
          <a:bodyPr>
            <a:normAutofit fontScale="92500" lnSpcReduction="20000"/>
          </a:bodyPr>
          <a:lstStyle/>
          <a:p>
            <a:pPr marL="0" indent="0">
              <a:buNone/>
            </a:pPr>
            <a:r>
              <a:rPr lang="en-US" sz="3000" dirty="0"/>
              <a:t>Legislative</a:t>
            </a:r>
            <a:r>
              <a:rPr lang="en-US" sz="2800" dirty="0"/>
              <a:t> Hearing</a:t>
            </a:r>
          </a:p>
          <a:p>
            <a:pPr lvl="1"/>
            <a:r>
              <a:rPr lang="en-US" sz="2600" dirty="0"/>
              <a:t>Staff Presentation</a:t>
            </a:r>
          </a:p>
          <a:p>
            <a:pPr lvl="1"/>
            <a:r>
              <a:rPr lang="en-US" sz="2600" dirty="0"/>
              <a:t>Hear from the Applicant</a:t>
            </a:r>
          </a:p>
          <a:p>
            <a:pPr lvl="1"/>
            <a:r>
              <a:rPr lang="en-US" sz="2600" dirty="0"/>
              <a:t>Hear from the Opposition</a:t>
            </a:r>
          </a:p>
          <a:p>
            <a:pPr lvl="1"/>
            <a:r>
              <a:rPr lang="en-US" sz="2600" dirty="0"/>
              <a:t>Applicant’s Rebuttal</a:t>
            </a:r>
          </a:p>
          <a:p>
            <a:pPr lvl="1"/>
            <a:r>
              <a:rPr lang="en-US" sz="2600" dirty="0"/>
              <a:t>Consider the adopted Standards </a:t>
            </a:r>
          </a:p>
          <a:p>
            <a:pPr lvl="1"/>
            <a:r>
              <a:rPr lang="en-US" sz="2600" dirty="0"/>
              <a:t>Decision – appealable </a:t>
            </a:r>
            <a:r>
              <a:rPr lang="en-US" sz="2600" b="1" i="1" dirty="0"/>
              <a:t>de novo</a:t>
            </a:r>
          </a:p>
          <a:p>
            <a:endParaRPr lang="en-US" dirty="0"/>
          </a:p>
        </p:txBody>
      </p:sp>
      <p:sp>
        <p:nvSpPr>
          <p:cNvPr id="4" name="Content Placeholder 3">
            <a:extLst>
              <a:ext uri="{FF2B5EF4-FFF2-40B4-BE49-F238E27FC236}">
                <a16:creationId xmlns:a16="http://schemas.microsoft.com/office/drawing/2014/main" id="{B318E06A-14C4-424B-A807-83FB1A647239}"/>
              </a:ext>
            </a:extLst>
          </p:cNvPr>
          <p:cNvSpPr>
            <a:spLocks noGrp="1"/>
          </p:cNvSpPr>
          <p:nvPr>
            <p:ph sz="half" idx="2"/>
          </p:nvPr>
        </p:nvSpPr>
        <p:spPr/>
        <p:txBody>
          <a:bodyPr>
            <a:normAutofit fontScale="92500" lnSpcReduction="20000"/>
          </a:bodyPr>
          <a:lstStyle/>
          <a:p>
            <a:pPr marL="0" indent="0">
              <a:buNone/>
            </a:pPr>
            <a:r>
              <a:rPr lang="en-US" sz="3000" dirty="0"/>
              <a:t>Quasi-Judicial</a:t>
            </a:r>
            <a:r>
              <a:rPr lang="en-US" sz="2800" dirty="0"/>
              <a:t> Hearing</a:t>
            </a:r>
          </a:p>
          <a:p>
            <a:pPr lvl="1"/>
            <a:r>
              <a:rPr lang="en-US" sz="2600" dirty="0"/>
              <a:t>Can swear in presenters</a:t>
            </a:r>
          </a:p>
          <a:p>
            <a:pPr lvl="1"/>
            <a:r>
              <a:rPr lang="en-US" sz="2600" dirty="0"/>
              <a:t>Can subpoena “witnesses”</a:t>
            </a:r>
          </a:p>
          <a:p>
            <a:pPr lvl="1"/>
            <a:r>
              <a:rPr lang="en-US" sz="2600" dirty="0"/>
              <a:t>Hear from the Applicant</a:t>
            </a:r>
          </a:p>
          <a:p>
            <a:pPr lvl="1"/>
            <a:r>
              <a:rPr lang="en-US" sz="2600" dirty="0"/>
              <a:t>Hear from the Opposition</a:t>
            </a:r>
          </a:p>
          <a:p>
            <a:pPr lvl="1"/>
            <a:r>
              <a:rPr lang="en-US" sz="2600" dirty="0"/>
              <a:t>Speakers can cross-examine each other</a:t>
            </a:r>
          </a:p>
          <a:p>
            <a:pPr lvl="1"/>
            <a:r>
              <a:rPr lang="en-US" sz="2600" dirty="0"/>
              <a:t>Findings of Fact must be adopted</a:t>
            </a:r>
          </a:p>
          <a:p>
            <a:pPr lvl="1"/>
            <a:r>
              <a:rPr lang="en-US" sz="2600" dirty="0"/>
              <a:t>Decision</a:t>
            </a:r>
            <a:r>
              <a:rPr lang="en-US" dirty="0"/>
              <a:t>—appealable </a:t>
            </a:r>
            <a:r>
              <a:rPr lang="en-US" b="1" i="1" dirty="0"/>
              <a:t>on the record</a:t>
            </a:r>
          </a:p>
          <a:p>
            <a:endParaRPr lang="en-US" dirty="0"/>
          </a:p>
        </p:txBody>
      </p:sp>
    </p:spTree>
    <p:extLst>
      <p:ext uri="{BB962C8B-B14F-4D97-AF65-F5344CB8AC3E}">
        <p14:creationId xmlns:p14="http://schemas.microsoft.com/office/powerpoint/2010/main" val="267861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5DF917-BEF8-4757-8A7B-4C43669FA2D0}"/>
              </a:ext>
            </a:extLst>
          </p:cNvPr>
          <p:cNvSpPr txBox="1"/>
          <p:nvPr/>
        </p:nvSpPr>
        <p:spPr>
          <a:xfrm>
            <a:off x="6432605" y="487213"/>
            <a:ext cx="4847976" cy="5924699"/>
          </a:xfrm>
          <a:prstGeom prst="rect">
            <a:avLst/>
          </a:prstGeom>
          <a:noFill/>
        </p:spPr>
        <p:txBody>
          <a:bodyPr wrap="square">
            <a:spAutoFit/>
          </a:bodyPr>
          <a:lstStyle/>
          <a:p>
            <a:r>
              <a:rPr lang="en-US" dirty="0"/>
              <a:t>(a)	</a:t>
            </a:r>
            <a:r>
              <a:rPr lang="en-US" sz="1900" dirty="0"/>
              <a:t>Opening the hearing.</a:t>
            </a:r>
          </a:p>
          <a:p>
            <a:endParaRPr lang="en-US" sz="1900" dirty="0"/>
          </a:p>
          <a:p>
            <a:pPr marL="342900" indent="-342900">
              <a:buAutoNum type="alphaLcParenBoth" startAt="2"/>
            </a:pPr>
            <a:r>
              <a:rPr lang="en-US" sz="1900" dirty="0"/>
              <a:t>Procedural rules.</a:t>
            </a:r>
          </a:p>
          <a:p>
            <a:pPr marL="342900" indent="-342900">
              <a:buAutoNum type="alphaLcParenBoth" startAt="2"/>
            </a:pPr>
            <a:endParaRPr lang="en-US" sz="1900" dirty="0"/>
          </a:p>
          <a:p>
            <a:pPr marL="342900" indent="-342900">
              <a:buAutoNum type="alphaLcParenBoth" startAt="2"/>
            </a:pPr>
            <a:r>
              <a:rPr lang="en-US" sz="1900" dirty="0"/>
              <a:t>Proceedings</a:t>
            </a:r>
          </a:p>
          <a:p>
            <a:pPr marL="800100" lvl="1" indent="-342900">
              <a:buFont typeface="Wingdings" panose="05000000000000000000" pitchFamily="2" charset="2"/>
              <a:buChar char="§"/>
            </a:pPr>
            <a:r>
              <a:rPr lang="en-US" sz="1900" dirty="0"/>
              <a:t>Proponents</a:t>
            </a:r>
          </a:p>
          <a:p>
            <a:pPr marL="800100" lvl="1" indent="-342900">
              <a:buFont typeface="Wingdings" panose="05000000000000000000" pitchFamily="2" charset="2"/>
              <a:buChar char="§"/>
            </a:pPr>
            <a:r>
              <a:rPr lang="en-US" sz="1900" dirty="0"/>
              <a:t>Opposition</a:t>
            </a:r>
          </a:p>
          <a:p>
            <a:pPr marL="800100" lvl="1" indent="-342900">
              <a:buFont typeface="Wingdings" panose="05000000000000000000" pitchFamily="2" charset="2"/>
              <a:buChar char="§"/>
            </a:pPr>
            <a:r>
              <a:rPr lang="en-US" sz="1900" dirty="0"/>
              <a:t>Rebuttal</a:t>
            </a:r>
          </a:p>
          <a:p>
            <a:pPr marL="800100" lvl="1" indent="-342900">
              <a:buFont typeface="Wingdings" panose="05000000000000000000" pitchFamily="2" charset="2"/>
              <a:buChar char="§"/>
            </a:pPr>
            <a:r>
              <a:rPr lang="en-US" sz="1900" dirty="0"/>
              <a:t>Cross-Examination</a:t>
            </a:r>
          </a:p>
          <a:p>
            <a:pPr marL="800100" lvl="1" indent="-342900">
              <a:buFont typeface="Wingdings" panose="05000000000000000000" pitchFamily="2" charset="2"/>
              <a:buChar char="§"/>
            </a:pPr>
            <a:r>
              <a:rPr lang="en-US" sz="1900" dirty="0"/>
              <a:t>Discussion</a:t>
            </a:r>
          </a:p>
          <a:p>
            <a:pPr marL="800100" lvl="1" indent="-342900">
              <a:buFont typeface="Wingdings" panose="05000000000000000000" pitchFamily="2" charset="2"/>
              <a:buChar char="§"/>
            </a:pPr>
            <a:r>
              <a:rPr lang="en-US" sz="1900" dirty="0"/>
              <a:t>Scheduling</a:t>
            </a:r>
          </a:p>
          <a:p>
            <a:pPr marL="800100" lvl="1" indent="-342900">
              <a:buFont typeface="Wingdings" panose="05000000000000000000" pitchFamily="2" charset="2"/>
              <a:buChar char="§"/>
            </a:pPr>
            <a:r>
              <a:rPr lang="en-US" sz="1900" dirty="0"/>
              <a:t>Transcription</a:t>
            </a:r>
          </a:p>
          <a:p>
            <a:pPr marL="342900" indent="-342900">
              <a:buAutoNum type="alphaLcParenBoth" startAt="2"/>
            </a:pPr>
            <a:endParaRPr lang="en-US" sz="1900" dirty="0"/>
          </a:p>
          <a:p>
            <a:pPr marL="342900" indent="-342900">
              <a:buAutoNum type="alphaLcParenBoth" startAt="2"/>
            </a:pPr>
            <a:r>
              <a:rPr lang="en-US" sz="1900" dirty="0"/>
              <a:t>Decisions</a:t>
            </a:r>
          </a:p>
          <a:p>
            <a:pPr marL="800100" lvl="1" indent="-342900">
              <a:buFont typeface="Wingdings" panose="05000000000000000000" pitchFamily="2" charset="2"/>
              <a:buChar char="§"/>
            </a:pPr>
            <a:r>
              <a:rPr lang="en-US" sz="1900" dirty="0"/>
              <a:t>Findings of Fact</a:t>
            </a:r>
          </a:p>
          <a:p>
            <a:pPr marL="800100" lvl="1" indent="-342900">
              <a:buFont typeface="Wingdings" panose="05000000000000000000" pitchFamily="2" charset="2"/>
              <a:buChar char="§"/>
            </a:pPr>
            <a:r>
              <a:rPr lang="en-US" sz="1900" dirty="0"/>
              <a:t>Action</a:t>
            </a:r>
          </a:p>
          <a:p>
            <a:pPr marL="342900" indent="-342900">
              <a:buAutoNum type="alphaLcParenBoth" startAt="2"/>
            </a:pPr>
            <a:endParaRPr lang="en-US" sz="1900" dirty="0"/>
          </a:p>
          <a:p>
            <a:pPr marL="342900" indent="-342900">
              <a:buAutoNum type="alphaLcParenBoth" startAt="2"/>
            </a:pPr>
            <a:r>
              <a:rPr lang="en-US" sz="1900" dirty="0"/>
              <a:t>Appeals</a:t>
            </a:r>
          </a:p>
          <a:p>
            <a:pPr marL="800100" lvl="1" indent="-342900">
              <a:buFont typeface="Wingdings" panose="05000000000000000000" pitchFamily="2" charset="2"/>
              <a:buChar char="§"/>
            </a:pPr>
            <a:r>
              <a:rPr lang="en-US" sz="1900" dirty="0"/>
              <a:t>By writ of Certiorari</a:t>
            </a:r>
          </a:p>
          <a:p>
            <a:pPr marL="800100" lvl="1" indent="-342900">
              <a:buAutoNum type="alphaLcParenBoth" startAt="2"/>
            </a:pPr>
            <a:endParaRPr lang="en-US" dirty="0"/>
          </a:p>
        </p:txBody>
      </p:sp>
      <p:sp>
        <p:nvSpPr>
          <p:cNvPr id="13" name="Title 12">
            <a:extLst>
              <a:ext uri="{FF2B5EF4-FFF2-40B4-BE49-F238E27FC236}">
                <a16:creationId xmlns:a16="http://schemas.microsoft.com/office/drawing/2014/main" id="{27DC083B-952B-4C9E-B3FC-FC319F79215B}"/>
              </a:ext>
            </a:extLst>
          </p:cNvPr>
          <p:cNvSpPr>
            <a:spLocks noGrp="1"/>
          </p:cNvSpPr>
          <p:nvPr>
            <p:ph type="title"/>
          </p:nvPr>
        </p:nvSpPr>
        <p:spPr/>
        <p:txBody>
          <a:bodyPr/>
          <a:lstStyle/>
          <a:p>
            <a:pPr algn="ctr"/>
            <a:r>
              <a:rPr lang="en-US" sz="3600" dirty="0"/>
              <a:t>Quasi-Judicial Public Hearing</a:t>
            </a:r>
            <a:br>
              <a:rPr lang="en-US" dirty="0"/>
            </a:br>
            <a:endParaRPr lang="en-US" dirty="0"/>
          </a:p>
        </p:txBody>
      </p:sp>
    </p:spTree>
    <p:extLst>
      <p:ext uri="{BB962C8B-B14F-4D97-AF65-F5344CB8AC3E}">
        <p14:creationId xmlns:p14="http://schemas.microsoft.com/office/powerpoint/2010/main" val="314461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3DD8D-D9FD-4F2B-A187-0F4658B0FABE}"/>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C3EBEF7B-EE5C-4132-AB60-8176C3B9C056}"/>
              </a:ext>
            </a:extLst>
          </p:cNvPr>
          <p:cNvSpPr>
            <a:spLocks noGrp="1"/>
          </p:cNvSpPr>
          <p:nvPr>
            <p:ph sz="half" idx="1"/>
          </p:nvPr>
        </p:nvSpPr>
        <p:spPr/>
        <p:txBody>
          <a:bodyPr>
            <a:normAutofit/>
          </a:bodyPr>
          <a:lstStyle/>
          <a:p>
            <a:r>
              <a:rPr lang="en-US" sz="2300" dirty="0"/>
              <a:t>The Zoning Procedures Law still applies to re-zonings and special uses.</a:t>
            </a:r>
          </a:p>
          <a:p>
            <a:r>
              <a:rPr lang="en-US" sz="2300" dirty="0"/>
              <a:t>Keep </a:t>
            </a:r>
            <a:r>
              <a:rPr lang="en-US" sz="2300" b="1" dirty="0"/>
              <a:t>Standards</a:t>
            </a:r>
            <a:r>
              <a:rPr lang="en-US" sz="2300" dirty="0"/>
              <a:t> for considering zoning actions and </a:t>
            </a:r>
            <a:r>
              <a:rPr lang="en-US" sz="2300" b="1" dirty="0"/>
              <a:t>Procedures</a:t>
            </a:r>
            <a:r>
              <a:rPr lang="en-US" sz="2300" dirty="0"/>
              <a:t> for calling </a:t>
            </a:r>
            <a:r>
              <a:rPr lang="en-US" sz="2300" dirty="0">
                <a:solidFill>
                  <a:srgbClr val="FFFF00"/>
                </a:solidFill>
              </a:rPr>
              <a:t>and holding </a:t>
            </a:r>
            <a:r>
              <a:rPr lang="en-US" sz="2300" dirty="0"/>
              <a:t>a public hearing per </a:t>
            </a:r>
            <a:r>
              <a:rPr lang="en-US" sz="2300" dirty="0" err="1"/>
              <a:t>ZPL</a:t>
            </a:r>
            <a:r>
              <a:rPr lang="en-US" sz="2300" dirty="0"/>
              <a:t>.</a:t>
            </a:r>
          </a:p>
          <a:p>
            <a:endParaRPr lang="en-US" sz="1200" dirty="0"/>
          </a:p>
          <a:p>
            <a:r>
              <a:rPr lang="en-US" sz="2300" dirty="0"/>
              <a:t>Also keep Standards for considering an Appeal, Special Exception or Variance. </a:t>
            </a:r>
          </a:p>
        </p:txBody>
      </p:sp>
      <p:sp>
        <p:nvSpPr>
          <p:cNvPr id="4" name="Content Placeholder 3">
            <a:extLst>
              <a:ext uri="{FF2B5EF4-FFF2-40B4-BE49-F238E27FC236}">
                <a16:creationId xmlns:a16="http://schemas.microsoft.com/office/drawing/2014/main" id="{DB05A0F8-501F-4FE1-8029-5F6BB3BEFA7E}"/>
              </a:ext>
            </a:extLst>
          </p:cNvPr>
          <p:cNvSpPr>
            <a:spLocks noGrp="1"/>
          </p:cNvSpPr>
          <p:nvPr>
            <p:ph sz="half" idx="2"/>
          </p:nvPr>
        </p:nvSpPr>
        <p:spPr/>
        <p:txBody>
          <a:bodyPr>
            <a:noAutofit/>
          </a:bodyPr>
          <a:lstStyle/>
          <a:p>
            <a:r>
              <a:rPr lang="en-US" sz="2300" dirty="0"/>
              <a:t>Consider adopting a </a:t>
            </a:r>
            <a:r>
              <a:rPr lang="en-US" sz="2300" dirty="0">
                <a:solidFill>
                  <a:srgbClr val="FFFF00"/>
                </a:solidFill>
              </a:rPr>
              <a:t>single public hearing procedure</a:t>
            </a:r>
            <a:r>
              <a:rPr lang="en-US" sz="2300" dirty="0"/>
              <a:t>—the Quasi-Judicial process—for all matters related to zoning, special uses, special exceptions and appeals.</a:t>
            </a:r>
          </a:p>
          <a:p>
            <a:r>
              <a:rPr lang="en-US" sz="2300" dirty="0"/>
              <a:t>Administrative approvals or denials by the Director, </a:t>
            </a:r>
            <a:r>
              <a:rPr lang="en-US" sz="2300" dirty="0">
                <a:solidFill>
                  <a:srgbClr val="FFFF00"/>
                </a:solidFill>
              </a:rPr>
              <a:t>and interpretations</a:t>
            </a:r>
            <a:r>
              <a:rPr lang="en-US" sz="2300" dirty="0"/>
              <a:t>, should be appealed only to the City Council.</a:t>
            </a:r>
          </a:p>
          <a:p>
            <a:r>
              <a:rPr lang="en-US" sz="2300" dirty="0"/>
              <a:t>Make sure Findings of Fact required for </a:t>
            </a:r>
            <a:r>
              <a:rPr lang="en-US" sz="2300" u="sng" dirty="0"/>
              <a:t>everything</a:t>
            </a:r>
            <a:r>
              <a:rPr lang="en-US" sz="2300" dirty="0"/>
              <a:t>.</a:t>
            </a:r>
          </a:p>
        </p:txBody>
      </p:sp>
    </p:spTree>
    <p:extLst>
      <p:ext uri="{BB962C8B-B14F-4D97-AF65-F5344CB8AC3E}">
        <p14:creationId xmlns:p14="http://schemas.microsoft.com/office/powerpoint/2010/main" val="3296900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D42D6-3572-4A75-AC14-3EDD4612F0ED}"/>
              </a:ext>
            </a:extLst>
          </p:cNvPr>
          <p:cNvSpPr>
            <a:spLocks noGrp="1"/>
          </p:cNvSpPr>
          <p:nvPr>
            <p:ph type="title"/>
          </p:nvPr>
        </p:nvSpPr>
        <p:spPr/>
        <p:txBody>
          <a:bodyPr/>
          <a:lstStyle/>
          <a:p>
            <a:r>
              <a:rPr lang="en-US" dirty="0"/>
              <a:t>Remember</a:t>
            </a:r>
          </a:p>
        </p:txBody>
      </p:sp>
      <p:sp>
        <p:nvSpPr>
          <p:cNvPr id="3" name="Content Placeholder 2">
            <a:extLst>
              <a:ext uri="{FF2B5EF4-FFF2-40B4-BE49-F238E27FC236}">
                <a16:creationId xmlns:a16="http://schemas.microsoft.com/office/drawing/2014/main" id="{73151E7F-F956-462E-ABDA-31B5AB0DD7A7}"/>
              </a:ext>
            </a:extLst>
          </p:cNvPr>
          <p:cNvSpPr>
            <a:spLocks noGrp="1"/>
          </p:cNvSpPr>
          <p:nvPr>
            <p:ph sz="half" idx="1"/>
          </p:nvPr>
        </p:nvSpPr>
        <p:spPr>
          <a:xfrm>
            <a:off x="818712" y="1731546"/>
            <a:ext cx="6889778" cy="4637447"/>
          </a:xfrm>
        </p:spPr>
        <p:txBody>
          <a:bodyPr/>
          <a:lstStyle/>
          <a:p>
            <a:r>
              <a:rPr lang="en-US" dirty="0"/>
              <a:t>The burden falls heavily on the staff!</a:t>
            </a:r>
          </a:p>
          <a:p>
            <a:pPr lvl="1"/>
            <a:r>
              <a:rPr lang="en-US" dirty="0"/>
              <a:t>Maintain a complete record of everything that goes to the decision-making body.</a:t>
            </a:r>
          </a:p>
          <a:p>
            <a:pPr lvl="1"/>
            <a:r>
              <a:rPr lang="en-US" dirty="0"/>
              <a:t>Obtain copies of anything the applicant or the opposition submits before or at the public hearing.</a:t>
            </a:r>
          </a:p>
          <a:p>
            <a:pPr lvl="1"/>
            <a:r>
              <a:rPr lang="en-US" dirty="0"/>
              <a:t>Record the public hearing such that it can be transcribed.</a:t>
            </a:r>
          </a:p>
          <a:p>
            <a:pPr lvl="1"/>
            <a:endParaRPr lang="en-US" dirty="0"/>
          </a:p>
        </p:txBody>
      </p:sp>
      <p:sp>
        <p:nvSpPr>
          <p:cNvPr id="4" name="Content Placeholder 3">
            <a:extLst>
              <a:ext uri="{FF2B5EF4-FFF2-40B4-BE49-F238E27FC236}">
                <a16:creationId xmlns:a16="http://schemas.microsoft.com/office/drawing/2014/main" id="{4389EFA9-3CFE-41AA-9E37-094EDE97C774}"/>
              </a:ext>
            </a:extLst>
          </p:cNvPr>
          <p:cNvSpPr>
            <a:spLocks noGrp="1"/>
          </p:cNvSpPr>
          <p:nvPr>
            <p:ph sz="half" idx="2"/>
          </p:nvPr>
        </p:nvSpPr>
        <p:spPr>
          <a:xfrm>
            <a:off x="8141110" y="1731546"/>
            <a:ext cx="3240888" cy="4637447"/>
          </a:xfrm>
        </p:spPr>
        <p:txBody>
          <a:bodyPr/>
          <a:lstStyle/>
          <a:p>
            <a:endParaRPr lang="en-US"/>
          </a:p>
        </p:txBody>
      </p:sp>
    </p:spTree>
    <p:extLst>
      <p:ext uri="{BB962C8B-B14F-4D97-AF65-F5344CB8AC3E}">
        <p14:creationId xmlns:p14="http://schemas.microsoft.com/office/powerpoint/2010/main" val="3215819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6CD4-B0ED-4A18-B3AF-8EE3EAF904E7}"/>
              </a:ext>
            </a:extLst>
          </p:cNvPr>
          <p:cNvSpPr>
            <a:spLocks noGrp="1"/>
          </p:cNvSpPr>
          <p:nvPr>
            <p:ph type="title"/>
          </p:nvPr>
        </p:nvSpPr>
        <p:spPr/>
        <p:txBody>
          <a:bodyPr/>
          <a:lstStyle/>
          <a:p>
            <a:r>
              <a:rPr lang="en-US" dirty="0"/>
              <a:t>Questions and Answers</a:t>
            </a:r>
          </a:p>
        </p:txBody>
      </p:sp>
      <p:sp>
        <p:nvSpPr>
          <p:cNvPr id="3" name="Content Placeholder 2">
            <a:extLst>
              <a:ext uri="{FF2B5EF4-FFF2-40B4-BE49-F238E27FC236}">
                <a16:creationId xmlns:a16="http://schemas.microsoft.com/office/drawing/2014/main" id="{BFAC4D17-96C1-44C1-B17B-CAB40DA6E7E7}"/>
              </a:ext>
            </a:extLst>
          </p:cNvPr>
          <p:cNvSpPr>
            <a:spLocks noGrp="1"/>
          </p:cNvSpPr>
          <p:nvPr>
            <p:ph idx="1"/>
          </p:nvPr>
        </p:nvSpPr>
        <p:spPr/>
        <p:txBody>
          <a:bodyPr>
            <a:normAutofit/>
          </a:bodyPr>
          <a:lstStyle/>
          <a:p>
            <a:pPr marL="0" indent="0">
              <a:buNone/>
            </a:pPr>
            <a:r>
              <a:rPr lang="en-US" sz="2400" dirty="0"/>
              <a:t>???  Reversionary clause in conditions of zoning.</a:t>
            </a:r>
          </a:p>
          <a:p>
            <a:pPr marL="0" indent="0">
              <a:buNone/>
            </a:pPr>
            <a:r>
              <a:rPr lang="en-US" sz="2400" dirty="0"/>
              <a:t>???  Number of required public hearings.</a:t>
            </a:r>
          </a:p>
          <a:p>
            <a:pPr marL="0" indent="0">
              <a:buNone/>
            </a:pPr>
            <a:r>
              <a:rPr lang="en-US" sz="2400" dirty="0"/>
              <a:t>???  Site plan requirements for rezoning applications.</a:t>
            </a:r>
          </a:p>
        </p:txBody>
      </p:sp>
    </p:spTree>
    <p:extLst>
      <p:ext uri="{BB962C8B-B14F-4D97-AF65-F5344CB8AC3E}">
        <p14:creationId xmlns:p14="http://schemas.microsoft.com/office/powerpoint/2010/main" val="508701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D65C7-6ECE-4AC5-BCA4-903477F3917E}"/>
              </a:ext>
            </a:extLst>
          </p:cNvPr>
          <p:cNvSpPr>
            <a:spLocks noGrp="1"/>
          </p:cNvSpPr>
          <p:nvPr>
            <p:ph type="title"/>
          </p:nvPr>
        </p:nvSpPr>
        <p:spPr/>
        <p:txBody>
          <a:bodyPr/>
          <a:lstStyle/>
          <a:p>
            <a:r>
              <a:rPr lang="en-US" dirty="0"/>
              <a:t>Zoning Procedures Act</a:t>
            </a:r>
          </a:p>
        </p:txBody>
      </p:sp>
      <p:sp>
        <p:nvSpPr>
          <p:cNvPr id="3" name="Content Placeholder 2">
            <a:extLst>
              <a:ext uri="{FF2B5EF4-FFF2-40B4-BE49-F238E27FC236}">
                <a16:creationId xmlns:a16="http://schemas.microsoft.com/office/drawing/2014/main" id="{719EAF2E-A8E4-4A7C-B6D7-036315D7318A}"/>
              </a:ext>
            </a:extLst>
          </p:cNvPr>
          <p:cNvSpPr>
            <a:spLocks noGrp="1"/>
          </p:cNvSpPr>
          <p:nvPr>
            <p:ph sz="half" idx="1"/>
          </p:nvPr>
        </p:nvSpPr>
        <p:spPr/>
        <p:txBody>
          <a:bodyPr>
            <a:normAutofit fontScale="92500" lnSpcReduction="10000"/>
          </a:bodyPr>
          <a:lstStyle/>
          <a:p>
            <a:pPr marL="57150" lvl="2" indent="0">
              <a:buSzPts val="1100"/>
              <a:buNone/>
              <a:tabLst>
                <a:tab pos="457200" algn="l"/>
              </a:tabLst>
            </a:pPr>
            <a:r>
              <a:rPr lang="en-US" sz="2000" dirty="0">
                <a:effectLst/>
              </a:rPr>
              <a:t>“Zoning decision” means </a:t>
            </a:r>
            <a:r>
              <a:rPr lang="en-US" sz="2000" dirty="0">
                <a:effectLst/>
                <a:ea typeface="Times New Roman" panose="02020603050405020304" pitchFamily="18" charset="0"/>
              </a:rPr>
              <a:t>final </a:t>
            </a:r>
            <a:r>
              <a:rPr lang="en-US" sz="2000" dirty="0">
                <a:solidFill>
                  <a:srgbClr val="FFFF00"/>
                </a:solidFill>
                <a:effectLst/>
                <a:ea typeface="Times New Roman" panose="02020603050405020304" pitchFamily="18" charset="0"/>
              </a:rPr>
              <a:t>legislative</a:t>
            </a:r>
            <a:r>
              <a:rPr lang="en-US" sz="2000" dirty="0">
                <a:effectLst/>
                <a:ea typeface="Times New Roman" panose="02020603050405020304" pitchFamily="18" charset="0"/>
              </a:rPr>
              <a:t> action which results in:</a:t>
            </a:r>
            <a:endParaRPr lang="en-US" sz="2000" dirty="0">
              <a:effectLst/>
            </a:endParaRPr>
          </a:p>
          <a:p>
            <a:pPr marL="400050" lvl="2" indent="-342900">
              <a:buSzPct val="100000"/>
              <a:buFont typeface="Wingdings" panose="05000000000000000000" pitchFamily="2" charset="2"/>
              <a:buChar char="q"/>
              <a:tabLst>
                <a:tab pos="457200" algn="l"/>
              </a:tabLst>
            </a:pPr>
            <a:r>
              <a:rPr lang="en-US" dirty="0">
                <a:effectLst/>
              </a:rPr>
              <a:t>The adoption of a zoning ordinance;</a:t>
            </a:r>
          </a:p>
          <a:p>
            <a:pPr marL="400050" lvl="2" indent="-342900">
              <a:buSzPct val="100000"/>
              <a:buFont typeface="Wingdings" panose="05000000000000000000" pitchFamily="2" charset="2"/>
              <a:buChar char="q"/>
              <a:tabLst>
                <a:tab pos="457200" algn="l"/>
              </a:tabLst>
            </a:pPr>
            <a:r>
              <a:rPr lang="en-US" dirty="0">
                <a:effectLst/>
              </a:rPr>
              <a:t>The adoption of an amendment to a zoning ordinance which changes the text of the zoning ordinance;</a:t>
            </a:r>
          </a:p>
          <a:p>
            <a:pPr marL="400050" lvl="2" indent="-342900">
              <a:buSzPct val="100000"/>
              <a:buFont typeface="Wingdings" panose="05000000000000000000" pitchFamily="2" charset="2"/>
              <a:buChar char="q"/>
              <a:tabLst>
                <a:tab pos="457200" algn="l"/>
              </a:tabLst>
            </a:pPr>
            <a:r>
              <a:rPr lang="en-US" dirty="0">
                <a:effectLst/>
              </a:rPr>
              <a:t>The adoption of an amendment to a zoning ordinance which rezones property from one zoning classification to another;</a:t>
            </a:r>
          </a:p>
          <a:p>
            <a:pPr marL="400050" lvl="2" indent="-342900">
              <a:buSzPct val="100000"/>
              <a:buFont typeface="Wingdings" panose="05000000000000000000" pitchFamily="2" charset="2"/>
              <a:buChar char="q"/>
              <a:tabLst>
                <a:tab pos="457200" algn="l"/>
              </a:tabLst>
            </a:pPr>
            <a:r>
              <a:rPr lang="en-US" dirty="0">
                <a:effectLst/>
              </a:rPr>
              <a:t>The adoption of an amendment to a zoning ordinance by a municipal local government which zones property to be annexed into the municipality; or</a:t>
            </a:r>
          </a:p>
          <a:p>
            <a:pPr marL="400050" lvl="2" indent="-342900">
              <a:buSzPct val="100000"/>
              <a:buFont typeface="Wingdings" panose="05000000000000000000" pitchFamily="2" charset="2"/>
              <a:buChar char="q"/>
              <a:tabLst>
                <a:tab pos="457200" algn="l"/>
              </a:tabLst>
            </a:pPr>
            <a:r>
              <a:rPr lang="en-US" dirty="0">
                <a:effectLst/>
              </a:rPr>
              <a:t>The grant of a permit relating to a special use of property.</a:t>
            </a:r>
          </a:p>
          <a:p>
            <a:endParaRPr lang="en-US" dirty="0"/>
          </a:p>
        </p:txBody>
      </p:sp>
      <p:sp>
        <p:nvSpPr>
          <p:cNvPr id="4" name="Content Placeholder 3">
            <a:extLst>
              <a:ext uri="{FF2B5EF4-FFF2-40B4-BE49-F238E27FC236}">
                <a16:creationId xmlns:a16="http://schemas.microsoft.com/office/drawing/2014/main" id="{3E3E5087-14D6-4838-B995-F6F9319E4FE3}"/>
              </a:ext>
            </a:extLst>
          </p:cNvPr>
          <p:cNvSpPr>
            <a:spLocks noGrp="1"/>
          </p:cNvSpPr>
          <p:nvPr>
            <p:ph sz="half" idx="2"/>
          </p:nvPr>
        </p:nvSpPr>
        <p:spPr/>
        <p:txBody>
          <a:bodyPr>
            <a:normAutofit fontScale="92500" lnSpcReduction="10000"/>
          </a:bodyPr>
          <a:lstStyle/>
          <a:p>
            <a:pPr marL="0" lvl="2" indent="0">
              <a:buSzPts val="1100"/>
              <a:buNone/>
              <a:tabLst>
                <a:tab pos="457200" algn="l"/>
              </a:tabLst>
            </a:pPr>
            <a:r>
              <a:rPr lang="en-US" sz="2000" dirty="0"/>
              <a:t>“Zoning ordinance” means … </a:t>
            </a:r>
          </a:p>
          <a:p>
            <a:pPr marL="0" lvl="2" indent="0">
              <a:buSzPts val="1100"/>
              <a:buNone/>
              <a:tabLst>
                <a:tab pos="457200" algn="l"/>
              </a:tabLst>
            </a:pPr>
            <a:r>
              <a:rPr lang="en-US" dirty="0">
                <a:cs typeface="Arial" panose="020B0604020202020204" pitchFamily="34" charset="0"/>
              </a:rPr>
              <a:t>… </a:t>
            </a:r>
            <a:r>
              <a:rPr lang="en-US" dirty="0">
                <a:effectLst/>
                <a:cs typeface="Arial" panose="020B0604020202020204" pitchFamily="34" charset="0"/>
              </a:rPr>
              <a:t>an ordinance or resolution of a local government establishing </a:t>
            </a:r>
            <a:r>
              <a:rPr lang="en-US" dirty="0">
                <a:solidFill>
                  <a:srgbClr val="FFFF00"/>
                </a:solidFill>
                <a:effectLst/>
                <a:cs typeface="Arial" panose="020B0604020202020204" pitchFamily="34" charset="0"/>
              </a:rPr>
              <a:t>procedures</a:t>
            </a:r>
            <a:r>
              <a:rPr lang="en-US" dirty="0">
                <a:effectLst/>
                <a:cs typeface="Arial" panose="020B0604020202020204" pitchFamily="34" charset="0"/>
              </a:rPr>
              <a:t> and zones or districts within its respective territorial boundaries which regulate the uses and development </a:t>
            </a:r>
            <a:r>
              <a:rPr lang="en-US" dirty="0">
                <a:solidFill>
                  <a:srgbClr val="FFFF00"/>
                </a:solidFill>
                <a:effectLst/>
                <a:cs typeface="Arial" panose="020B0604020202020204" pitchFamily="34" charset="0"/>
              </a:rPr>
              <a:t>standards</a:t>
            </a:r>
            <a:r>
              <a:rPr lang="en-US" dirty="0">
                <a:effectLst/>
                <a:cs typeface="Arial" panose="020B0604020202020204" pitchFamily="34" charset="0"/>
              </a:rPr>
              <a:t> of property within such zones or districts. The term also includes the zoning map adopted in conjunction with a zoning ordinance which shows the zones and districts and zoning classifications of property therein.</a:t>
            </a:r>
          </a:p>
          <a:p>
            <a:pPr marL="285750" indent="-285750">
              <a:buFont typeface="Wingdings" panose="05000000000000000000" pitchFamily="2" charset="2"/>
              <a:buChar char="q"/>
            </a:pPr>
            <a:endParaRPr lang="en-US" sz="1600" dirty="0"/>
          </a:p>
        </p:txBody>
      </p:sp>
    </p:spTree>
    <p:extLst>
      <p:ext uri="{BB962C8B-B14F-4D97-AF65-F5344CB8AC3E}">
        <p14:creationId xmlns:p14="http://schemas.microsoft.com/office/powerpoint/2010/main" val="2118116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69025-B4D1-40D7-A86C-6002CC03EDEC}"/>
              </a:ext>
            </a:extLst>
          </p:cNvPr>
          <p:cNvSpPr>
            <a:spLocks noGrp="1"/>
          </p:cNvSpPr>
          <p:nvPr>
            <p:ph type="title"/>
          </p:nvPr>
        </p:nvSpPr>
        <p:spPr/>
        <p:txBody>
          <a:bodyPr/>
          <a:lstStyle/>
          <a:p>
            <a:r>
              <a:rPr lang="en-US" dirty="0"/>
              <a:t>Zoning Procedures Act</a:t>
            </a:r>
          </a:p>
        </p:txBody>
      </p:sp>
      <p:sp>
        <p:nvSpPr>
          <p:cNvPr id="3" name="Content Placeholder 2">
            <a:extLst>
              <a:ext uri="{FF2B5EF4-FFF2-40B4-BE49-F238E27FC236}">
                <a16:creationId xmlns:a16="http://schemas.microsoft.com/office/drawing/2014/main" id="{0F35B54E-224D-4583-A91B-575C6ABF5FF6}"/>
              </a:ext>
            </a:extLst>
          </p:cNvPr>
          <p:cNvSpPr>
            <a:spLocks noGrp="1"/>
          </p:cNvSpPr>
          <p:nvPr>
            <p:ph sz="half" idx="1"/>
          </p:nvPr>
        </p:nvSpPr>
        <p:spPr/>
        <p:txBody>
          <a:bodyPr>
            <a:normAutofit/>
          </a:bodyPr>
          <a:lstStyle/>
          <a:p>
            <a:r>
              <a:rPr lang="en-US" sz="2000" dirty="0">
                <a:effectLst/>
                <a:ea typeface="Times New Roman" panose="02020603050405020304" pitchFamily="18" charset="0"/>
              </a:rPr>
              <a:t>A local government taking action resulting in a zoning decision shall provide for a </a:t>
            </a:r>
            <a:r>
              <a:rPr lang="en-US" sz="2000" dirty="0">
                <a:solidFill>
                  <a:srgbClr val="FFFF00"/>
                </a:solidFill>
                <a:effectLst/>
                <a:ea typeface="Times New Roman" panose="02020603050405020304" pitchFamily="18" charset="0"/>
              </a:rPr>
              <a:t>hearing</a:t>
            </a:r>
            <a:r>
              <a:rPr lang="en-US" sz="2000" dirty="0">
                <a:effectLst/>
                <a:ea typeface="Times New Roman" panose="02020603050405020304" pitchFamily="18" charset="0"/>
              </a:rPr>
              <a:t> on the proposed action. </a:t>
            </a:r>
          </a:p>
          <a:p>
            <a:pPr marL="285750" indent="-285750">
              <a:buFont typeface="Wingdings" panose="05000000000000000000" pitchFamily="2" charset="2"/>
              <a:buChar char="q"/>
            </a:pPr>
            <a:r>
              <a:rPr lang="en-US" sz="1700" dirty="0">
                <a:effectLst/>
                <a:ea typeface="Times New Roman" panose="02020603050405020304" pitchFamily="18" charset="0"/>
              </a:rPr>
              <a:t>Published notice of the hearing.</a:t>
            </a:r>
          </a:p>
          <a:p>
            <a:pPr marL="285750" indent="-285750">
              <a:buFont typeface="Wingdings" panose="05000000000000000000" pitchFamily="2" charset="2"/>
              <a:buChar char="q"/>
            </a:pPr>
            <a:r>
              <a:rPr lang="en-US" sz="1700" dirty="0">
                <a:ea typeface="Times New Roman" panose="02020603050405020304" pitchFamily="18" charset="0"/>
              </a:rPr>
              <a:t>Sign placed on property.</a:t>
            </a:r>
          </a:p>
          <a:p>
            <a:pPr marL="285750" indent="-285750">
              <a:buFont typeface="Wingdings" panose="05000000000000000000" pitchFamily="2" charset="2"/>
              <a:buChar char="q"/>
            </a:pPr>
            <a:r>
              <a:rPr lang="en-US" sz="1700" dirty="0">
                <a:effectLst/>
                <a:ea typeface="Times New Roman" panose="02020603050405020304" pitchFamily="18" charset="0"/>
              </a:rPr>
              <a:t>Local governments shall adopt policies and </a:t>
            </a:r>
            <a:r>
              <a:rPr lang="en-US" sz="1700" dirty="0">
                <a:solidFill>
                  <a:srgbClr val="FFFF00"/>
                </a:solidFill>
                <a:effectLst/>
                <a:ea typeface="Times New Roman" panose="02020603050405020304" pitchFamily="18" charset="0"/>
              </a:rPr>
              <a:t>procedures</a:t>
            </a:r>
            <a:r>
              <a:rPr lang="en-US" sz="1700" dirty="0">
                <a:effectLst/>
                <a:ea typeface="Times New Roman" panose="02020603050405020304" pitchFamily="18" charset="0"/>
              </a:rPr>
              <a:t> which govern calling and conducting hearings, and …</a:t>
            </a:r>
          </a:p>
          <a:p>
            <a:pPr marL="285750" indent="-285750">
              <a:buFont typeface="Wingdings" panose="05000000000000000000" pitchFamily="2" charset="2"/>
              <a:buChar char="q"/>
            </a:pPr>
            <a:r>
              <a:rPr lang="en-US" sz="1700" dirty="0">
                <a:effectLst/>
                <a:ea typeface="Times New Roman" panose="02020603050405020304" pitchFamily="18" charset="0"/>
              </a:rPr>
              <a:t>… shall adopt </a:t>
            </a:r>
            <a:r>
              <a:rPr lang="en-US" sz="1700" dirty="0">
                <a:solidFill>
                  <a:srgbClr val="FFFF00"/>
                </a:solidFill>
                <a:effectLst/>
                <a:ea typeface="Times New Roman" panose="02020603050405020304" pitchFamily="18" charset="0"/>
              </a:rPr>
              <a:t>standards</a:t>
            </a:r>
            <a:r>
              <a:rPr lang="en-US" sz="1700" dirty="0">
                <a:effectLst/>
                <a:ea typeface="Times New Roman" panose="02020603050405020304" pitchFamily="18" charset="0"/>
              </a:rPr>
              <a:t> governing the exercise of the zoning power.</a:t>
            </a:r>
          </a:p>
        </p:txBody>
      </p:sp>
      <p:sp>
        <p:nvSpPr>
          <p:cNvPr id="4" name="Content Placeholder 3">
            <a:extLst>
              <a:ext uri="{FF2B5EF4-FFF2-40B4-BE49-F238E27FC236}">
                <a16:creationId xmlns:a16="http://schemas.microsoft.com/office/drawing/2014/main" id="{6620271E-D361-48E4-A463-E34AC88EA084}"/>
              </a:ext>
            </a:extLst>
          </p:cNvPr>
          <p:cNvSpPr>
            <a:spLocks noGrp="1"/>
          </p:cNvSpPr>
          <p:nvPr>
            <p:ph sz="half" idx="2"/>
          </p:nvPr>
        </p:nvSpPr>
        <p:spPr/>
        <p:txBody>
          <a:bodyPr>
            <a:normAutofit/>
          </a:bodyPr>
          <a:lstStyle/>
          <a:p>
            <a:r>
              <a:rPr lang="en-US" sz="2000" dirty="0">
                <a:effectLst/>
                <a:ea typeface="Times New Roman" panose="02020603050405020304" pitchFamily="18" charset="0"/>
              </a:rPr>
              <a:t>Hearing notice:</a:t>
            </a:r>
          </a:p>
          <a:p>
            <a:pPr marL="285750" indent="-285750">
              <a:buFont typeface="Wingdings" panose="05000000000000000000" pitchFamily="2" charset="2"/>
              <a:buChar char="q"/>
            </a:pPr>
            <a:r>
              <a:rPr lang="en-US" sz="1700" dirty="0"/>
              <a:t>Published at least 15 but not more than 45 days prior to the date of the hearing, and …</a:t>
            </a:r>
          </a:p>
          <a:p>
            <a:pPr marL="285750" indent="-285750">
              <a:buFont typeface="Wingdings" panose="05000000000000000000" pitchFamily="2" charset="2"/>
              <a:buChar char="q"/>
            </a:pPr>
            <a:r>
              <a:rPr lang="en-US" sz="1700" dirty="0"/>
              <a:t>… shall include the location of the property, the present zoning classification of the property, and the proposed zoning classification of the property; and …</a:t>
            </a:r>
          </a:p>
          <a:p>
            <a:pPr marL="285750" indent="-285750">
              <a:buFont typeface="Wingdings" panose="05000000000000000000" pitchFamily="2" charset="2"/>
              <a:buChar char="q"/>
            </a:pPr>
            <a:r>
              <a:rPr lang="en-US" sz="1700" dirty="0"/>
              <a:t>… a sign … shall be placed in a conspicuous location on the property.</a:t>
            </a:r>
          </a:p>
          <a:p>
            <a:r>
              <a:rPr lang="en-US" sz="2000" dirty="0"/>
              <a:t>If denied, </a:t>
            </a:r>
            <a:r>
              <a:rPr lang="en-US" sz="2000" dirty="0">
                <a:effectLst/>
                <a:ea typeface="Times New Roman" panose="02020603050405020304" pitchFamily="18" charset="0"/>
              </a:rPr>
              <a:t>then the same property may not again be considered for rezoning for at least six months.</a:t>
            </a:r>
            <a:endParaRPr lang="en-US" sz="2000" dirty="0"/>
          </a:p>
        </p:txBody>
      </p:sp>
    </p:spTree>
    <p:extLst>
      <p:ext uri="{BB962C8B-B14F-4D97-AF65-F5344CB8AC3E}">
        <p14:creationId xmlns:p14="http://schemas.microsoft.com/office/powerpoint/2010/main" val="259686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DEE6-A965-4BCC-A94E-406C76345447}"/>
              </a:ext>
            </a:extLst>
          </p:cNvPr>
          <p:cNvSpPr>
            <a:spLocks noGrp="1"/>
          </p:cNvSpPr>
          <p:nvPr>
            <p:ph type="title"/>
          </p:nvPr>
        </p:nvSpPr>
        <p:spPr/>
        <p:txBody>
          <a:bodyPr/>
          <a:lstStyle/>
          <a:p>
            <a:r>
              <a:rPr lang="en-US" dirty="0"/>
              <a:t>Ga Supreme Court Upends Zoning</a:t>
            </a:r>
          </a:p>
        </p:txBody>
      </p:sp>
      <p:sp>
        <p:nvSpPr>
          <p:cNvPr id="3" name="Content Placeholder 2">
            <a:extLst>
              <a:ext uri="{FF2B5EF4-FFF2-40B4-BE49-F238E27FC236}">
                <a16:creationId xmlns:a16="http://schemas.microsoft.com/office/drawing/2014/main" id="{67FF64EA-7301-4434-9D87-3C581DD00B53}"/>
              </a:ext>
            </a:extLst>
          </p:cNvPr>
          <p:cNvSpPr>
            <a:spLocks noGrp="1"/>
          </p:cNvSpPr>
          <p:nvPr>
            <p:ph sz="half" idx="1"/>
          </p:nvPr>
        </p:nvSpPr>
        <p:spPr/>
        <p:txBody>
          <a:bodyPr anchor="t"/>
          <a:lstStyle/>
          <a:p>
            <a:pPr marL="0" indent="0">
              <a:buNone/>
            </a:pPr>
            <a:r>
              <a:rPr lang="en-US" sz="2800" dirty="0"/>
              <a:t>Legislative actions:</a:t>
            </a:r>
          </a:p>
          <a:p>
            <a:pPr lvl="1"/>
            <a:r>
              <a:rPr lang="en-US" dirty="0"/>
              <a:t>Adopting a new Zoning Ordinance or map that applies to the entire community or a substantial part of it.</a:t>
            </a:r>
          </a:p>
          <a:p>
            <a:pPr lvl="1"/>
            <a:r>
              <a:rPr lang="en-US" dirty="0"/>
              <a:t>Updating a Comprehensive Plan.</a:t>
            </a:r>
          </a:p>
        </p:txBody>
      </p:sp>
      <p:sp>
        <p:nvSpPr>
          <p:cNvPr id="4" name="Content Placeholder 3">
            <a:extLst>
              <a:ext uri="{FF2B5EF4-FFF2-40B4-BE49-F238E27FC236}">
                <a16:creationId xmlns:a16="http://schemas.microsoft.com/office/drawing/2014/main" id="{91B96A37-8270-4AFF-952D-4E03A7B3367E}"/>
              </a:ext>
            </a:extLst>
          </p:cNvPr>
          <p:cNvSpPr>
            <a:spLocks noGrp="1"/>
          </p:cNvSpPr>
          <p:nvPr>
            <p:ph sz="half" idx="2"/>
          </p:nvPr>
        </p:nvSpPr>
        <p:spPr/>
        <p:txBody>
          <a:bodyPr anchor="t"/>
          <a:lstStyle/>
          <a:p>
            <a:pPr marL="0" indent="0">
              <a:buNone/>
            </a:pPr>
            <a:r>
              <a:rPr lang="en-US" sz="2800" dirty="0"/>
              <a:t>Administrative actions:</a:t>
            </a:r>
          </a:p>
          <a:p>
            <a:pPr lvl="1"/>
            <a:r>
              <a:rPr lang="en-US" dirty="0"/>
              <a:t>Rezoning a property or several properties in a single zoning action.</a:t>
            </a:r>
          </a:p>
          <a:p>
            <a:pPr lvl="1"/>
            <a:r>
              <a:rPr lang="en-US" dirty="0"/>
              <a:t>Approving a Special Use.</a:t>
            </a:r>
          </a:p>
          <a:p>
            <a:pPr lvl="1"/>
            <a:r>
              <a:rPr lang="en-US" dirty="0"/>
              <a:t>Approving a Variance.</a:t>
            </a:r>
          </a:p>
          <a:p>
            <a:pPr lvl="1"/>
            <a:r>
              <a:rPr lang="en-US" dirty="0"/>
              <a:t>Approving a Special Exception.</a:t>
            </a:r>
          </a:p>
        </p:txBody>
      </p:sp>
    </p:spTree>
    <p:extLst>
      <p:ext uri="{BB962C8B-B14F-4D97-AF65-F5344CB8AC3E}">
        <p14:creationId xmlns:p14="http://schemas.microsoft.com/office/powerpoint/2010/main" val="3906876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DF27-3C94-4068-A871-BCF0C7DD2ED2}"/>
              </a:ext>
            </a:extLst>
          </p:cNvPr>
          <p:cNvSpPr>
            <a:spLocks noGrp="1"/>
          </p:cNvSpPr>
          <p:nvPr>
            <p:ph type="title"/>
          </p:nvPr>
        </p:nvSpPr>
        <p:spPr>
          <a:xfrm>
            <a:off x="718586" y="-312162"/>
            <a:ext cx="10571998" cy="1142586"/>
          </a:xfrm>
        </p:spPr>
        <p:txBody>
          <a:bodyPr/>
          <a:lstStyle/>
          <a:p>
            <a:r>
              <a:rPr lang="en-US" dirty="0"/>
              <a:t>Relevant Ga Supreme Court Cases</a:t>
            </a:r>
            <a:br>
              <a:rPr lang="en-US" dirty="0"/>
            </a:br>
            <a:r>
              <a:rPr lang="en-US" sz="2000" dirty="0"/>
              <a:t>Thanks to attorneys Frank Jenkins and Brandon Bowen for the cases and summaries</a:t>
            </a:r>
          </a:p>
        </p:txBody>
      </p:sp>
      <p:sp>
        <p:nvSpPr>
          <p:cNvPr id="3" name="Content Placeholder 2">
            <a:extLst>
              <a:ext uri="{FF2B5EF4-FFF2-40B4-BE49-F238E27FC236}">
                <a16:creationId xmlns:a16="http://schemas.microsoft.com/office/drawing/2014/main" id="{EE83B459-5932-4C26-B981-73857AFF2E75}"/>
              </a:ext>
            </a:extLst>
          </p:cNvPr>
          <p:cNvSpPr>
            <a:spLocks noGrp="1"/>
          </p:cNvSpPr>
          <p:nvPr>
            <p:ph sz="half" idx="1"/>
          </p:nvPr>
        </p:nvSpPr>
        <p:spPr>
          <a:xfrm>
            <a:off x="818712" y="1728216"/>
            <a:ext cx="5185873" cy="4619706"/>
          </a:xfrm>
        </p:spPr>
        <p:txBody>
          <a:bodyPr>
            <a:normAutofit fontScale="70000" lnSpcReduction="20000"/>
          </a:bodyPr>
          <a:lstStyle/>
          <a:p>
            <a:pPr marL="76200" marR="76200" algn="ctr">
              <a:lnSpc>
                <a:spcPct val="107000"/>
              </a:lnSpc>
              <a:spcBef>
                <a:spcPts val="1200"/>
              </a:spcBef>
              <a:spcAft>
                <a:spcPts val="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CITY OF ROSWELL et al.</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76200" marR="76200" algn="ctr">
              <a:lnSpc>
                <a:spcPct val="107000"/>
              </a:lnSpc>
              <a:spcBef>
                <a:spcPts val="0"/>
              </a:spcBef>
              <a:spcAft>
                <a:spcPts val="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v.</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76200" marR="76200" algn="ctr">
              <a:lnSpc>
                <a:spcPct val="107000"/>
              </a:lnSpc>
              <a:spcBef>
                <a:spcPts val="0"/>
              </a:spcBef>
              <a:spcAft>
                <a:spcPts val="120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FELLOWSHIP CHRISTIAN SCHOOL, INC.</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127000" marR="0" algn="ctr">
              <a:lnSpc>
                <a:spcPct val="107000"/>
              </a:lnSpc>
              <a:spcBef>
                <a:spcPts val="0"/>
              </a:spcBef>
              <a:spcAft>
                <a:spcPts val="100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2007</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 in the appellate courts, the standard of review is whether there is </a:t>
            </a:r>
            <a:r>
              <a:rPr lang="en-US" sz="2800" dirty="0">
                <a:solidFill>
                  <a:srgbClr val="FFFF00"/>
                </a:solidFill>
                <a:effectLst/>
                <a:latin typeface="Times New Roman" panose="02020603050405020304" pitchFamily="18" charset="0"/>
                <a:ea typeface="Times New Roman" panose="02020603050405020304" pitchFamily="18" charset="0"/>
              </a:rPr>
              <a:t>any evidence </a:t>
            </a:r>
            <a:r>
              <a:rPr lang="en-US" sz="2800" dirty="0">
                <a:effectLst/>
                <a:latin typeface="Times New Roman" panose="02020603050405020304" pitchFamily="18" charset="0"/>
                <a:ea typeface="Times New Roman" panose="02020603050405020304" pitchFamily="18" charset="0"/>
              </a:rPr>
              <a:t>supporting the decision of the local governing body.</a:t>
            </a:r>
          </a:p>
          <a:p>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The Supreme Court, like the superior court, is bound by the facts presented to the zoning board and thus its obligation is to review the sufficiency of the evidence before the board, </a:t>
            </a:r>
            <a:r>
              <a:rPr lang="en-US" sz="2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but not to reweigh that evidence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FED28B33-1F63-4598-8C39-CCCD701C5F5E}"/>
              </a:ext>
            </a:extLst>
          </p:cNvPr>
          <p:cNvSpPr>
            <a:spLocks noGrp="1"/>
          </p:cNvSpPr>
          <p:nvPr>
            <p:ph sz="half" idx="2"/>
          </p:nvPr>
        </p:nvSpPr>
        <p:spPr>
          <a:xfrm>
            <a:off x="6217920" y="1728216"/>
            <a:ext cx="5194583" cy="4723073"/>
          </a:xfrm>
        </p:spPr>
        <p:txBody>
          <a:bodyPr>
            <a:normAutofit fontScale="70000" lnSpcReduction="20000"/>
          </a:bodyPr>
          <a:lstStyle/>
          <a:p>
            <a:pPr marL="76200" marR="76200" algn="ctr">
              <a:lnSpc>
                <a:spcPct val="107000"/>
              </a:lnSpc>
              <a:spcBef>
                <a:spcPts val="1200"/>
              </a:spcBef>
              <a:spcAft>
                <a:spcPts val="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DRUID HILLS CIVIC ASSOCIATION</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76200" marR="76200" algn="ctr">
              <a:lnSpc>
                <a:spcPct val="107000"/>
              </a:lnSpc>
              <a:spcBef>
                <a:spcPts val="0"/>
              </a:spcBef>
              <a:spcAft>
                <a:spcPts val="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v.</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76200" marR="76200" algn="ctr">
              <a:lnSpc>
                <a:spcPct val="107000"/>
              </a:lnSpc>
              <a:spcBef>
                <a:spcPts val="0"/>
              </a:spcBef>
              <a:spcAft>
                <a:spcPts val="120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BUCKLER</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127000" marR="0" algn="ctr">
              <a:lnSpc>
                <a:spcPct val="107000"/>
              </a:lnSpc>
              <a:spcBef>
                <a:spcPts val="0"/>
              </a:spcBef>
              <a:spcAft>
                <a:spcPts val="1000"/>
              </a:spcAft>
            </a:pPr>
            <a:r>
              <a:rPr lang="en-US" sz="2800" dirty="0">
                <a:effectLst/>
                <a:latin typeface="Georgia" panose="02040502050405020303" pitchFamily="18" charset="0"/>
                <a:ea typeface="Times New Roman" panose="02020603050405020304" pitchFamily="18" charset="0"/>
                <a:cs typeface="Georgia" panose="02040502050405020303" pitchFamily="18" charset="0"/>
              </a:rPr>
              <a:t>2014</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76200" marR="76200" algn="ctr">
              <a:lnSpc>
                <a:spcPct val="107000"/>
              </a:lnSpc>
              <a:spcBef>
                <a:spcPts val="1200"/>
              </a:spcBef>
              <a:spcAft>
                <a:spcPts val="0"/>
              </a:spcAft>
            </a:pP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administrative or quasi-judicial decisions, </a:t>
            </a:r>
            <a:r>
              <a:rPr lang="en-US" dirty="0">
                <a:solidFill>
                  <a:srgbClr val="FFFF00"/>
                </a:solidFill>
                <a:latin typeface="Times New Roman" panose="02020603050405020304" pitchFamily="18" charset="0"/>
                <a:cs typeface="Times New Roman" panose="02020603050405020304" pitchFamily="18" charset="0"/>
              </a:rPr>
              <a:t>no new evidence may be introduced</a:t>
            </a:r>
            <a:r>
              <a:rPr lang="en-US" dirty="0">
                <a:latin typeface="Times New Roman" panose="02020603050405020304" pitchFamily="18" charset="0"/>
                <a:cs typeface="Times New Roman" panose="02020603050405020304" pitchFamily="18" charset="0"/>
              </a:rPr>
              <a:t> to the court or otherwise admitted into evidence. The only evidence considered by the court is that introduced at the administrative hearing before the local governing board or agency.</a:t>
            </a:r>
          </a:p>
        </p:txBody>
      </p:sp>
    </p:spTree>
    <p:extLst>
      <p:ext uri="{BB962C8B-B14F-4D97-AF65-F5344CB8AC3E}">
        <p14:creationId xmlns:p14="http://schemas.microsoft.com/office/powerpoint/2010/main" val="2332817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8F45A-A5A1-4AD5-8934-FF7B1FD4D4AD}"/>
              </a:ext>
            </a:extLst>
          </p:cNvPr>
          <p:cNvSpPr>
            <a:spLocks noGrp="1"/>
          </p:cNvSpPr>
          <p:nvPr>
            <p:ph type="title"/>
          </p:nvPr>
        </p:nvSpPr>
        <p:spPr/>
        <p:txBody>
          <a:bodyPr/>
          <a:lstStyle/>
          <a:p>
            <a:r>
              <a:rPr lang="en-US" dirty="0"/>
              <a:t>Relevant Ga Supreme Court Cases</a:t>
            </a:r>
          </a:p>
        </p:txBody>
      </p:sp>
      <p:sp>
        <p:nvSpPr>
          <p:cNvPr id="3" name="Content Placeholder 2">
            <a:extLst>
              <a:ext uri="{FF2B5EF4-FFF2-40B4-BE49-F238E27FC236}">
                <a16:creationId xmlns:a16="http://schemas.microsoft.com/office/drawing/2014/main" id="{98363580-E905-4256-A4FE-3823B17F0975}"/>
              </a:ext>
            </a:extLst>
          </p:cNvPr>
          <p:cNvSpPr>
            <a:spLocks noGrp="1"/>
          </p:cNvSpPr>
          <p:nvPr>
            <p:ph sz="half" idx="1"/>
          </p:nvPr>
        </p:nvSpPr>
        <p:spPr/>
        <p:txBody>
          <a:bodyPr>
            <a:normAutofit/>
          </a:bodyPr>
          <a:lstStyle/>
          <a:p>
            <a:pPr marL="76200" marR="76200" algn="ctr">
              <a:lnSpc>
                <a:spcPct val="107000"/>
              </a:lnSpc>
              <a:spcBef>
                <a:spcPts val="0"/>
              </a:spcBef>
              <a:spcAft>
                <a:spcPts val="0"/>
              </a:spcAft>
            </a:pPr>
            <a:r>
              <a:rPr lang="en-US" sz="2000" dirty="0">
                <a:latin typeface="Georgia" panose="02040502050405020303" pitchFamily="18" charset="0"/>
              </a:rPr>
              <a:t>CITY OF DUNWOODY</a:t>
            </a:r>
          </a:p>
          <a:p>
            <a:pPr marL="76200" marR="76200" algn="ctr">
              <a:lnSpc>
                <a:spcPct val="107000"/>
              </a:lnSpc>
              <a:spcBef>
                <a:spcPts val="0"/>
              </a:spcBef>
              <a:spcAft>
                <a:spcPts val="0"/>
              </a:spcAft>
            </a:pPr>
            <a:r>
              <a:rPr lang="en-US" sz="2000" dirty="0">
                <a:latin typeface="Georgia" panose="02040502050405020303" pitchFamily="18" charset="0"/>
              </a:rPr>
              <a:t>v.</a:t>
            </a:r>
          </a:p>
          <a:p>
            <a:pPr marL="76200" marR="76200" algn="ctr">
              <a:lnSpc>
                <a:spcPct val="107000"/>
              </a:lnSpc>
              <a:spcBef>
                <a:spcPts val="0"/>
              </a:spcBef>
              <a:spcAft>
                <a:spcPts val="1200"/>
              </a:spcAft>
            </a:pPr>
            <a:r>
              <a:rPr lang="en-US" sz="2000" dirty="0">
                <a:latin typeface="Georgia" panose="02040502050405020303" pitchFamily="18" charset="0"/>
              </a:rPr>
              <a:t>DISCOVERY PRACTICE MANAGEMENT</a:t>
            </a:r>
          </a:p>
          <a:p>
            <a:pPr marL="127000" marR="0" algn="ctr">
              <a:lnSpc>
                <a:spcPct val="107000"/>
              </a:lnSpc>
              <a:spcBef>
                <a:spcPts val="0"/>
              </a:spcBef>
              <a:spcAft>
                <a:spcPts val="1000"/>
              </a:spcAft>
            </a:pPr>
            <a:r>
              <a:rPr lang="en-US" sz="2000" dirty="0">
                <a:latin typeface="Georgia" panose="02040502050405020303" pitchFamily="18" charset="0"/>
              </a:rPr>
              <a:t>2016</a:t>
            </a:r>
          </a:p>
          <a:p>
            <a:endParaRPr lang="en-US" sz="28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On appeal the court reviews </a:t>
            </a:r>
            <a:r>
              <a:rPr lang="en-US" sz="2000" dirty="0">
                <a:solidFill>
                  <a:srgbClr val="FFFF00"/>
                </a:solidFill>
                <a:latin typeface="Times New Roman" panose="02020603050405020304" pitchFamily="18" charset="0"/>
                <a:cs typeface="Times New Roman" panose="02020603050405020304" pitchFamily="18" charset="0"/>
              </a:rPr>
              <a:t>only the record </a:t>
            </a:r>
            <a:r>
              <a:rPr lang="en-US" sz="2000" dirty="0">
                <a:latin typeface="Times New Roman" panose="02020603050405020304" pitchFamily="18" charset="0"/>
                <a:cs typeface="Times New Roman" panose="02020603050405020304" pitchFamily="18" charset="0"/>
              </a:rPr>
              <a:t>of the proceeding before the local government administrative agency.</a:t>
            </a:r>
          </a:p>
          <a:p>
            <a:r>
              <a:rPr lang="en-US" sz="2000" dirty="0">
                <a:latin typeface="Times New Roman" panose="02020603050405020304" pitchFamily="18" charset="0"/>
                <a:cs typeface="Times New Roman" panose="02020603050405020304" pitchFamily="18" charset="0"/>
              </a:rPr>
              <a:t>The superior court reviews an administrative decision under the any evidence standard of review on appeal.</a:t>
            </a:r>
          </a:p>
          <a:p>
            <a:endParaRPr lang="en-US" dirty="0"/>
          </a:p>
        </p:txBody>
      </p:sp>
      <p:sp>
        <p:nvSpPr>
          <p:cNvPr id="4" name="Content Placeholder 3">
            <a:extLst>
              <a:ext uri="{FF2B5EF4-FFF2-40B4-BE49-F238E27FC236}">
                <a16:creationId xmlns:a16="http://schemas.microsoft.com/office/drawing/2014/main" id="{38D6A52E-B07B-41ED-A280-437A0079C79A}"/>
              </a:ext>
            </a:extLst>
          </p:cNvPr>
          <p:cNvSpPr>
            <a:spLocks noGrp="1"/>
          </p:cNvSpPr>
          <p:nvPr>
            <p:ph sz="half" idx="2"/>
          </p:nvPr>
        </p:nvSpPr>
        <p:spPr/>
        <p:txBody>
          <a:bodyPr>
            <a:normAutofit/>
          </a:bodyPr>
          <a:lstStyle/>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Construction of the meaning of the ordinance is a question of law for the court.</a:t>
            </a:r>
          </a:p>
          <a:p>
            <a:r>
              <a:rPr lang="en-US" sz="2000" dirty="0">
                <a:latin typeface="Times New Roman" panose="02020603050405020304" pitchFamily="18" charset="0"/>
                <a:cs typeface="Times New Roman" panose="02020603050405020304" pitchFamily="18" charset="0"/>
              </a:rPr>
              <a:t>A local government ordinance will be strictly construed by the court in favor of the property owner but never extended beyond its plain meaning.</a:t>
            </a:r>
          </a:p>
          <a:p>
            <a:r>
              <a:rPr lang="en-US" sz="2000" dirty="0">
                <a:latin typeface="Times New Roman" panose="02020603050405020304" pitchFamily="18" charset="0"/>
                <a:cs typeface="Times New Roman" panose="02020603050405020304" pitchFamily="18" charset="0"/>
              </a:rPr>
              <a:t>Where </a:t>
            </a:r>
            <a:r>
              <a:rPr lang="en-US" sz="2000" dirty="0">
                <a:solidFill>
                  <a:srgbClr val="FFFF00"/>
                </a:solidFill>
                <a:latin typeface="Times New Roman" panose="02020603050405020304" pitchFamily="18" charset="0"/>
                <a:cs typeface="Times New Roman" panose="02020603050405020304" pitchFamily="18" charset="0"/>
              </a:rPr>
              <a:t>ambiguity</a:t>
            </a:r>
            <a:r>
              <a:rPr lang="en-US" sz="2000" dirty="0">
                <a:latin typeface="Times New Roman" panose="02020603050405020304" pitchFamily="18" charset="0"/>
                <a:cs typeface="Times New Roman" panose="02020603050405020304" pitchFamily="18" charset="0"/>
              </a:rPr>
              <a:t> exists in a zoning ordinance, it will be construed in favor of the property owner.</a:t>
            </a:r>
          </a:p>
        </p:txBody>
      </p:sp>
    </p:spTree>
    <p:extLst>
      <p:ext uri="{BB962C8B-B14F-4D97-AF65-F5344CB8AC3E}">
        <p14:creationId xmlns:p14="http://schemas.microsoft.com/office/powerpoint/2010/main" val="304457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D8921-DF8C-4B8F-8E48-5F2C88258BF8}"/>
              </a:ext>
            </a:extLst>
          </p:cNvPr>
          <p:cNvSpPr>
            <a:spLocks noGrp="1"/>
          </p:cNvSpPr>
          <p:nvPr>
            <p:ph type="title"/>
          </p:nvPr>
        </p:nvSpPr>
        <p:spPr/>
        <p:txBody>
          <a:bodyPr/>
          <a:lstStyle/>
          <a:p>
            <a:r>
              <a:rPr lang="en-US" dirty="0"/>
              <a:t>Relevant Ga Supreme Court Cases</a:t>
            </a:r>
          </a:p>
        </p:txBody>
      </p:sp>
      <p:sp>
        <p:nvSpPr>
          <p:cNvPr id="3" name="Content Placeholder 2">
            <a:extLst>
              <a:ext uri="{FF2B5EF4-FFF2-40B4-BE49-F238E27FC236}">
                <a16:creationId xmlns:a16="http://schemas.microsoft.com/office/drawing/2014/main" id="{58FE91A6-B8F3-421E-9450-1B73270FEA8D}"/>
              </a:ext>
            </a:extLst>
          </p:cNvPr>
          <p:cNvSpPr>
            <a:spLocks noGrp="1"/>
          </p:cNvSpPr>
          <p:nvPr>
            <p:ph sz="half" idx="1"/>
          </p:nvPr>
        </p:nvSpPr>
        <p:spPr/>
        <p:txBody>
          <a:bodyPr>
            <a:normAutofit/>
          </a:bodyPr>
          <a:lstStyle/>
          <a:p>
            <a:pPr marL="76200" marR="76200" algn="ctr">
              <a:lnSpc>
                <a:spcPct val="107000"/>
              </a:lnSpc>
              <a:spcBef>
                <a:spcPts val="0"/>
              </a:spcBef>
              <a:spcAft>
                <a:spcPts val="0"/>
              </a:spcAft>
            </a:pPr>
            <a:r>
              <a:rPr lang="en-US" sz="2000" dirty="0">
                <a:latin typeface="Georgia" panose="02040502050405020303" pitchFamily="18" charset="0"/>
              </a:rPr>
              <a:t>CITY OF CUMMING</a:t>
            </a:r>
          </a:p>
          <a:p>
            <a:pPr marL="76200" marR="76200" algn="ctr">
              <a:lnSpc>
                <a:spcPct val="107000"/>
              </a:lnSpc>
              <a:spcBef>
                <a:spcPts val="0"/>
              </a:spcBef>
              <a:spcAft>
                <a:spcPts val="0"/>
              </a:spcAft>
            </a:pPr>
            <a:r>
              <a:rPr lang="en-US" sz="2000" dirty="0">
                <a:latin typeface="Georgia" panose="02040502050405020303" pitchFamily="18" charset="0"/>
              </a:rPr>
              <a:t>v.</a:t>
            </a:r>
          </a:p>
          <a:p>
            <a:pPr marL="76200" marR="76200" algn="ctr">
              <a:lnSpc>
                <a:spcPct val="107000"/>
              </a:lnSpc>
              <a:spcBef>
                <a:spcPts val="0"/>
              </a:spcBef>
              <a:spcAft>
                <a:spcPts val="1200"/>
              </a:spcAft>
            </a:pPr>
            <a:r>
              <a:rPr lang="en-US" sz="2000" dirty="0">
                <a:latin typeface="Georgia" panose="02040502050405020303" pitchFamily="18" charset="0"/>
              </a:rPr>
              <a:t>FLOWERS</a:t>
            </a:r>
          </a:p>
          <a:p>
            <a:pPr marL="127000" marR="0" algn="ctr">
              <a:lnSpc>
                <a:spcPct val="107000"/>
              </a:lnSpc>
              <a:spcBef>
                <a:spcPts val="0"/>
              </a:spcBef>
              <a:spcAft>
                <a:spcPts val="1000"/>
              </a:spcAft>
            </a:pPr>
            <a:r>
              <a:rPr lang="en-US" sz="2000" dirty="0">
                <a:latin typeface="Georgia" panose="02040502050405020303" pitchFamily="18" charset="0"/>
              </a:rPr>
              <a:t>2017</a:t>
            </a:r>
          </a:p>
          <a:p>
            <a:endParaRPr lang="en-US" sz="28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only method of appeal of a local government quasi-judicial administrative decision to superior court is by </a:t>
            </a:r>
            <a:r>
              <a:rPr lang="en-US" sz="2000" dirty="0">
                <a:solidFill>
                  <a:srgbClr val="FFFF00"/>
                </a:solidFill>
                <a:latin typeface="Times New Roman" panose="02020603050405020304" pitchFamily="18" charset="0"/>
                <a:cs typeface="Times New Roman" panose="02020603050405020304" pitchFamily="18" charset="0"/>
              </a:rPr>
              <a:t>writ of certiorari</a:t>
            </a:r>
            <a:r>
              <a:rPr lang="en-US" sz="2000" dirty="0">
                <a:latin typeface="Times New Roman" panose="02020603050405020304" pitchFamily="18" charset="0"/>
                <a:cs typeface="Times New Roman" panose="02020603050405020304" pitchFamily="18" charset="0"/>
              </a:rPr>
              <a:t>.</a:t>
            </a:r>
          </a:p>
          <a:p>
            <a:endParaRPr lang="en-US" dirty="0"/>
          </a:p>
        </p:txBody>
      </p:sp>
      <p:sp>
        <p:nvSpPr>
          <p:cNvPr id="4" name="Content Placeholder 3">
            <a:extLst>
              <a:ext uri="{FF2B5EF4-FFF2-40B4-BE49-F238E27FC236}">
                <a16:creationId xmlns:a16="http://schemas.microsoft.com/office/drawing/2014/main" id="{FF18C828-6AF2-4BFE-9C6D-0943CE3EAA28}"/>
              </a:ext>
            </a:extLst>
          </p:cNvPr>
          <p:cNvSpPr>
            <a:spLocks noGrp="1"/>
          </p:cNvSpPr>
          <p:nvPr>
            <p:ph sz="half" idx="2"/>
          </p:nvPr>
        </p:nvSpPr>
        <p:spPr/>
        <p:txBody>
          <a:bodyPr>
            <a:normAutofit/>
          </a:bodyPr>
          <a:lstStyle/>
          <a:p>
            <a:pPr marL="76200" marR="76200" algn="ctr">
              <a:lnSpc>
                <a:spcPct val="107000"/>
              </a:lnSpc>
              <a:spcBef>
                <a:spcPts val="0"/>
              </a:spcBef>
              <a:spcAft>
                <a:spcPts val="0"/>
              </a:spcAft>
            </a:pPr>
            <a:r>
              <a:rPr lang="en-US" sz="2000" dirty="0">
                <a:effectLst/>
                <a:latin typeface="Georgia" panose="02040502050405020303" pitchFamily="18" charset="0"/>
                <a:ea typeface="Times New Roman" panose="02020603050405020304" pitchFamily="18" charset="0"/>
                <a:cs typeface="Georgia" panose="02040502050405020303" pitchFamily="18" charset="0"/>
              </a:rPr>
              <a:t>DIVERSIFIED HOLDINGS </a:t>
            </a:r>
            <a:r>
              <a:rPr lang="en-US" sz="2000" dirty="0" err="1">
                <a:effectLst/>
                <a:latin typeface="Georgia" panose="02040502050405020303" pitchFamily="18" charset="0"/>
                <a:ea typeface="Times New Roman" panose="02020603050405020304" pitchFamily="18" charset="0"/>
                <a:cs typeface="Georgia" panose="02040502050405020303" pitchFamily="18" charset="0"/>
              </a:rPr>
              <a:t>LLD</a:t>
            </a:r>
            <a:endParaRPr lang="en-US" sz="2000" dirty="0">
              <a:effectLst/>
              <a:latin typeface="Georgia" panose="02040502050405020303" pitchFamily="18" charset="0"/>
              <a:ea typeface="Times New Roman" panose="02020603050405020304" pitchFamily="18" charset="0"/>
              <a:cs typeface="Georgia" panose="02040502050405020303" pitchFamily="18" charset="0"/>
            </a:endParaRPr>
          </a:p>
          <a:p>
            <a:pPr marL="76200" marR="76200" algn="ctr">
              <a:lnSpc>
                <a:spcPct val="107000"/>
              </a:lnSpc>
              <a:spcBef>
                <a:spcPts val="0"/>
              </a:spcBef>
              <a:spcAft>
                <a:spcPts val="0"/>
              </a:spcAft>
            </a:pPr>
            <a:r>
              <a:rPr lang="en-US" sz="2000" dirty="0">
                <a:effectLst/>
                <a:latin typeface="Georgia" panose="02040502050405020303" pitchFamily="18" charset="0"/>
                <a:ea typeface="Times New Roman" panose="02020603050405020304" pitchFamily="18" charset="0"/>
                <a:cs typeface="Georgia" panose="02040502050405020303" pitchFamily="18" charset="0"/>
              </a:rPr>
              <a:t>v.</a:t>
            </a:r>
            <a:endParaRPr lang="en-US" sz="2000" dirty="0">
              <a:effectLst/>
              <a:latin typeface="Georgia" panose="02040502050405020303" pitchFamily="18" charset="0"/>
              <a:ea typeface="Times New Roman" panose="02020603050405020304" pitchFamily="18" charset="0"/>
              <a:cs typeface="Times New Roman" panose="02020603050405020304" pitchFamily="18" charset="0"/>
            </a:endParaRPr>
          </a:p>
          <a:p>
            <a:pPr marL="76200" marR="76200" algn="ctr">
              <a:lnSpc>
                <a:spcPct val="107000"/>
              </a:lnSpc>
              <a:spcBef>
                <a:spcPts val="0"/>
              </a:spcBef>
              <a:spcAft>
                <a:spcPts val="1200"/>
              </a:spcAft>
            </a:pPr>
            <a:r>
              <a:rPr lang="en-US" sz="2000" dirty="0">
                <a:effectLst/>
                <a:latin typeface="Georgia" panose="02040502050405020303" pitchFamily="18" charset="0"/>
                <a:ea typeface="Times New Roman" panose="02020603050405020304" pitchFamily="18" charset="0"/>
                <a:cs typeface="Georgia" panose="02040502050405020303" pitchFamily="18" charset="0"/>
              </a:rPr>
              <a:t>CITY OF SUWANEE</a:t>
            </a:r>
            <a:endParaRPr lang="en-US" sz="2000" dirty="0">
              <a:effectLst/>
              <a:latin typeface="Georgia" panose="02040502050405020303" pitchFamily="18" charset="0"/>
              <a:ea typeface="Times New Roman" panose="02020603050405020304" pitchFamily="18" charset="0"/>
              <a:cs typeface="Times New Roman" panose="02020603050405020304" pitchFamily="18" charset="0"/>
            </a:endParaRPr>
          </a:p>
          <a:p>
            <a:pPr marL="127000" marR="0" algn="ctr">
              <a:lnSpc>
                <a:spcPct val="107000"/>
              </a:lnSpc>
              <a:spcBef>
                <a:spcPts val="0"/>
              </a:spcBef>
              <a:spcAft>
                <a:spcPts val="1000"/>
              </a:spcAft>
            </a:pPr>
            <a:r>
              <a:rPr lang="en-US" sz="2000" dirty="0">
                <a:effectLst/>
                <a:latin typeface="Georgia" panose="02040502050405020303" pitchFamily="18" charset="0"/>
                <a:ea typeface="Times New Roman" panose="02020603050405020304" pitchFamily="18" charset="0"/>
                <a:cs typeface="Georgia" panose="02040502050405020303" pitchFamily="18" charset="0"/>
              </a:rPr>
              <a:t>2017</a:t>
            </a:r>
            <a:endParaRPr lang="en-US" sz="2000" dirty="0">
              <a:effectLst/>
              <a:latin typeface="Georgia" panose="02040502050405020303" pitchFamily="18" charset="0"/>
              <a:ea typeface="Times New Roman" panose="02020603050405020304" pitchFamily="18" charset="0"/>
              <a:cs typeface="Times New Roman" panose="02020603050405020304" pitchFamily="18" charset="0"/>
            </a:endParaRPr>
          </a:p>
          <a:p>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 administrative appeal would </a:t>
            </a:r>
            <a:r>
              <a:rPr lang="en-US" sz="1800" dirty="0">
                <a:latin typeface="Times New Roman" panose="02020603050405020304" pitchFamily="18" charset="0"/>
                <a:cs typeface="Times New Roman" panose="02020603050405020304" pitchFamily="18" charset="0"/>
              </a:rPr>
              <a:t>be required for </a:t>
            </a:r>
            <a:r>
              <a:rPr lang="en-US" sz="2000" dirty="0">
                <a:latin typeface="Times New Roman" panose="02020603050405020304" pitchFamily="18" charset="0"/>
                <a:cs typeface="Times New Roman" panose="02020603050405020304" pitchFamily="18" charset="0"/>
              </a:rPr>
              <a:t>a permit or variance denial, and further that would include a zoning decision that was specific to a particular property – i.e. </a:t>
            </a:r>
            <a:r>
              <a:rPr lang="en-US" sz="2000" dirty="0">
                <a:solidFill>
                  <a:srgbClr val="FFFF00"/>
                </a:solidFill>
                <a:latin typeface="Times New Roman" panose="02020603050405020304" pitchFamily="18" charset="0"/>
                <a:cs typeface="Times New Roman" panose="02020603050405020304" pitchFamily="18" charset="0"/>
              </a:rPr>
              <a:t>a rezoning or special use permit </a:t>
            </a:r>
            <a:r>
              <a:rPr lang="en-US" sz="2000" dirty="0">
                <a:latin typeface="Times New Roman" panose="02020603050405020304" pitchFamily="18" charset="0"/>
                <a:cs typeface="Times New Roman" panose="02020603050405020304" pitchFamily="18" charset="0"/>
              </a:rPr>
              <a:t>decision.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923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CED01-0C6A-49AC-8AEA-5D2CB6F6A4BE}"/>
              </a:ext>
            </a:extLst>
          </p:cNvPr>
          <p:cNvSpPr>
            <a:spLocks noGrp="1"/>
          </p:cNvSpPr>
          <p:nvPr>
            <p:ph type="title"/>
          </p:nvPr>
        </p:nvSpPr>
        <p:spPr/>
        <p:txBody>
          <a:bodyPr/>
          <a:lstStyle/>
          <a:p>
            <a:r>
              <a:rPr lang="en-US" dirty="0"/>
              <a:t>Relevant Ga Supreme Court Cases</a:t>
            </a:r>
          </a:p>
        </p:txBody>
      </p:sp>
      <p:sp>
        <p:nvSpPr>
          <p:cNvPr id="3" name="Content Placeholder 2">
            <a:extLst>
              <a:ext uri="{FF2B5EF4-FFF2-40B4-BE49-F238E27FC236}">
                <a16:creationId xmlns:a16="http://schemas.microsoft.com/office/drawing/2014/main" id="{41554203-FDBD-4221-B868-D9138488910B}"/>
              </a:ext>
            </a:extLst>
          </p:cNvPr>
          <p:cNvSpPr>
            <a:spLocks noGrp="1"/>
          </p:cNvSpPr>
          <p:nvPr>
            <p:ph sz="half" idx="1"/>
          </p:nvPr>
        </p:nvSpPr>
        <p:spPr/>
        <p:txBody>
          <a:bodyPr>
            <a:normAutofit/>
          </a:bodyPr>
          <a:lstStyle/>
          <a:p>
            <a:pPr algn="ctr">
              <a:lnSpc>
                <a:spcPct val="107000"/>
              </a:lnSpc>
              <a:spcAft>
                <a:spcPts val="0"/>
              </a:spcAft>
            </a:pPr>
            <a:r>
              <a:rPr lang="en-US" sz="2000" dirty="0">
                <a:latin typeface="Georgia" panose="02040502050405020303" pitchFamily="18" charset="0"/>
              </a:rPr>
              <a:t>York</a:t>
            </a:r>
          </a:p>
          <a:p>
            <a:pPr algn="ctr">
              <a:lnSpc>
                <a:spcPct val="107000"/>
              </a:lnSpc>
              <a:spcAft>
                <a:spcPts val="0"/>
              </a:spcAft>
            </a:pPr>
            <a:r>
              <a:rPr lang="en-US" sz="2000" dirty="0">
                <a:latin typeface="Georgia" panose="02040502050405020303" pitchFamily="18" charset="0"/>
              </a:rPr>
              <a:t>v.</a:t>
            </a:r>
          </a:p>
          <a:p>
            <a:pPr algn="ctr">
              <a:lnSpc>
                <a:spcPct val="107000"/>
              </a:lnSpc>
              <a:spcAft>
                <a:spcPts val="0"/>
              </a:spcAft>
            </a:pPr>
            <a:r>
              <a:rPr lang="en-US" sz="2000" dirty="0">
                <a:latin typeface="Georgia" panose="02040502050405020303" pitchFamily="18" charset="0"/>
              </a:rPr>
              <a:t>Athens College</a:t>
            </a:r>
          </a:p>
          <a:p>
            <a:pPr algn="ctr">
              <a:lnSpc>
                <a:spcPct val="107000"/>
              </a:lnSpc>
              <a:spcAft>
                <a:spcPts val="0"/>
              </a:spcAft>
            </a:pPr>
            <a:r>
              <a:rPr lang="en-US" sz="2000" dirty="0">
                <a:latin typeface="Georgia" panose="02040502050405020303" pitchFamily="18" charset="0"/>
              </a:rPr>
              <a:t>2018</a:t>
            </a:r>
          </a:p>
          <a:p>
            <a:pPr algn="ctr">
              <a:lnSpc>
                <a:spcPct val="107000"/>
              </a:lnSpc>
              <a:spcAft>
                <a:spcPts val="0"/>
              </a:spcAft>
            </a:pPr>
            <a:endParaRPr lang="en-US" sz="2000" dirty="0">
              <a:latin typeface="Times New Roman" panose="02020603050405020304" pitchFamily="18" charset="0"/>
              <a:cs typeface="Times New Roman" panose="02020603050405020304" pitchFamily="18" charset="0"/>
            </a:endParaRPr>
          </a:p>
          <a:p>
            <a:pPr>
              <a:lnSpc>
                <a:spcPct val="107000"/>
              </a:lnSpc>
              <a:spcAft>
                <a:spcPts val="0"/>
              </a:spcAft>
            </a:pPr>
            <a:r>
              <a:rPr lang="en-US" sz="2000" dirty="0">
                <a:latin typeface="Times New Roman" panose="02020603050405020304" pitchFamily="18" charset="0"/>
                <a:cs typeface="Times New Roman" panose="02020603050405020304" pitchFamily="18" charset="0"/>
              </a:rPr>
              <a:t>Generally, a </a:t>
            </a:r>
            <a:r>
              <a:rPr lang="en-US" sz="2000" b="1" u="sng" dirty="0">
                <a:latin typeface="Times New Roman" panose="02020603050405020304" pitchFamily="18" charset="0"/>
                <a:cs typeface="Times New Roman" panose="02020603050405020304" pitchFamily="18" charset="0"/>
              </a:rPr>
              <a:t>quasi-judicial</a:t>
            </a:r>
            <a:r>
              <a:rPr lang="en-US" sz="2000" dirty="0">
                <a:solidFill>
                  <a:srgbClr val="FFFF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decision operates to address a specific dispute or determine rights and obligations of a </a:t>
            </a:r>
            <a:r>
              <a:rPr lang="en-US" sz="2000" dirty="0">
                <a:solidFill>
                  <a:srgbClr val="FFFF00"/>
                </a:solidFill>
                <a:latin typeface="Times New Roman" panose="02020603050405020304" pitchFamily="18" charset="0"/>
                <a:cs typeface="Times New Roman" panose="02020603050405020304" pitchFamily="18" charset="0"/>
              </a:rPr>
              <a:t>particular party </a:t>
            </a:r>
            <a:r>
              <a:rPr lang="en-US" sz="2000" dirty="0">
                <a:latin typeface="Times New Roman" panose="02020603050405020304" pitchFamily="18" charset="0"/>
                <a:cs typeface="Times New Roman" panose="02020603050405020304" pitchFamily="18" charset="0"/>
              </a:rPr>
              <a:t>or parties. A </a:t>
            </a:r>
            <a:r>
              <a:rPr lang="en-US" sz="2000" b="1" u="sng" dirty="0">
                <a:latin typeface="Times New Roman" panose="02020603050405020304" pitchFamily="18" charset="0"/>
                <a:cs typeface="Times New Roman" panose="02020603050405020304" pitchFamily="18" charset="0"/>
              </a:rPr>
              <a:t>legislative</a:t>
            </a:r>
            <a:r>
              <a:rPr lang="en-US" sz="2000" dirty="0">
                <a:latin typeface="Times New Roman" panose="02020603050405020304" pitchFamily="18" charset="0"/>
                <a:cs typeface="Times New Roman" panose="02020603050405020304" pitchFamily="18" charset="0"/>
              </a:rPr>
              <a:t> decision, on the other hand, is usually marked by a general inquiry, often </a:t>
            </a:r>
            <a:r>
              <a:rPr lang="en-US" sz="2000" dirty="0">
                <a:solidFill>
                  <a:srgbClr val="FFFF00"/>
                </a:solidFill>
                <a:latin typeface="Times New Roman" panose="02020603050405020304" pitchFamily="18" charset="0"/>
                <a:cs typeface="Times New Roman" panose="02020603050405020304" pitchFamily="18" charset="0"/>
              </a:rPr>
              <a:t>not limited to the facts and circumstances of specific people or properties</a:t>
            </a:r>
            <a:r>
              <a:rPr lang="en-US" sz="2000" dirty="0">
                <a:latin typeface="Times New Roman" panose="02020603050405020304" pitchFamily="18" charset="0"/>
                <a:cs typeface="Times New Roman" panose="02020603050405020304" pitchFamily="18" charset="0"/>
              </a:rPr>
              <a:t>, which results in a rule of law or course of policy that will apply in the future.</a:t>
            </a:r>
          </a:p>
        </p:txBody>
      </p:sp>
      <p:sp>
        <p:nvSpPr>
          <p:cNvPr id="4" name="Content Placeholder 3">
            <a:extLst>
              <a:ext uri="{FF2B5EF4-FFF2-40B4-BE49-F238E27FC236}">
                <a16:creationId xmlns:a16="http://schemas.microsoft.com/office/drawing/2014/main" id="{3D6D2317-2CBC-4AB1-BC3B-A71921F156B7}"/>
              </a:ext>
            </a:extLst>
          </p:cNvPr>
          <p:cNvSpPr>
            <a:spLocks noGrp="1"/>
          </p:cNvSpPr>
          <p:nvPr>
            <p:ph sz="half" idx="2"/>
          </p:nvPr>
        </p:nvSpPr>
        <p:spPr/>
        <p:txBody>
          <a:bodyPr>
            <a:normAutofit/>
          </a:bodyPr>
          <a:lstStyle/>
          <a:p>
            <a:pPr marR="0" algn="ctr">
              <a:lnSpc>
                <a:spcPct val="117000"/>
              </a:lnSpc>
              <a:spcBef>
                <a:spcPts val="0"/>
              </a:spcBef>
              <a:spcAft>
                <a:spcPts val="0"/>
              </a:spcAft>
            </a:pPr>
            <a:r>
              <a:rPr lang="en-US" sz="2000" dirty="0">
                <a:latin typeface="Georgia" panose="02040502050405020303" pitchFamily="18" charset="0"/>
              </a:rPr>
              <a:t>Chadwick </a:t>
            </a:r>
          </a:p>
          <a:p>
            <a:pPr marR="0" algn="ctr">
              <a:lnSpc>
                <a:spcPct val="117000"/>
              </a:lnSpc>
              <a:spcBef>
                <a:spcPts val="0"/>
              </a:spcBef>
              <a:spcAft>
                <a:spcPts val="0"/>
              </a:spcAft>
            </a:pPr>
            <a:r>
              <a:rPr lang="en-US" sz="2000" dirty="0">
                <a:latin typeface="Georgia" panose="02040502050405020303" pitchFamily="18" charset="0"/>
              </a:rPr>
              <a:t>v. </a:t>
            </a:r>
          </a:p>
          <a:p>
            <a:pPr marR="0" algn="ctr">
              <a:lnSpc>
                <a:spcPct val="107000"/>
              </a:lnSpc>
              <a:spcBef>
                <a:spcPts val="0"/>
              </a:spcBef>
              <a:spcAft>
                <a:spcPts val="0"/>
              </a:spcAft>
            </a:pPr>
            <a:r>
              <a:rPr lang="en-US" sz="2000" dirty="0">
                <a:latin typeface="Georgia" panose="02040502050405020303" pitchFamily="18" charset="0"/>
              </a:rPr>
              <a:t>Gwinnett County</a:t>
            </a:r>
          </a:p>
          <a:p>
            <a:pPr marR="0" algn="ctr">
              <a:lnSpc>
                <a:spcPct val="117000"/>
              </a:lnSpc>
              <a:spcBef>
                <a:spcPts val="0"/>
              </a:spcBef>
              <a:spcAft>
                <a:spcPts val="0"/>
              </a:spcAft>
            </a:pPr>
            <a:r>
              <a:rPr lang="en-US" sz="2000" dirty="0">
                <a:latin typeface="Georgia" panose="02040502050405020303" pitchFamily="18" charset="0"/>
              </a:rPr>
              <a:t>1987</a:t>
            </a:r>
          </a:p>
          <a:p>
            <a:pPr marR="0" algn="ctr">
              <a:spcBef>
                <a:spcPts val="0"/>
              </a:spcBef>
              <a:spcAft>
                <a:spcPts val="0"/>
              </a:spcAft>
            </a:pPr>
            <a:endParaRPr lang="en-US" sz="2000" dirty="0">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b="1" dirty="0">
                <a:effectLst/>
                <a:latin typeface="Georgia" panose="02040502050405020303" pitchFamily="18" charset="0"/>
                <a:ea typeface="Calibri" panose="020F0502020204030204" pitchFamily="34"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30-day window for filing appeal of zoning decision begins to run when the decision is reduced to </a:t>
            </a:r>
            <a:r>
              <a:rPr lang="en-US" sz="20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writing and signed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by the authorized official.</a:t>
            </a:r>
            <a:endParaRPr lang="en-US" sz="20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89892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77E74-7CAD-4078-B568-E61124428BB6}"/>
              </a:ext>
            </a:extLst>
          </p:cNvPr>
          <p:cNvSpPr>
            <a:spLocks noGrp="1"/>
          </p:cNvSpPr>
          <p:nvPr>
            <p:ph type="title"/>
          </p:nvPr>
        </p:nvSpPr>
        <p:spPr/>
        <p:txBody>
          <a:bodyPr/>
          <a:lstStyle/>
          <a:p>
            <a:r>
              <a:rPr lang="en-US" dirty="0"/>
              <a:t>Relevant Ga Supreme Court Cases</a:t>
            </a:r>
          </a:p>
        </p:txBody>
      </p:sp>
      <p:sp>
        <p:nvSpPr>
          <p:cNvPr id="3" name="Content Placeholder 2">
            <a:extLst>
              <a:ext uri="{FF2B5EF4-FFF2-40B4-BE49-F238E27FC236}">
                <a16:creationId xmlns:a16="http://schemas.microsoft.com/office/drawing/2014/main" id="{7412A751-999F-4A9D-8168-E5D58CF6CEAD}"/>
              </a:ext>
            </a:extLst>
          </p:cNvPr>
          <p:cNvSpPr>
            <a:spLocks noGrp="1"/>
          </p:cNvSpPr>
          <p:nvPr>
            <p:ph sz="half" idx="1"/>
          </p:nvPr>
        </p:nvSpPr>
        <p:spPr/>
        <p:txBody>
          <a:bodyPr>
            <a:normAutofit lnSpcReduction="10000"/>
          </a:bodyPr>
          <a:lstStyle/>
          <a:p>
            <a:pPr marL="76200" marR="76200" algn="ctr">
              <a:lnSpc>
                <a:spcPct val="107000"/>
              </a:lnSpc>
              <a:spcBef>
                <a:spcPts val="0"/>
              </a:spcBef>
              <a:spcAft>
                <a:spcPts val="0"/>
              </a:spcAft>
            </a:pPr>
            <a:r>
              <a:rPr lang="en-US" sz="2000" dirty="0">
                <a:latin typeface="Georgia" panose="02040502050405020303" pitchFamily="18" charset="0"/>
              </a:rPr>
              <a:t>JACKSON</a:t>
            </a:r>
          </a:p>
          <a:p>
            <a:pPr marL="76200" marR="76200" algn="ctr">
              <a:lnSpc>
                <a:spcPct val="107000"/>
              </a:lnSpc>
              <a:spcBef>
                <a:spcPts val="0"/>
              </a:spcBef>
              <a:spcAft>
                <a:spcPts val="0"/>
              </a:spcAft>
            </a:pPr>
            <a:r>
              <a:rPr lang="en-US" sz="2000" dirty="0">
                <a:latin typeface="Georgia" panose="02040502050405020303" pitchFamily="18" charset="0"/>
              </a:rPr>
              <a:t>v.</a:t>
            </a:r>
          </a:p>
          <a:p>
            <a:pPr marL="76200" marR="76200" algn="ctr">
              <a:lnSpc>
                <a:spcPct val="107000"/>
              </a:lnSpc>
              <a:spcBef>
                <a:spcPts val="0"/>
              </a:spcBef>
              <a:spcAft>
                <a:spcPts val="1200"/>
              </a:spcAft>
            </a:pPr>
            <a:r>
              <a:rPr lang="en-US" sz="2000" dirty="0">
                <a:latin typeface="Georgia" panose="02040502050405020303" pitchFamily="18" charset="0"/>
              </a:rPr>
              <a:t>SPALDING COUNTY</a:t>
            </a:r>
          </a:p>
          <a:p>
            <a:pPr marL="127000" marR="0" algn="ctr">
              <a:lnSpc>
                <a:spcPct val="107000"/>
              </a:lnSpc>
              <a:spcBef>
                <a:spcPts val="0"/>
              </a:spcBef>
              <a:spcAft>
                <a:spcPts val="1000"/>
              </a:spcAft>
            </a:pPr>
            <a:r>
              <a:rPr lang="en-US" sz="2000" dirty="0">
                <a:latin typeface="Georgia" panose="02040502050405020303" pitchFamily="18" charset="0"/>
              </a:rPr>
              <a:t>1995</a:t>
            </a:r>
          </a:p>
          <a:p>
            <a:endParaRPr lang="en-US" sz="28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Due process for administrative hearings before the local government requires the following:</a:t>
            </a:r>
          </a:p>
          <a:p>
            <a:pPr marL="342900" indent="-342900">
              <a:buAutoNum type="arabicPeriod"/>
            </a:pPr>
            <a:r>
              <a:rPr lang="en-US" sz="2000" dirty="0">
                <a:latin typeface="Times New Roman" panose="02020603050405020304" pitchFamily="18" charset="0"/>
                <a:cs typeface="Times New Roman" panose="02020603050405020304" pitchFamily="18" charset="0"/>
              </a:rPr>
              <a:t>Notice of the hearing.</a:t>
            </a:r>
          </a:p>
          <a:p>
            <a:pPr marL="342900" indent="-342900">
              <a:buAutoNum type="arabicPeriod"/>
            </a:pPr>
            <a:r>
              <a:rPr lang="en-US" sz="2000" dirty="0">
                <a:latin typeface="Times New Roman" panose="02020603050405020304" pitchFamily="18" charset="0"/>
                <a:cs typeface="Times New Roman" panose="02020603050405020304" pitchFamily="18" charset="0"/>
              </a:rPr>
              <a:t>Applicant must be allowed to explain its reasons for requesting the variance</a:t>
            </a:r>
          </a:p>
          <a:p>
            <a:endParaRPr lang="en-US" dirty="0"/>
          </a:p>
        </p:txBody>
      </p:sp>
      <p:sp>
        <p:nvSpPr>
          <p:cNvPr id="4" name="Content Placeholder 3">
            <a:extLst>
              <a:ext uri="{FF2B5EF4-FFF2-40B4-BE49-F238E27FC236}">
                <a16:creationId xmlns:a16="http://schemas.microsoft.com/office/drawing/2014/main" id="{5D0C915C-8C8F-4E81-920B-E2B451D156EB}"/>
              </a:ext>
            </a:extLst>
          </p:cNvPr>
          <p:cNvSpPr>
            <a:spLocks noGrp="1"/>
          </p:cNvSpPr>
          <p:nvPr>
            <p:ph sz="half" idx="2"/>
          </p:nvPr>
        </p:nvSpPr>
        <p:spPr/>
        <p:txBody>
          <a:bodyPr>
            <a:normAutofit lnSpcReduction="10000"/>
          </a:bodyPr>
          <a:lstStyle/>
          <a:p>
            <a:pPr marL="342900" indent="-342900">
              <a:buAutoNum type="arabicPeriod" startAt="3"/>
            </a:pPr>
            <a:endParaRPr lang="en-US" sz="2000" dirty="0">
              <a:latin typeface="Times New Roman" panose="02020603050405020304" pitchFamily="18" charset="0"/>
              <a:cs typeface="Times New Roman" panose="02020603050405020304" pitchFamily="18" charset="0"/>
            </a:endParaRPr>
          </a:p>
          <a:p>
            <a:pPr marL="342900" indent="-342900">
              <a:buAutoNum type="arabicPeriod" startAt="3"/>
            </a:pPr>
            <a:r>
              <a:rPr lang="en-US" sz="2000" dirty="0">
                <a:latin typeface="Times New Roman" panose="02020603050405020304" pitchFamily="18" charset="0"/>
                <a:cs typeface="Times New Roman" panose="02020603050405020304" pitchFamily="18" charset="0"/>
              </a:rPr>
              <a:t>Allow presentation of evidence in support of the application, including letters, photographs, plats, and schedules of property values in the community.</a:t>
            </a:r>
          </a:p>
          <a:p>
            <a:pPr marL="342900" indent="-342900">
              <a:buAutoNum type="arabicPeriod" startAt="3"/>
            </a:pPr>
            <a:r>
              <a:rPr lang="en-US" sz="2000" dirty="0">
                <a:latin typeface="Times New Roman" panose="02020603050405020304" pitchFamily="18" charset="0"/>
                <a:cs typeface="Times New Roman" panose="02020603050405020304" pitchFamily="18" charset="0"/>
              </a:rPr>
              <a:t>Allow the applicant to answer questions from the board members.</a:t>
            </a:r>
          </a:p>
          <a:p>
            <a:pPr marL="342900" indent="-342900">
              <a:buAutoNum type="arabicPeriod" startAt="3"/>
            </a:pPr>
            <a:r>
              <a:rPr lang="en-US" sz="2000" dirty="0">
                <a:latin typeface="Times New Roman" panose="02020603050405020304" pitchFamily="18" charset="0"/>
                <a:cs typeface="Times New Roman" panose="02020603050405020304" pitchFamily="18" charset="0"/>
              </a:rPr>
              <a:t>Preparation of a </a:t>
            </a:r>
            <a:r>
              <a:rPr lang="en-US" sz="2000" dirty="0">
                <a:solidFill>
                  <a:srgbClr val="FFFF00"/>
                </a:solidFill>
                <a:latin typeface="Times New Roman" panose="02020603050405020304" pitchFamily="18" charset="0"/>
                <a:cs typeface="Times New Roman" panose="02020603050405020304" pitchFamily="18" charset="0"/>
              </a:rPr>
              <a:t>verbatim transcript </a:t>
            </a:r>
            <a:r>
              <a:rPr lang="en-US" sz="2000" dirty="0">
                <a:latin typeface="Times New Roman" panose="02020603050405020304" pitchFamily="18" charset="0"/>
                <a:cs typeface="Times New Roman" panose="02020603050405020304" pitchFamily="18" charset="0"/>
              </a:rPr>
              <a:t>or detailed account of the hearing sufficient for judicial review.</a:t>
            </a:r>
          </a:p>
          <a:p>
            <a:pPr marL="342900" indent="-342900">
              <a:buAutoNum type="arabicPeriod" startAt="3"/>
            </a:pPr>
            <a:r>
              <a:rPr lang="en-US" sz="2000" dirty="0">
                <a:solidFill>
                  <a:srgbClr val="FFFF00"/>
                </a:solidFill>
                <a:latin typeface="Times New Roman" panose="02020603050405020304" pitchFamily="18" charset="0"/>
                <a:cs typeface="Times New Roman" panose="02020603050405020304" pitchFamily="18" charset="0"/>
              </a:rPr>
              <a:t>Explain the reasons </a:t>
            </a:r>
            <a:r>
              <a:rPr lang="en-US" sz="2000" dirty="0">
                <a:latin typeface="Times New Roman" panose="02020603050405020304" pitchFamily="18" charset="0"/>
                <a:cs typeface="Times New Roman" panose="02020603050405020304" pitchFamily="18" charset="0"/>
              </a:rPr>
              <a:t>for the board’s decision, and put that in writing.</a:t>
            </a:r>
          </a:p>
        </p:txBody>
      </p:sp>
    </p:spTree>
    <p:extLst>
      <p:ext uri="{BB962C8B-B14F-4D97-AF65-F5344CB8AC3E}">
        <p14:creationId xmlns:p14="http://schemas.microsoft.com/office/powerpoint/2010/main" val="9323325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672</TotalTime>
  <Words>1241</Words>
  <Application>Microsoft Office PowerPoint</Application>
  <PresentationFormat>Widescreen</PresentationFormat>
  <Paragraphs>151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Century Gothic</vt:lpstr>
      <vt:lpstr>Georgia</vt:lpstr>
      <vt:lpstr>Times New Roman</vt:lpstr>
      <vt:lpstr>Wingdings</vt:lpstr>
      <vt:lpstr>Wingdings 2</vt:lpstr>
      <vt:lpstr>Quotable</vt:lpstr>
      <vt:lpstr>Zoning 101  Bill Ross, ROSS+associates</vt:lpstr>
      <vt:lpstr>Zoning Procedures Act</vt:lpstr>
      <vt:lpstr>Zoning Procedures Act</vt:lpstr>
      <vt:lpstr>Ga Supreme Court Upends Zoning</vt:lpstr>
      <vt:lpstr>Relevant Ga Supreme Court Cases Thanks to attorneys Frank Jenkins and Brandon Bowen for the cases and summaries</vt:lpstr>
      <vt:lpstr>Relevant Ga Supreme Court Cases</vt:lpstr>
      <vt:lpstr>Relevant Ga Supreme Court Cases</vt:lpstr>
      <vt:lpstr>Relevant Ga Supreme Court Cases</vt:lpstr>
      <vt:lpstr>Relevant Ga Supreme Court Cases</vt:lpstr>
      <vt:lpstr>Different Public Hearing Procedures</vt:lpstr>
      <vt:lpstr>Quasi-Judicial Public Hearing </vt:lpstr>
      <vt:lpstr>Recommendations</vt:lpstr>
      <vt:lpstr>Remember</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and Zoning 201  Paige Hatley, AICP, Hatley Plans LLC               Bill Ross, ROSS+associates</dc:title>
  <dc:creator>Bill Ross</dc:creator>
  <cp:lastModifiedBy>Bill Ross</cp:lastModifiedBy>
  <cp:revision>69</cp:revision>
  <dcterms:created xsi:type="dcterms:W3CDTF">2019-07-25T14:03:52Z</dcterms:created>
  <dcterms:modified xsi:type="dcterms:W3CDTF">2021-03-09T22:02:42Z</dcterms:modified>
</cp:coreProperties>
</file>