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61" r:id="rId3"/>
    <p:sldId id="263" r:id="rId4"/>
    <p:sldId id="264" r:id="rId5"/>
    <p:sldId id="266" r:id="rId6"/>
    <p:sldId id="267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5D86AB"/>
    <a:srgbClr val="D2DEEF"/>
    <a:srgbClr val="213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5000" autoAdjust="0"/>
  </p:normalViewPr>
  <p:slideViewPr>
    <p:cSldViewPr snapToGrid="0">
      <p:cViewPr varScale="1">
        <p:scale>
          <a:sx n="109" d="100"/>
          <a:sy n="109" d="100"/>
        </p:scale>
        <p:origin x="4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Pedestrian</a:t>
            </a:r>
            <a:r>
              <a:rPr lang="en-US" baseline="0" dirty="0" smtClean="0"/>
              <a:t> Related Traffic Citations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Crosswalk Violations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89</c:v>
                </c:pt>
                <c:pt idx="2">
                  <c:v>42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9-4A96-9DED-29EA1703C0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Vulnerable Road User Violations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47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9-4A96-9DED-29EA1703C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0020560"/>
        <c:axId val="1920024720"/>
      </c:barChart>
      <c:catAx>
        <c:axId val="192002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024720"/>
        <c:crosses val="autoZero"/>
        <c:auto val="1"/>
        <c:lblAlgn val="ctr"/>
        <c:lblOffset val="100"/>
        <c:noMultiLvlLbl val="0"/>
      </c:catAx>
      <c:valAx>
        <c:axId val="192002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02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D6D0B-DB88-40D5-8CE2-188B0E93C22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FDE-B61F-4DA3-9046-FAAD0027F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-323851"/>
            <a:ext cx="12191999" cy="582108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6049" y="4386329"/>
            <a:ext cx="12191999" cy="2471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8" y="1628617"/>
            <a:ext cx="12192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878452" y="4622800"/>
            <a:ext cx="10393099" cy="1500927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z="5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08411" y="135709"/>
            <a:ext cx="1938528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>
            <a:off x="3017212" y="36951"/>
            <a:ext cx="170688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>
            <a:off x="5370199" y="462113"/>
            <a:ext cx="170688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>
            <a:off x="7747352" y="348457"/>
            <a:ext cx="170688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Oval 20"/>
          <p:cNvSpPr/>
          <p:nvPr userDrawn="1"/>
        </p:nvSpPr>
        <p:spPr>
          <a:xfrm>
            <a:off x="10242997" y="148107"/>
            <a:ext cx="170688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08351" y="6037221"/>
            <a:ext cx="1093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subhead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3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32F-7D45-40E7-ADBB-CF4D0A90F43D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4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1688-7CDC-4552-8E56-E2B4C17718AB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9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8F3-AC0D-417A-BC95-725831A8F6D2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E2FB-AFB4-42F7-A9A4-C8BC0A00855F}" type="datetime1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0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6D3-FAC5-469E-A98D-D7F85EB22C45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3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7F57-A3A2-478E-9C6B-1E6233746E05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2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4E7F-1B58-4ECC-8BB0-CC4957406A1A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2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49EB-A167-447A-857E-41FD917F795E}" type="datetime1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9C94-91E2-4687-8D22-8DD6CB804C32}" type="datetime1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0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D747-8213-4621-B809-4642752C8FBA}" type="datetime1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D2-DB77-43D8-A097-0E4ADF603EFF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E2FB-AFB4-42F7-A9A4-C8BC0A00855F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image" Target="../media/image3.jpe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fif"/><Relationship Id="rId4" Type="http://schemas.openxmlformats.org/officeDocument/2006/relationships/image" Target="../media/image22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18899"/>
            <a:ext cx="12201548" cy="636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04852"/>
            <a:ext cx="12192000" cy="1790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82" y="1739909"/>
            <a:ext cx="11145048" cy="3184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20413" y="29845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00358" y="21240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1026" y="63756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84687" y="52390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901283" y="311159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16212" y="6416832"/>
            <a:ext cx="10782026" cy="78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22, 2022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627230" y="311159"/>
            <a:ext cx="1280160" cy="1280160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031" y="523907"/>
            <a:ext cx="1280160" cy="128016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12" y="3292910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Pedestrian </a:t>
            </a:r>
            <a:r>
              <a:rPr lang="en-US" dirty="0" smtClean="0">
                <a:solidFill>
                  <a:schemeClr val="bg1"/>
                </a:solidFill>
              </a:rPr>
              <a:t>Safety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85053"/>
            <a:ext cx="12191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Pedestrian Safety-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1" y="6356352"/>
            <a:ext cx="1261640" cy="3604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2" y="97693"/>
            <a:ext cx="4375264" cy="2911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2" y="3149994"/>
            <a:ext cx="4375264" cy="29240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46636" y="5431665"/>
            <a:ext cx="612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Sidewalks Added Since SPLOST 2018-2021</a:t>
            </a:r>
          </a:p>
          <a:p>
            <a:pPr algn="ctr"/>
            <a:r>
              <a:rPr lang="en-US" dirty="0"/>
              <a:t>3.7 miles</a:t>
            </a:r>
          </a:p>
        </p:txBody>
      </p:sp>
      <p:pic>
        <p:nvPicPr>
          <p:cNvPr id="3" name="Picture 2" descr="https://utility.arcgisonline.com/arcgis/rest/directories/arcgisoutput/Utilities/PrintingTools_GPServer/x_____xSJHPUeM36ozo_sz4E01VFw..x_____x_ags_978eef78-a52c-11ec-a4e0-22000a47d2d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4025" r="16918" b="13391"/>
          <a:stretch/>
        </p:blipFill>
        <p:spPr bwMode="auto">
          <a:xfrm>
            <a:off x="5429251" y="468312"/>
            <a:ext cx="6025242" cy="45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85053"/>
            <a:ext cx="12191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Pedestrian Safety-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1" y="6356352"/>
            <a:ext cx="1261640" cy="3604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6" descr="https://utility.arcgisonline.com/arcgis/rest/directories/arcgisoutput/Utilities/PrintingTools_GPServer/x_____xO4RaMLUKZyURM49QfuHiqA..x_____x_ags_eb2e6a68-a090-11ec-984a-22000a88478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5" t="15158" r="21277" b="6856"/>
          <a:stretch/>
        </p:blipFill>
        <p:spPr bwMode="auto">
          <a:xfrm>
            <a:off x="444579" y="298271"/>
            <a:ext cx="5729399" cy="44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" b="18251"/>
          <a:stretch/>
        </p:blipFill>
        <p:spPr>
          <a:xfrm>
            <a:off x="8820966" y="2256861"/>
            <a:ext cx="3130902" cy="2028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5152" r="3735"/>
          <a:stretch/>
        </p:blipFill>
        <p:spPr>
          <a:xfrm>
            <a:off x="6555953" y="298271"/>
            <a:ext cx="3020891" cy="2121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4" r="8702" b="-1"/>
          <a:stretch/>
        </p:blipFill>
        <p:spPr>
          <a:xfrm flipH="1">
            <a:off x="6555952" y="4132198"/>
            <a:ext cx="3020891" cy="20665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3811" y="4771345"/>
            <a:ext cx="5290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2018-2021 Crosswalk Additions/Improvements such as Rapid Flashing Beacons, Refuge Islands, Signage, Pedestrian Signals, Audible Signals</a:t>
            </a:r>
          </a:p>
        </p:txBody>
      </p:sp>
      <p:pic>
        <p:nvPicPr>
          <p:cNvPr id="15" name="Picture 4" descr="https://utility.arcgisonline.com/arcgis/rest/directories/arcgisoutput/Utilities/PrintingTools_GPServer/x_____xSJHPUeM36ozo_sz4E01VFw..x_____x_ags_2b85699e-a08f-11ec-9913-22000a47d2d9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3" t="23785" r="66276" b="69405"/>
          <a:stretch/>
        </p:blipFill>
        <p:spPr bwMode="auto">
          <a:xfrm>
            <a:off x="444754" y="4835190"/>
            <a:ext cx="378097" cy="37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utility.arcgisonline.com/arcgis/rest/directories/arcgisoutput/Utilities/PrintingTools_GPServer/x_____xSJHPUeM36ozo_sz4E01VFw..x_____x_ags_2b85699e-a08f-11ec-9913-22000a47d2d9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49004" r="72423" b="44536"/>
          <a:stretch/>
        </p:blipFill>
        <p:spPr bwMode="auto">
          <a:xfrm>
            <a:off x="444579" y="5701162"/>
            <a:ext cx="414454" cy="3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83811" y="5646700"/>
            <a:ext cx="552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Curb adjustments to shorten crossing length, meet ADA standards</a:t>
            </a:r>
          </a:p>
        </p:txBody>
      </p:sp>
    </p:spTree>
    <p:extLst>
      <p:ext uri="{BB962C8B-B14F-4D97-AF65-F5344CB8AC3E}">
        <p14:creationId xmlns:p14="http://schemas.microsoft.com/office/powerpoint/2010/main" val="34724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85053"/>
            <a:ext cx="12191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Pedestrian Safety- </a:t>
            </a:r>
            <a:r>
              <a:rPr lang="en-US" sz="2800" dirty="0" smtClean="0">
                <a:solidFill>
                  <a:schemeClr val="bg1"/>
                </a:solidFill>
              </a:rPr>
              <a:t>Maintenance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1" y="6356352"/>
            <a:ext cx="1261640" cy="3604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80191"/>
              </p:ext>
            </p:extLst>
          </p:nvPr>
        </p:nvGraphicFramePr>
        <p:xfrm>
          <a:off x="651806" y="155101"/>
          <a:ext cx="5631979" cy="498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2527177" imgH="2234994" progId="Acrobat.Document.DC">
                  <p:embed/>
                </p:oleObj>
              </mc:Choice>
              <mc:Fallback>
                <p:oleObj name="Acrobat Document" r:id="rId4" imgW="2527177" imgH="223499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806" y="155101"/>
                        <a:ext cx="5631979" cy="498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037" y="332235"/>
            <a:ext cx="5298012" cy="4396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805" y="4975028"/>
            <a:ext cx="563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152 Sidewalk Repair Maintenance Work Orders Completed (2018-2021)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16037" y="4989923"/>
            <a:ext cx="563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1541 Trip Hazards Removed (2018-2021)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85053"/>
            <a:ext cx="12191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Pedestrian </a:t>
            </a:r>
            <a:r>
              <a:rPr lang="en-US" sz="2800" dirty="0">
                <a:solidFill>
                  <a:schemeClr val="bg1"/>
                </a:solidFill>
              </a:rPr>
              <a:t>Safety- </a:t>
            </a:r>
            <a:r>
              <a:rPr lang="en-US" sz="2800" dirty="0" smtClean="0">
                <a:solidFill>
                  <a:schemeClr val="bg1"/>
                </a:solidFill>
              </a:rPr>
              <a:t>Education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1" y="6356352"/>
            <a:ext cx="1261640" cy="3604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CC869-18E0-444E-A61A-3111CC061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514" y="3042169"/>
            <a:ext cx="8316355" cy="3036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851F23-70D3-4370-A579-4733062D5691}"/>
              </a:ext>
            </a:extLst>
          </p:cNvPr>
          <p:cNvSpPr txBox="1"/>
          <p:nvPr/>
        </p:nvSpPr>
        <p:spPr>
          <a:xfrm>
            <a:off x="3756801" y="659525"/>
            <a:ext cx="485379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See and Be Seen Campaign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August 2019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Ads, social media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39,000 + video views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2672278-5368-41C9-891F-75C4DB409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00" y="195866"/>
            <a:ext cx="3593043" cy="2694782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7C5BEE2-6B59-4C33-9AF4-6D8532E64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0" y="141180"/>
            <a:ext cx="3593043" cy="26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7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85053"/>
            <a:ext cx="12191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Pedestrian </a:t>
            </a:r>
            <a:r>
              <a:rPr lang="en-US" sz="2800" dirty="0">
                <a:solidFill>
                  <a:schemeClr val="bg1"/>
                </a:solidFill>
              </a:rPr>
              <a:t>Safety- </a:t>
            </a:r>
            <a:r>
              <a:rPr lang="en-US" sz="2800" dirty="0" smtClean="0">
                <a:solidFill>
                  <a:schemeClr val="bg1"/>
                </a:solidFill>
              </a:rPr>
              <a:t>Enforcement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1" y="6356352"/>
            <a:ext cx="1261640" cy="3604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93580401"/>
              </p:ext>
            </p:extLst>
          </p:nvPr>
        </p:nvGraphicFramePr>
        <p:xfrm>
          <a:off x="1553308" y="351692"/>
          <a:ext cx="8606692" cy="5786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74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85053"/>
            <a:ext cx="12191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Pedestrian Safety- Policy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1" y="6356352"/>
            <a:ext cx="1261640" cy="3604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1515" y="328773"/>
            <a:ext cx="107056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City Adopted Policies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Complete Streets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Sidewalk Improvement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Vulnerable Road User Ordinance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Traffic Calming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Pedestrian Safety Action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49" y="934948"/>
            <a:ext cx="3722123" cy="472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85053"/>
            <a:ext cx="12191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Pedestrian Safety- Policy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1" y="6356352"/>
            <a:ext cx="1261640" cy="3604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09208"/>
              </p:ext>
            </p:extLst>
          </p:nvPr>
        </p:nvGraphicFramePr>
        <p:xfrm>
          <a:off x="192031" y="66454"/>
          <a:ext cx="11787636" cy="61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284">
                  <a:extLst>
                    <a:ext uri="{9D8B030D-6E8A-4147-A177-3AD203B41FA5}">
                      <a16:colId xmlns:a16="http://schemas.microsoft.com/office/drawing/2014/main" val="2116406778"/>
                    </a:ext>
                  </a:extLst>
                </a:gridCol>
                <a:gridCol w="2856215">
                  <a:extLst>
                    <a:ext uri="{9D8B030D-6E8A-4147-A177-3AD203B41FA5}">
                      <a16:colId xmlns:a16="http://schemas.microsoft.com/office/drawing/2014/main" val="330683499"/>
                    </a:ext>
                  </a:extLst>
                </a:gridCol>
                <a:gridCol w="6863137">
                  <a:extLst>
                    <a:ext uri="{9D8B030D-6E8A-4147-A177-3AD203B41FA5}">
                      <a16:colId xmlns:a16="http://schemas.microsoft.com/office/drawing/2014/main" val="3818654054"/>
                    </a:ext>
                  </a:extLst>
                </a:gridCol>
              </a:tblGrid>
              <a:tr h="333663"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Element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 Document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613111"/>
                  </a:ext>
                </a:extLst>
              </a:tr>
              <a:tr h="1084406">
                <a:tc>
                  <a:txBody>
                    <a:bodyPr/>
                    <a:lstStyle/>
                    <a:p>
                      <a:r>
                        <a:rPr lang="en-US" dirty="0" smtClean="0"/>
                        <a:t>Sidewalk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5 feet minimum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6 feet preferred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6-8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feet, Master</a:t>
                      </a:r>
                      <a:r>
                        <a:rPr lang="en-US" baseline="0" dirty="0" smtClean="0"/>
                        <a:t> Plan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Comprehensive Transportation Plan, Dunwoody Code Chapter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City</a:t>
                      </a:r>
                      <a:r>
                        <a:rPr lang="en-US" baseline="0" dirty="0" smtClean="0"/>
                        <a:t> Council Directive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Georgetown,</a:t>
                      </a:r>
                      <a:r>
                        <a:rPr lang="en-US" baseline="0" dirty="0" smtClean="0"/>
                        <a:t> Village and Perimeter Plans and Zoning Overlay</a:t>
                      </a:r>
                    </a:p>
                    <a:p>
                      <a:r>
                        <a:rPr lang="en-US" baseline="0" dirty="0" smtClean="0"/>
                        <a:t>Chapter 27 Dunwoody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28164"/>
                  </a:ext>
                </a:extLst>
              </a:tr>
              <a:tr h="951187">
                <a:tc>
                  <a:txBody>
                    <a:bodyPr/>
                    <a:lstStyle/>
                    <a:p>
                      <a:r>
                        <a:rPr lang="en-US" dirty="0" smtClean="0"/>
                        <a:t>Road</a:t>
                      </a:r>
                      <a:r>
                        <a:rPr lang="en-US" baseline="0" dirty="0" smtClean="0"/>
                        <a:t> Buffer Width Arterial and Collector</a:t>
                      </a:r>
                    </a:p>
                    <a:p>
                      <a:r>
                        <a:rPr lang="en-US" baseline="0" dirty="0" smtClean="0"/>
                        <a:t>Streets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feet constrained areas</a:t>
                      </a:r>
                    </a:p>
                    <a:p>
                      <a:r>
                        <a:rPr lang="en-US" baseline="0" dirty="0" smtClean="0"/>
                        <a:t>2 </a:t>
                      </a:r>
                      <a:r>
                        <a:rPr lang="en-US" baseline="0" smtClean="0"/>
                        <a:t>feet minimum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4 feet preferred </a:t>
                      </a:r>
                    </a:p>
                    <a:p>
                      <a:r>
                        <a:rPr lang="en-US" baseline="0" dirty="0" smtClean="0"/>
                        <a:t>6+ feet in Master Plan 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Comprehensive Transportation Plan, NACTO Urban Street Design Guide</a:t>
                      </a:r>
                    </a:p>
                    <a:p>
                      <a:r>
                        <a:rPr lang="en-US" dirty="0" smtClean="0"/>
                        <a:t>Comprehensive Transportation Plan</a:t>
                      </a:r>
                    </a:p>
                    <a:p>
                      <a:r>
                        <a:rPr lang="en-US" dirty="0" smtClean="0"/>
                        <a:t>Dunwoody</a:t>
                      </a:r>
                      <a:r>
                        <a:rPr lang="en-US" baseline="0" dirty="0" smtClean="0"/>
                        <a:t> Code </a:t>
                      </a:r>
                      <a:r>
                        <a:rPr lang="en-US" dirty="0" smtClean="0"/>
                        <a:t>Chapters 16 and </a:t>
                      </a:r>
                      <a:r>
                        <a:rPr lang="en-US" baseline="0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862474"/>
                  </a:ext>
                </a:extLst>
              </a:tr>
              <a:tr h="1084406">
                <a:tc>
                  <a:txBody>
                    <a:bodyPr/>
                    <a:lstStyle/>
                    <a:p>
                      <a:r>
                        <a:rPr lang="en-US" dirty="0" smtClean="0"/>
                        <a:t>Crosswalk</a:t>
                      </a:r>
                      <a:r>
                        <a:rPr lang="en-US" baseline="0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Varies based on pedestrian</a:t>
                      </a:r>
                      <a:r>
                        <a:rPr lang="en-US" baseline="0" dirty="0" smtClean="0"/>
                        <a:t> and vehicle traffic, speed, number of lanes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Pedestrian Safety Action Plan, FHWA Guidance,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Manual on Uniform Traffic Control Devices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259880"/>
                  </a:ext>
                </a:extLst>
              </a:tr>
              <a:tr h="834159">
                <a:tc>
                  <a:txBody>
                    <a:bodyPr/>
                    <a:lstStyle/>
                    <a:p>
                      <a:r>
                        <a:rPr lang="en-US" dirty="0" smtClean="0"/>
                        <a:t>Shared-Use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feet minimum</a:t>
                      </a:r>
                    </a:p>
                    <a:p>
                      <a:r>
                        <a:rPr lang="en-US" baseline="0" dirty="0" smtClean="0"/>
                        <a:t>12 feet preferred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AASHTO</a:t>
                      </a:r>
                      <a:r>
                        <a:rPr lang="en-US" baseline="0" dirty="0" smtClean="0"/>
                        <a:t> Standard, Comprehensive Transportation Plan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620164"/>
                  </a:ext>
                </a:extLst>
              </a:tr>
              <a:tr h="1334654">
                <a:tc>
                  <a:txBody>
                    <a:bodyPr/>
                    <a:lstStyle/>
                    <a:p>
                      <a:r>
                        <a:rPr lang="en-US" dirty="0" smtClean="0"/>
                        <a:t>Travel Lane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feet</a:t>
                      </a:r>
                      <a:r>
                        <a:rPr lang="en-US" baseline="0" dirty="0" smtClean="0"/>
                        <a:t> on 2-lane truck &amp; bus routes</a:t>
                      </a:r>
                    </a:p>
                    <a:p>
                      <a:r>
                        <a:rPr lang="en-US" baseline="0" dirty="0" smtClean="0"/>
                        <a:t>14 feet on 2-lane arterial &amp; collectors w/raised median</a:t>
                      </a:r>
                    </a:p>
                    <a:p>
                      <a:r>
                        <a:rPr lang="en-US" baseline="0" dirty="0" smtClean="0"/>
                        <a:t>10-foot minimum elsewhere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Dunwoody Code Chapter</a:t>
                      </a:r>
                      <a:r>
                        <a:rPr lang="en-US" baseline="0" dirty="0" smtClean="0"/>
                        <a:t> 16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City Council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NACTO Urban Street Design Guide,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AASHTO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9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8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fCOD-PowerPointtemplate" id="{AC10B916-E9E6-4A13-8499-6DAEAB5BBEA7}" vid="{0544C5E8-2278-4A69-A0D7-F0AB902A77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COD-PowerPoint_template_16-9</Template>
  <TotalTime>566</TotalTime>
  <Words>292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Acrobat Document</vt:lpstr>
      <vt:lpstr>Pedestrian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Dunwoody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Smith</dc:creator>
  <cp:lastModifiedBy>Michael Smith</cp:lastModifiedBy>
  <cp:revision>16</cp:revision>
  <dcterms:created xsi:type="dcterms:W3CDTF">2022-03-10T18:29:20Z</dcterms:created>
  <dcterms:modified xsi:type="dcterms:W3CDTF">2022-03-16T17:10:17Z</dcterms:modified>
</cp:coreProperties>
</file>