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0"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91"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8CA574-5EAE-45BA-A0B8-17E37C234078}"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3251203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574-5EAE-45BA-A0B8-17E37C234078}"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2987944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574-5EAE-45BA-A0B8-17E37C234078}"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168001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574-5EAE-45BA-A0B8-17E37C234078}"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304726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8CA574-5EAE-45BA-A0B8-17E37C234078}"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451612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8CA574-5EAE-45BA-A0B8-17E37C234078}"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144102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8CA574-5EAE-45BA-A0B8-17E37C234078}"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274105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8CA574-5EAE-45BA-A0B8-17E37C234078}" type="datetimeFigureOut">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303999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CA574-5EAE-45BA-A0B8-17E37C234078}" type="datetimeFigureOut">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1629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8CA574-5EAE-45BA-A0B8-17E37C234078}"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369332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8CA574-5EAE-45BA-A0B8-17E37C234078}"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B2DB4-CED0-4592-969C-D48FFECEA6DE}" type="slidenum">
              <a:rPr lang="en-US" smtClean="0"/>
              <a:t>‹#›</a:t>
            </a:fld>
            <a:endParaRPr lang="en-US"/>
          </a:p>
        </p:txBody>
      </p:sp>
    </p:spTree>
    <p:extLst>
      <p:ext uri="{BB962C8B-B14F-4D97-AF65-F5344CB8AC3E}">
        <p14:creationId xmlns:p14="http://schemas.microsoft.com/office/powerpoint/2010/main" val="82690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CA574-5EAE-45BA-A0B8-17E37C234078}" type="datetimeFigureOut">
              <a:rPr lang="en-US" smtClean="0"/>
              <a:t>3/16/2022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B2DB4-CED0-4592-969C-D48FFECEA6DE}" type="slidenum">
              <a:rPr lang="en-US" smtClean="0"/>
              <a:t>‹#›</a:t>
            </a:fld>
            <a:endParaRPr lang="en-US"/>
          </a:p>
        </p:txBody>
      </p:sp>
    </p:spTree>
    <p:extLst>
      <p:ext uri="{BB962C8B-B14F-4D97-AF65-F5344CB8AC3E}">
        <p14:creationId xmlns:p14="http://schemas.microsoft.com/office/powerpoint/2010/main" val="2483380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Vision and Mission</a:t>
            </a:r>
          </a:p>
        </p:txBody>
      </p:sp>
      <p:sp>
        <p:nvSpPr>
          <p:cNvPr id="3" name="Subtitle 2"/>
          <p:cNvSpPr>
            <a:spLocks noGrp="1"/>
          </p:cNvSpPr>
          <p:nvPr>
            <p:ph type="subTitle" idx="1"/>
          </p:nvPr>
        </p:nvSpPr>
        <p:spPr/>
        <p:txBody>
          <a:bodyPr/>
          <a:lstStyle/>
          <a:p>
            <a:r>
              <a:rPr lang="en-US" dirty="0"/>
              <a:t>Retreat  2022</a:t>
            </a:r>
          </a:p>
          <a:p>
            <a:endParaRPr lang="en-US" dirty="0"/>
          </a:p>
        </p:txBody>
      </p:sp>
    </p:spTree>
    <p:extLst>
      <p:ext uri="{BB962C8B-B14F-4D97-AF65-F5344CB8AC3E}">
        <p14:creationId xmlns:p14="http://schemas.microsoft.com/office/powerpoint/2010/main" val="134437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126" y="365126"/>
            <a:ext cx="10254673" cy="124402"/>
          </a:xfrm>
        </p:spPr>
        <p:txBody>
          <a:bodyPr>
            <a:normAutofit fontScale="90000"/>
          </a:bodyPr>
          <a:lstStyle/>
          <a:p>
            <a:pPr algn="ctr"/>
            <a:r>
              <a:rPr lang="en-US" dirty="0"/>
              <a:t>Vision Statement</a:t>
            </a:r>
          </a:p>
        </p:txBody>
      </p:sp>
      <p:graphicFrame>
        <p:nvGraphicFramePr>
          <p:cNvPr id="3" name="Table 2"/>
          <p:cNvGraphicFramePr>
            <a:graphicFrameLocks noGrp="1"/>
          </p:cNvGraphicFramePr>
          <p:nvPr>
            <p:extLst>
              <p:ext uri="{D42A27DB-BD31-4B8C-83A1-F6EECF244321}">
                <p14:modId xmlns:p14="http://schemas.microsoft.com/office/powerpoint/2010/main" val="1037323017"/>
              </p:ext>
            </p:extLst>
          </p:nvPr>
        </p:nvGraphicFramePr>
        <p:xfrm>
          <a:off x="2032000" y="719666"/>
          <a:ext cx="8128000" cy="6223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1126668"/>
                    </a:ext>
                  </a:extLst>
                </a:gridCol>
                <a:gridCol w="4064000">
                  <a:extLst>
                    <a:ext uri="{9D8B030D-6E8A-4147-A177-3AD203B41FA5}">
                      <a16:colId xmlns:a16="http://schemas.microsoft.com/office/drawing/2014/main" val="1340384881"/>
                    </a:ext>
                  </a:extLst>
                </a:gridCol>
              </a:tblGrid>
              <a:tr h="370840">
                <a:tc>
                  <a:txBody>
                    <a:bodyPr/>
                    <a:lstStyle/>
                    <a:p>
                      <a:r>
                        <a:rPr lang="en-US" dirty="0"/>
                        <a:t>Current</a:t>
                      </a:r>
                      <a:r>
                        <a:rPr lang="en-US" baseline="0" dirty="0"/>
                        <a:t> Vision Statement</a:t>
                      </a:r>
                      <a:endParaRPr lang="en-US" dirty="0"/>
                    </a:p>
                  </a:txBody>
                  <a:tcPr/>
                </a:tc>
                <a:tc>
                  <a:txBody>
                    <a:bodyPr/>
                    <a:lstStyle/>
                    <a:p>
                      <a:r>
                        <a:rPr lang="en-US" dirty="0"/>
                        <a:t>Proposed Vision Statement</a:t>
                      </a:r>
                    </a:p>
                  </a:txBody>
                  <a:tcPr/>
                </a:tc>
                <a:extLst>
                  <a:ext uri="{0D108BD9-81ED-4DB2-BD59-A6C34878D82A}">
                    <a16:rowId xmlns:a16="http://schemas.microsoft.com/office/drawing/2014/main" val="35961228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Dunwoody is a city located in metro Atlanta, in northern DeKalb County, Georgia. Dunwoody officially incorporated as a city on December 1, 2008. The City of Dunwoody will provide quality service to its citizens and support the largest economic engine in the Southeast by planning in a careful and thoughtful manner. The City of Dunwoody will be inventive, transparent and embrace responsible progress, tempered by the city’s rich history and strong desire to maintain a close and vibrant community atmosphere that values family life and the entrepreneurial spirit. The City of Dunwoody will continue to support and nurture a community dedicated to the preservation of family, education, religious institutions, and the environment.</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Dunwoody is a thriving, vibrant, inclusive community with exceptional opportunities.</a:t>
                      </a:r>
                    </a:p>
                    <a:p>
                      <a:endParaRPr lang="en-US" dirty="0"/>
                    </a:p>
                  </a:txBody>
                  <a:tcPr/>
                </a:tc>
                <a:extLst>
                  <a:ext uri="{0D108BD9-81ED-4DB2-BD59-A6C34878D82A}">
                    <a16:rowId xmlns:a16="http://schemas.microsoft.com/office/drawing/2014/main" val="2915754037"/>
                  </a:ext>
                </a:extLst>
              </a:tr>
            </a:tbl>
          </a:graphicData>
        </a:graphic>
      </p:graphicFrame>
    </p:spTree>
    <p:extLst>
      <p:ext uri="{BB962C8B-B14F-4D97-AF65-F5344CB8AC3E}">
        <p14:creationId xmlns:p14="http://schemas.microsoft.com/office/powerpoint/2010/main" val="759717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364" y="365126"/>
            <a:ext cx="10245436" cy="733232"/>
          </a:xfrm>
        </p:spPr>
        <p:txBody>
          <a:bodyPr>
            <a:normAutofit/>
          </a:bodyPr>
          <a:lstStyle/>
          <a:p>
            <a:pPr algn="ctr"/>
            <a:r>
              <a:rPr lang="en-US" sz="2000" dirty="0"/>
              <a:t>Mission Statement</a:t>
            </a:r>
          </a:p>
        </p:txBody>
      </p:sp>
      <p:graphicFrame>
        <p:nvGraphicFramePr>
          <p:cNvPr id="3" name="Table 2"/>
          <p:cNvGraphicFramePr>
            <a:graphicFrameLocks noGrp="1"/>
          </p:cNvGraphicFramePr>
          <p:nvPr>
            <p:extLst>
              <p:ext uri="{D42A27DB-BD31-4B8C-83A1-F6EECF244321}">
                <p14:modId xmlns:p14="http://schemas.microsoft.com/office/powerpoint/2010/main" val="1267097841"/>
              </p:ext>
            </p:extLst>
          </p:nvPr>
        </p:nvGraphicFramePr>
        <p:xfrm>
          <a:off x="2032000" y="1098357"/>
          <a:ext cx="8128000" cy="5857240"/>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val="2966938131"/>
                    </a:ext>
                  </a:extLst>
                </a:gridCol>
                <a:gridCol w="4064000">
                  <a:extLst>
                    <a:ext uri="{9D8B030D-6E8A-4147-A177-3AD203B41FA5}">
                      <a16:colId xmlns:a16="http://schemas.microsoft.com/office/drawing/2014/main" val="1293132113"/>
                    </a:ext>
                  </a:extLst>
                </a:gridCol>
              </a:tblGrid>
              <a:tr h="370840">
                <a:tc>
                  <a:txBody>
                    <a:bodyPr/>
                    <a:lstStyle/>
                    <a:p>
                      <a:r>
                        <a:rPr lang="en-US" dirty="0"/>
                        <a:t>Current</a:t>
                      </a:r>
                      <a:r>
                        <a:rPr lang="en-US" baseline="0" dirty="0"/>
                        <a:t> Mission Statement</a:t>
                      </a:r>
                      <a:endParaRPr lang="en-US" dirty="0"/>
                    </a:p>
                  </a:txBody>
                  <a:tcPr/>
                </a:tc>
                <a:tc>
                  <a:txBody>
                    <a:bodyPr/>
                    <a:lstStyle/>
                    <a:p>
                      <a:r>
                        <a:rPr lang="en-US" dirty="0"/>
                        <a:t>Proposed Mission Statement</a:t>
                      </a:r>
                    </a:p>
                  </a:txBody>
                  <a:tcPr/>
                </a:tc>
                <a:extLst>
                  <a:ext uri="{0D108BD9-81ED-4DB2-BD59-A6C34878D82A}">
                    <a16:rowId xmlns:a16="http://schemas.microsoft.com/office/drawing/2014/main" val="8917878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The mission of the City of Dunwoody is to provide the highest quality of life for those who live, work or play in our community and to foster an environment where business can prosper. We will serve all stakeholders in a transparent manner with resourceful, efficient, progressive and professional leadership.</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Dunwoody is the choice for residents,</a:t>
                      </a:r>
                      <a:r>
                        <a:rPr lang="en-US" sz="2800" kern="1200" baseline="0" dirty="0">
                          <a:solidFill>
                            <a:schemeClr val="dk1"/>
                          </a:solidFill>
                          <a:effectLst/>
                          <a:latin typeface="+mn-lt"/>
                          <a:ea typeface="+mn-ea"/>
                          <a:cs typeface="+mn-cs"/>
                        </a:rPr>
                        <a:t> </a:t>
                      </a:r>
                      <a:r>
                        <a:rPr lang="en-US" sz="2800" kern="1200" dirty="0">
                          <a:solidFill>
                            <a:schemeClr val="dk1"/>
                          </a:solidFill>
                          <a:effectLst/>
                          <a:latin typeface="+mn-lt"/>
                          <a:ea typeface="+mn-ea"/>
                          <a:cs typeface="+mn-cs"/>
                        </a:rPr>
                        <a:t>businesses </a:t>
                      </a:r>
                      <a:r>
                        <a:rPr lang="en-US" sz="2800" kern="1200">
                          <a:solidFill>
                            <a:schemeClr val="dk1"/>
                          </a:solidFill>
                          <a:effectLst/>
                          <a:latin typeface="+mn-lt"/>
                          <a:ea typeface="+mn-ea"/>
                          <a:cs typeface="+mn-cs"/>
                        </a:rPr>
                        <a:t>and visitors seeking </a:t>
                      </a:r>
                      <a:r>
                        <a:rPr lang="en-US" sz="2800" kern="1200" dirty="0">
                          <a:solidFill>
                            <a:schemeClr val="dk1"/>
                          </a:solidFill>
                          <a:effectLst/>
                          <a:latin typeface="+mn-lt"/>
                          <a:ea typeface="+mn-ea"/>
                          <a:cs typeface="+mn-cs"/>
                        </a:rPr>
                        <a:t>a connected community that is safe, innovative, and friendly.  Through excellent services and forward-thinking planning, Dunwoody continues to enhance the quality of life for those who live and work here.  </a:t>
                      </a:r>
                    </a:p>
                    <a:p>
                      <a:endParaRPr lang="en-US" dirty="0"/>
                    </a:p>
                  </a:txBody>
                  <a:tcPr/>
                </a:tc>
                <a:extLst>
                  <a:ext uri="{0D108BD9-81ED-4DB2-BD59-A6C34878D82A}">
                    <a16:rowId xmlns:a16="http://schemas.microsoft.com/office/drawing/2014/main" val="1714182817"/>
                  </a:ext>
                </a:extLst>
              </a:tr>
            </a:tbl>
          </a:graphicData>
        </a:graphic>
      </p:graphicFrame>
    </p:spTree>
    <p:extLst>
      <p:ext uri="{BB962C8B-B14F-4D97-AF65-F5344CB8AC3E}">
        <p14:creationId xmlns:p14="http://schemas.microsoft.com/office/powerpoint/2010/main" val="742032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8178CAD7365CF4894BDB60E96F707E5" ma:contentTypeVersion="12" ma:contentTypeDescription="Create a new document." ma:contentTypeScope="" ma:versionID="ab9e549f9b9b1f210d16d5330fbeb0af">
  <xsd:schema xmlns:xsd="http://www.w3.org/2001/XMLSchema" xmlns:xs="http://www.w3.org/2001/XMLSchema" xmlns:p="http://schemas.microsoft.com/office/2006/metadata/properties" xmlns:ns3="53dbc9df-21ec-4806-bb5d-a1492b1a6693" xmlns:ns4="10608127-f170-488f-8840-5774fa0ed338" targetNamespace="http://schemas.microsoft.com/office/2006/metadata/properties" ma:root="true" ma:fieldsID="586e56046862bbb5462c5c972b803711" ns3:_="" ns4:_="">
    <xsd:import namespace="53dbc9df-21ec-4806-bb5d-a1492b1a6693"/>
    <xsd:import namespace="10608127-f170-488f-8840-5774fa0ed33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LengthInSecond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dbc9df-21ec-4806-bb5d-a1492b1a66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608127-f170-488f-8840-5774fa0ed33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256EE6-B846-4DBD-B0A7-463DD9B76CAB}">
  <ds:schemaRefs>
    <ds:schemaRef ds:uri="http://purl.org/dc/elements/1.1/"/>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53dbc9df-21ec-4806-bb5d-a1492b1a6693"/>
    <ds:schemaRef ds:uri="10608127-f170-488f-8840-5774fa0ed338"/>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709BF9C5-E389-458F-A458-508AE6879720}">
  <ds:schemaRefs>
    <ds:schemaRef ds:uri="http://schemas.microsoft.com/sharepoint/v3/contenttype/forms"/>
  </ds:schemaRefs>
</ds:datastoreItem>
</file>

<file path=customXml/itemProps3.xml><?xml version="1.0" encoding="utf-8"?>
<ds:datastoreItem xmlns:ds="http://schemas.openxmlformats.org/officeDocument/2006/customXml" ds:itemID="{A0A84BA4-80F1-4CC8-AB27-B89B8949BF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dbc9df-21ec-4806-bb5d-a1492b1a6693"/>
    <ds:schemaRef ds:uri="10608127-f170-488f-8840-5774fa0ed3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275</TotalTime>
  <Words>260</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Vision and Mission</vt:lpstr>
      <vt:lpstr>Vision Statement</vt:lpstr>
      <vt:lpstr>Mission Statement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and Mission</dc:title>
  <dc:creator>Lynn Deutsch</dc:creator>
  <cp:lastModifiedBy>Jay Vinicki</cp:lastModifiedBy>
  <cp:revision>3</cp:revision>
  <cp:lastPrinted>2022-03-16T18:46:30Z</cp:lastPrinted>
  <dcterms:created xsi:type="dcterms:W3CDTF">2022-03-16T14:39:18Z</dcterms:created>
  <dcterms:modified xsi:type="dcterms:W3CDTF">2022-03-16T19:26:59Z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0x01010028178CAD7365CF4894BDB60E96F707E5</vt:lpwstr>
  </property>
</Properties>
</file>