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71" r:id="rId3"/>
    <p:sldId id="272" r:id="rId4"/>
    <p:sldId id="273" r:id="rId5"/>
    <p:sldId id="274" r:id="rId6"/>
    <p:sldId id="275" r:id="rId7"/>
    <p:sldId id="278" r:id="rId8"/>
    <p:sldId id="277" r:id="rId9"/>
    <p:sldId id="276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67125-70A1-6A70-0D73-2619E00C3A97}" v="283" dt="2023-03-15T18:54:47.066"/>
    <p1510:client id="{5D35C892-5ACE-D57F-C300-3574785796D2}" v="2" dt="2023-03-20T14:13:13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. Grogan" userId="S::billy.grogan@dunwoodyga.gov::e77b18de-2ecf-439d-b164-3bafe5d7c001" providerId="AD" clId="Web-{3D367125-70A1-6A70-0D73-2619E00C3A97}"/>
    <pc:docChg chg="addSld modSld">
      <pc:chgData name="B. Grogan" userId="S::billy.grogan@dunwoodyga.gov::e77b18de-2ecf-439d-b164-3bafe5d7c001" providerId="AD" clId="Web-{3D367125-70A1-6A70-0D73-2619E00C3A97}" dt="2023-03-15T18:54:47.066" v="211"/>
      <pc:docMkLst>
        <pc:docMk/>
      </pc:docMkLst>
      <pc:sldChg chg="addAnim modAnim">
        <pc:chgData name="B. Grogan" userId="S::billy.grogan@dunwoodyga.gov::e77b18de-2ecf-439d-b164-3bafe5d7c001" providerId="AD" clId="Web-{3D367125-70A1-6A70-0D73-2619E00C3A97}" dt="2023-03-15T18:50:55.703" v="186"/>
        <pc:sldMkLst>
          <pc:docMk/>
          <pc:sldMk cId="1587929571" sldId="271"/>
        </pc:sldMkLst>
      </pc:sldChg>
      <pc:sldChg chg="addAnim modAnim">
        <pc:chgData name="B. Grogan" userId="S::billy.grogan@dunwoodyga.gov::e77b18de-2ecf-439d-b164-3bafe5d7c001" providerId="AD" clId="Web-{3D367125-70A1-6A70-0D73-2619E00C3A97}" dt="2023-03-15T18:51:13.203" v="189"/>
        <pc:sldMkLst>
          <pc:docMk/>
          <pc:sldMk cId="1166247201" sldId="272"/>
        </pc:sldMkLst>
      </pc:sldChg>
      <pc:sldChg chg="addAnim modAnim">
        <pc:chgData name="B. Grogan" userId="S::billy.grogan@dunwoodyga.gov::e77b18de-2ecf-439d-b164-3bafe5d7c001" providerId="AD" clId="Web-{3D367125-70A1-6A70-0D73-2619E00C3A97}" dt="2023-03-15T18:51:24.547" v="192"/>
        <pc:sldMkLst>
          <pc:docMk/>
          <pc:sldMk cId="2194995422" sldId="273"/>
        </pc:sldMkLst>
      </pc:sldChg>
      <pc:sldChg chg="modSp addAnim modAnim">
        <pc:chgData name="B. Grogan" userId="S::billy.grogan@dunwoodyga.gov::e77b18de-2ecf-439d-b164-3bafe5d7c001" providerId="AD" clId="Web-{3D367125-70A1-6A70-0D73-2619E00C3A97}" dt="2023-03-15T18:54:29.285" v="209" actId="20577"/>
        <pc:sldMkLst>
          <pc:docMk/>
          <pc:sldMk cId="4004254461" sldId="274"/>
        </pc:sldMkLst>
        <pc:spChg chg="mod">
          <ac:chgData name="B. Grogan" userId="S::billy.grogan@dunwoodyga.gov::e77b18de-2ecf-439d-b164-3bafe5d7c001" providerId="AD" clId="Web-{3D367125-70A1-6A70-0D73-2619E00C3A97}" dt="2023-03-15T18:54:29.285" v="209" actId="20577"/>
          <ac:spMkLst>
            <pc:docMk/>
            <pc:sldMk cId="4004254461" sldId="274"/>
            <ac:spMk id="3" creationId="{4755D72A-A13B-451F-96FD-7C939E2F86E9}"/>
          </ac:spMkLst>
        </pc:spChg>
      </pc:sldChg>
      <pc:sldChg chg="addAnim modAnim">
        <pc:chgData name="B. Grogan" userId="S::billy.grogan@dunwoodyga.gov::e77b18de-2ecf-439d-b164-3bafe5d7c001" providerId="AD" clId="Web-{3D367125-70A1-6A70-0D73-2619E00C3A97}" dt="2023-03-15T18:51:55.626" v="198"/>
        <pc:sldMkLst>
          <pc:docMk/>
          <pc:sldMk cId="2817706498" sldId="275"/>
        </pc:sldMkLst>
      </pc:sldChg>
      <pc:sldChg chg="addAnim modAnim">
        <pc:chgData name="B. Grogan" userId="S::billy.grogan@dunwoodyga.gov::e77b18de-2ecf-439d-b164-3bafe5d7c001" providerId="AD" clId="Web-{3D367125-70A1-6A70-0D73-2619E00C3A97}" dt="2023-03-15T18:54:47.066" v="211"/>
        <pc:sldMkLst>
          <pc:docMk/>
          <pc:sldMk cId="2845745124" sldId="276"/>
        </pc:sldMkLst>
      </pc:sldChg>
      <pc:sldChg chg="addAnim modAnim">
        <pc:chgData name="B. Grogan" userId="S::billy.grogan@dunwoodyga.gov::e77b18de-2ecf-439d-b164-3bafe5d7c001" providerId="AD" clId="Web-{3D367125-70A1-6A70-0D73-2619E00C3A97}" dt="2023-03-15T18:52:03.689" v="201"/>
        <pc:sldMkLst>
          <pc:docMk/>
          <pc:sldMk cId="1083453588" sldId="278"/>
        </pc:sldMkLst>
      </pc:sldChg>
      <pc:sldChg chg="delSp modSp add replId addAnim modAnim">
        <pc:chgData name="B. Grogan" userId="S::billy.grogan@dunwoodyga.gov::e77b18de-2ecf-439d-b164-3bafe5d7c001" providerId="AD" clId="Web-{3D367125-70A1-6A70-0D73-2619E00C3A97}" dt="2023-03-15T18:52:23.173" v="204"/>
        <pc:sldMkLst>
          <pc:docMk/>
          <pc:sldMk cId="3004971826" sldId="279"/>
        </pc:sldMkLst>
        <pc:spChg chg="mod">
          <ac:chgData name="B. Grogan" userId="S::billy.grogan@dunwoodyga.gov::e77b18de-2ecf-439d-b164-3bafe5d7c001" providerId="AD" clId="Web-{3D367125-70A1-6A70-0D73-2619E00C3A97}" dt="2023-03-15T18:46:24.167" v="24" actId="20577"/>
          <ac:spMkLst>
            <pc:docMk/>
            <pc:sldMk cId="3004971826" sldId="279"/>
            <ac:spMk id="2" creationId="{3CA251C5-0D56-4552-38AF-C13F2DEFA284}"/>
          </ac:spMkLst>
        </pc:spChg>
        <pc:spChg chg="mod">
          <ac:chgData name="B. Grogan" userId="S::billy.grogan@dunwoodyga.gov::e77b18de-2ecf-439d-b164-3bafe5d7c001" providerId="AD" clId="Web-{3D367125-70A1-6A70-0D73-2619E00C3A97}" dt="2023-03-15T18:50:27.359" v="183" actId="20577"/>
          <ac:spMkLst>
            <pc:docMk/>
            <pc:sldMk cId="3004971826" sldId="279"/>
            <ac:spMk id="3" creationId="{4755D72A-A13B-451F-96FD-7C939E2F86E9}"/>
          </ac:spMkLst>
        </pc:spChg>
        <pc:graphicFrameChg chg="del mod modGraphic">
          <ac:chgData name="B. Grogan" userId="S::billy.grogan@dunwoodyga.gov::e77b18de-2ecf-439d-b164-3bafe5d7c001" providerId="AD" clId="Web-{3D367125-70A1-6A70-0D73-2619E00C3A97}" dt="2023-03-15T18:46:05.573" v="3"/>
          <ac:graphicFrameMkLst>
            <pc:docMk/>
            <pc:sldMk cId="3004971826" sldId="279"/>
            <ac:graphicFrameMk id="5" creationId="{64AFFFDF-B9F3-3F4C-ECBB-38C20DF7A4EA}"/>
          </ac:graphicFrameMkLst>
        </pc:graphicFrameChg>
      </pc:sldChg>
    </pc:docChg>
  </pc:docChgLst>
  <pc:docChgLst>
    <pc:chgData name="Kathy Florence" userId="S::kathy.florence@dunwoodyga.gov::fd22e21a-748f-4ed7-9cec-ded054a303d5" providerId="AD" clId="Web-{5D35C892-5ACE-D57F-C300-3574785796D2}"/>
    <pc:docChg chg="modSld">
      <pc:chgData name="Kathy Florence" userId="S::kathy.florence@dunwoodyga.gov::fd22e21a-748f-4ed7-9cec-ded054a303d5" providerId="AD" clId="Web-{5D35C892-5ACE-D57F-C300-3574785796D2}" dt="2023-03-20T14:13:13.471" v="1" actId="20577"/>
      <pc:docMkLst>
        <pc:docMk/>
      </pc:docMkLst>
      <pc:sldChg chg="modSp">
        <pc:chgData name="Kathy Florence" userId="S::kathy.florence@dunwoodyga.gov::fd22e21a-748f-4ed7-9cec-ded054a303d5" providerId="AD" clId="Web-{5D35C892-5ACE-D57F-C300-3574785796D2}" dt="2023-03-20T14:13:13.471" v="1" actId="20577"/>
        <pc:sldMkLst>
          <pc:docMk/>
          <pc:sldMk cId="1587929571" sldId="271"/>
        </pc:sldMkLst>
        <pc:spChg chg="mod">
          <ac:chgData name="Kathy Florence" userId="S::kathy.florence@dunwoodyga.gov::fd22e21a-748f-4ed7-9cec-ded054a303d5" providerId="AD" clId="Web-{5D35C892-5ACE-D57F-C300-3574785796D2}" dt="2023-03-20T14:13:13.471" v="1" actId="20577"/>
          <ac:spMkLst>
            <pc:docMk/>
            <pc:sldMk cId="1587929571" sldId="271"/>
            <ac:spMk id="3" creationId="{4755D72A-A13B-451F-96FD-7C939E2F86E9}"/>
          </ac:spMkLst>
        </pc:spChg>
      </pc:sldChg>
    </pc:docChg>
  </pc:docChgLst>
  <pc:docChgLst>
    <pc:chgData name="Jay Vinicki" userId="07d27807-aaae-449e-8b78-68721e18d6d0" providerId="ADAL" clId="{DEE1B6FA-DB21-471C-8111-F85E455D2AEB}"/>
    <pc:docChg chg="modSld">
      <pc:chgData name="Jay Vinicki" userId="07d27807-aaae-449e-8b78-68721e18d6d0" providerId="ADAL" clId="{DEE1B6FA-DB21-471C-8111-F85E455D2AEB}" dt="2023-03-15T13:20:05.950" v="18" actId="20577"/>
      <pc:docMkLst>
        <pc:docMk/>
      </pc:docMkLst>
      <pc:sldChg chg="modSp mod">
        <pc:chgData name="Jay Vinicki" userId="07d27807-aaae-449e-8b78-68721e18d6d0" providerId="ADAL" clId="{DEE1B6FA-DB21-471C-8111-F85E455D2AEB}" dt="2023-03-15T13:20:05.950" v="18" actId="20577"/>
        <pc:sldMkLst>
          <pc:docMk/>
          <pc:sldMk cId="4219680329" sldId="258"/>
        </pc:sldMkLst>
        <pc:spChg chg="mod">
          <ac:chgData name="Jay Vinicki" userId="07d27807-aaae-449e-8b78-68721e18d6d0" providerId="ADAL" clId="{DEE1B6FA-DB21-471C-8111-F85E455D2AEB}" dt="2023-03-15T13:20:05.950" v="18" actId="20577"/>
          <ac:spMkLst>
            <pc:docMk/>
            <pc:sldMk cId="4219680329" sldId="258"/>
            <ac:spMk id="3" creationId="{00000000-0000-0000-0000-000000000000}"/>
          </ac:spMkLst>
        </pc:spChg>
        <pc:spChg chg="mod">
          <ac:chgData name="Jay Vinicki" userId="07d27807-aaae-449e-8b78-68721e18d6d0" providerId="ADAL" clId="{DEE1B6FA-DB21-471C-8111-F85E455D2AEB}" dt="2023-03-15T13:19:58.761" v="12" actId="20577"/>
          <ac:spMkLst>
            <pc:docMk/>
            <pc:sldMk cId="4219680329" sldId="258"/>
            <ac:spMk id="1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D6D0B-DB88-40D5-8CE2-188B0E93C22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4BFDE-B61F-4DA3-9046-FAAD0027F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8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323851"/>
            <a:ext cx="9143999" cy="582108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7887" y="4386329"/>
            <a:ext cx="9143999" cy="2471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6" y="1628617"/>
            <a:ext cx="9144000" cy="261257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1263" y="4018953"/>
            <a:ext cx="7772400" cy="23876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306308" y="135709"/>
            <a:ext cx="1453896" cy="137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2262909" y="36951"/>
            <a:ext cx="1280160" cy="12801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4027649" y="462113"/>
            <a:ext cx="1280160" cy="1280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5810514" y="348457"/>
            <a:ext cx="1280160" cy="128016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7682248" y="148107"/>
            <a:ext cx="1280160" cy="128016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681263" y="6037221"/>
            <a:ext cx="820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418653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01FA-506F-42DD-8EDC-41B7ADD89B94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9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FCA2-2175-4E5C-8488-DCD849E003DF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6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B87A-14C9-4E70-8F39-FDC5361DB4BA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3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9B22-8DFD-41F2-B861-ED93BE2B82BB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2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308A-AC1A-4E8D-9503-6004FE66D305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2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D0F5-53AC-4A29-BFEA-0DAE3F2B3397}" type="datetime1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D110-B063-49E4-9CE0-A515D4F34A82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0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B1B8-7DA8-488E-AFE4-27C202E1A7C3}" type="datetime1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7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7D00-416A-4F61-9321-1A2500F06C0A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29EC-7868-4835-99E4-AA181D9756F6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4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3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8669"/>
            <a:ext cx="7886700" cy="5028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67432-EF44-44E0-A27D-DC8E639226E3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5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sng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6" y="-238355"/>
            <a:ext cx="9143999" cy="477286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7886" y="4325546"/>
            <a:ext cx="9143999" cy="24955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6" y="1628617"/>
            <a:ext cx="9144000" cy="261257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9928" y="3795362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Council Retreat</a:t>
            </a:r>
            <a:b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49928" y="5759715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</a:rPr>
              <a:t>March 22-23</a:t>
            </a:r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6308" y="135709"/>
            <a:ext cx="1453896" cy="137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62909" y="36951"/>
            <a:ext cx="1280160" cy="12801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27649" y="462113"/>
            <a:ext cx="1280160" cy="1280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10514" y="348457"/>
            <a:ext cx="1280160" cy="128016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82248" y="148107"/>
            <a:ext cx="1280160" cy="128016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0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51C5-0D56-4552-38AF-C13F2DEF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>
                <a:latin typeface="Arial Black"/>
              </a:rPr>
              <a:t>DEMA Update</a:t>
            </a:r>
            <a:endParaRPr lang="en-US" u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5D72A-A13B-451F-96FD-7C939E2F8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Emergency management for all of DeKalb County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We coordinate and report responses to them.</a:t>
            </a:r>
          </a:p>
          <a:p>
            <a:r>
              <a:rPr lang="en-US" dirty="0">
                <a:latin typeface="Arial"/>
                <a:cs typeface="Arial"/>
              </a:rPr>
              <a:t>In turn, DEMA coordinates and responds to GEMA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DEMA pushes information out to us and we share it. (warming stations, weather concerns, etc.)</a:t>
            </a:r>
            <a:endParaRPr lang="en-US" dirty="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130E8-8814-79DF-E43D-8FD6B1E1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51C5-0D56-4552-38AF-C13F2DEF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>
                <a:latin typeface="Arial Black"/>
              </a:rPr>
              <a:t>EMS Update</a:t>
            </a:r>
            <a:endParaRPr lang="en-US" u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5D72A-A13B-451F-96FD-7C939E2F8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On May 21, 2018, the City Council declared a medical emergency.</a:t>
            </a:r>
          </a:p>
          <a:p>
            <a:r>
              <a:rPr lang="en-US" dirty="0">
                <a:latin typeface="Arial"/>
                <a:cs typeface="Arial"/>
              </a:rPr>
              <a:t>On May 24, 2018, a notice of the declared medical emergency was sent to the Region 3 EMS Council, and they appointed a 5-person Ad-Hoc committee to conduct a study.</a:t>
            </a:r>
          </a:p>
          <a:p>
            <a:r>
              <a:rPr lang="en-US" dirty="0">
                <a:latin typeface="Arial"/>
                <a:cs typeface="Arial"/>
              </a:rPr>
              <a:t>On October 30, 2018, the City of Dunwoody and DeKalb County entered into an MOU for EMS services.</a:t>
            </a:r>
          </a:p>
          <a:p>
            <a:pPr lvl="1"/>
            <a:r>
              <a:rPr lang="en-US" dirty="0">
                <a:latin typeface="Arial"/>
                <a:cs typeface="Arial"/>
              </a:rPr>
              <a:t>90th percentile response of nine (9) minutes or less to ALS calls.</a:t>
            </a:r>
          </a:p>
          <a:p>
            <a:pPr lvl="1"/>
            <a:r>
              <a:rPr lang="en-US" dirty="0">
                <a:latin typeface="Arial"/>
                <a:cs typeface="Arial"/>
              </a:rPr>
              <a:t>90th percentile response of fifteen (15) minutes or less to BLS calls.</a:t>
            </a:r>
          </a:p>
          <a:p>
            <a:r>
              <a:rPr lang="en-US" dirty="0">
                <a:latin typeface="Arial"/>
                <a:cs typeface="Arial"/>
              </a:rPr>
              <a:t>On July 8, 2019, the City Council passed a resolution declaring DeKalb County to be in breach of its MOU with the City.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130E8-8814-79DF-E43D-8FD6B1E1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2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51C5-0D56-4552-38AF-C13F2DEF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>
                <a:latin typeface="Arial Black"/>
              </a:rPr>
              <a:t>EMS Update</a:t>
            </a:r>
            <a:endParaRPr lang="en-US" u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5D72A-A13B-451F-96FD-7C939E2F8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In 2022, the 90th percentile response to ALS calls was 21:01.</a:t>
            </a:r>
          </a:p>
          <a:p>
            <a:r>
              <a:rPr lang="en-US">
                <a:latin typeface="Arial"/>
                <a:cs typeface="Arial"/>
              </a:rPr>
              <a:t>In 2022, the 90th percentile response to BLS calls was 23:23.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We continue to receive complaints about long wait times for ambulances.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On several occasions, no estimated response time could be given, so an AMR ambulance in Sandy Springs was requested.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130E8-8814-79DF-E43D-8FD6B1E1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4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51C5-0D56-4552-38AF-C13F2DEF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>
                <a:latin typeface="Arial Black"/>
              </a:rPr>
              <a:t>EMS Update</a:t>
            </a:r>
            <a:endParaRPr lang="en-US" u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5D72A-A13B-451F-96FD-7C939E2F8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Contributing factors for the delays in ambulance response:</a:t>
            </a:r>
          </a:p>
          <a:p>
            <a:pPr lvl="1"/>
            <a:r>
              <a:rPr lang="en-US"/>
              <a:t>Size of the zone.</a:t>
            </a:r>
          </a:p>
          <a:p>
            <a:pPr lvl="1"/>
            <a:r>
              <a:rPr lang="en-US"/>
              <a:t>Geographical challenges of the zone.</a:t>
            </a:r>
          </a:p>
          <a:p>
            <a:pPr lvl="1"/>
            <a:r>
              <a:rPr lang="en-US"/>
              <a:t>Challenges with staffing.</a:t>
            </a:r>
          </a:p>
          <a:p>
            <a:pPr lvl="1"/>
            <a:r>
              <a:rPr lang="en-US"/>
              <a:t>Wall times.</a:t>
            </a:r>
          </a:p>
          <a:p>
            <a:pPr lvl="1"/>
            <a:r>
              <a:rPr lang="en-US"/>
              <a:t>No direct funding is provided by DeKalb County for ambulance service.</a:t>
            </a:r>
          </a:p>
          <a:p>
            <a:r>
              <a:rPr lang="en-US"/>
              <a:t>On February 9, 2023, the City Manager and I attended the Region 3 EMS Council meeting.</a:t>
            </a:r>
          </a:p>
          <a:p>
            <a:r>
              <a:rPr lang="en-US"/>
              <a:t>On February 27, 2023, we met with Chief Fullum and a representative from AMR to express our continued concerns.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130E8-8814-79DF-E43D-8FD6B1E1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9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51C5-0D56-4552-38AF-C13F2DEF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>
                <a:latin typeface="Arial Black"/>
              </a:rPr>
              <a:t>EMS Update</a:t>
            </a:r>
            <a:endParaRPr lang="en-US" u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5D72A-A13B-451F-96FD-7C939E2F8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DeKalb Fire &amp; AMR – Steps Forward</a:t>
            </a:r>
          </a:p>
          <a:p>
            <a:pPr lvl="1"/>
            <a:r>
              <a:rPr lang="en-US" dirty="0">
                <a:latin typeface="Arial"/>
                <a:cs typeface="Arial"/>
              </a:rPr>
              <a:t>Five Mobile Integrated Community Health Units are in the budget.</a:t>
            </a:r>
          </a:p>
          <a:p>
            <a:pPr lvl="1"/>
            <a:r>
              <a:rPr lang="en-US" dirty="0">
                <a:latin typeface="Arial"/>
                <a:cs typeface="Arial"/>
              </a:rPr>
              <a:t>Rebalance the types of ambulances in service. More BLS and fewer ALS ambulances. 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Continue to use the Nurse Navigator program to divert calls.</a:t>
            </a:r>
          </a:p>
          <a:p>
            <a:pPr lvl="1"/>
            <a:r>
              <a:rPr lang="en-US" dirty="0">
                <a:latin typeface="Arial"/>
                <a:cs typeface="Arial"/>
              </a:rPr>
              <a:t>DeKalb County deploying more of its own ambulances.</a:t>
            </a:r>
          </a:p>
          <a:p>
            <a:pPr lvl="1"/>
            <a:r>
              <a:rPr lang="en-US" dirty="0">
                <a:latin typeface="Arial"/>
                <a:cs typeface="Arial"/>
              </a:rPr>
              <a:t>Using dispatch health.</a:t>
            </a:r>
          </a:p>
          <a:p>
            <a:pPr lvl="1"/>
            <a:r>
              <a:rPr lang="en-US" dirty="0">
                <a:latin typeface="Arial"/>
                <a:cs typeface="Arial"/>
              </a:rPr>
              <a:t>Working with hospitals to improve wall time.</a:t>
            </a:r>
          </a:p>
          <a:p>
            <a:pPr lvl="1"/>
            <a:r>
              <a:rPr lang="en-US" dirty="0">
                <a:latin typeface="Arial"/>
                <a:cs typeface="Arial"/>
              </a:rPr>
              <a:t>Improving pay for ambulance workers.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130E8-8814-79DF-E43D-8FD6B1E1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5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51C5-0D56-4552-38AF-C13F2DEF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>
                <a:latin typeface="Arial Black"/>
              </a:rPr>
              <a:t>EMS Update</a:t>
            </a:r>
            <a:endParaRPr lang="en-US" u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5D72A-A13B-451F-96FD-7C939E2F8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City of Dunwoody – Steps Forward</a:t>
            </a:r>
          </a:p>
          <a:p>
            <a:pPr lvl="1"/>
            <a:r>
              <a:rPr lang="en-US"/>
              <a:t>Working with DeKalb Fire to implement the Nurse Navigator program through ChatComm.</a:t>
            </a:r>
          </a:p>
          <a:p>
            <a:pPr lvl="1"/>
            <a:r>
              <a:rPr lang="en-US"/>
              <a:t>Asked for a new quote from DeKalb County for a dedicated AMR ALS ambulance to be stationed in the City of Dunwoody from 9 am to 9 pm each day.</a:t>
            </a:r>
          </a:p>
          <a:p>
            <a:pPr lvl="1"/>
            <a:r>
              <a:rPr lang="en-US"/>
              <a:t>Mayor Deutsch sent a letter to the CEO of DeKalb County.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130E8-8814-79DF-E43D-8FD6B1E1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51C5-0D56-4552-38AF-C13F2DEF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>
                <a:latin typeface="Arial Black"/>
              </a:rPr>
              <a:t>Mental Health Clinician</a:t>
            </a:r>
            <a:endParaRPr lang="en-US" u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5D72A-A13B-451F-96FD-7C939E2F8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On May 23, 2022, the City Council approved a contract with View Point Health to hire a Licensed Behavioral Health Clinician.</a:t>
            </a:r>
          </a:p>
          <a:p>
            <a:r>
              <a:rPr lang="en-US" sz="2400"/>
              <a:t>Extremely effective.</a:t>
            </a:r>
          </a:p>
          <a:p>
            <a:r>
              <a:rPr lang="en-US" sz="2400"/>
              <a:t>In the 2022 legislative session, SB403 was passed.</a:t>
            </a:r>
          </a:p>
          <a:p>
            <a:r>
              <a:rPr lang="en-US" sz="2400"/>
              <a:t>Local Community Service Boards responsible for establishing Co-Responder programs in their area.</a:t>
            </a:r>
          </a:p>
          <a:p>
            <a:r>
              <a:rPr lang="en-US" sz="2400"/>
              <a:t>On November 16, 2022, we received notice that View Point Health was canceling our contract. </a:t>
            </a:r>
          </a:p>
          <a:p>
            <a:r>
              <a:rPr lang="en-US" sz="2400"/>
              <a:t>A contract with the DeKalb County Community Service Board (CSB) is pending City Council approval.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130E8-8814-79DF-E43D-8FD6B1E1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5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51C5-0D56-4552-38AF-C13F2DEF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>
                <a:latin typeface="Arial Black"/>
              </a:rPr>
              <a:t>Public Safety Trends</a:t>
            </a:r>
            <a:endParaRPr lang="en-US" u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5D72A-A13B-451F-96FD-7C939E2F8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Crime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130E8-8814-79DF-E43D-8FD6B1E1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F2C1EB-53BF-BA0F-E2A9-44EF940DC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852514"/>
              </p:ext>
            </p:extLst>
          </p:nvPr>
        </p:nvGraphicFramePr>
        <p:xfrm>
          <a:off x="628650" y="1757779"/>
          <a:ext cx="7886699" cy="4114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3038">
                  <a:extLst>
                    <a:ext uri="{9D8B030D-6E8A-4147-A177-3AD203B41FA5}">
                      <a16:colId xmlns:a16="http://schemas.microsoft.com/office/drawing/2014/main" val="2761906113"/>
                    </a:ext>
                  </a:extLst>
                </a:gridCol>
                <a:gridCol w="1164218">
                  <a:extLst>
                    <a:ext uri="{9D8B030D-6E8A-4147-A177-3AD203B41FA5}">
                      <a16:colId xmlns:a16="http://schemas.microsoft.com/office/drawing/2014/main" val="4225921629"/>
                    </a:ext>
                  </a:extLst>
                </a:gridCol>
                <a:gridCol w="1054398">
                  <a:extLst>
                    <a:ext uri="{9D8B030D-6E8A-4147-A177-3AD203B41FA5}">
                      <a16:colId xmlns:a16="http://schemas.microsoft.com/office/drawing/2014/main" val="3848472110"/>
                    </a:ext>
                  </a:extLst>
                </a:gridCol>
                <a:gridCol w="1054398">
                  <a:extLst>
                    <a:ext uri="{9D8B030D-6E8A-4147-A177-3AD203B41FA5}">
                      <a16:colId xmlns:a16="http://schemas.microsoft.com/office/drawing/2014/main" val="307368437"/>
                    </a:ext>
                  </a:extLst>
                </a:gridCol>
                <a:gridCol w="1054398">
                  <a:extLst>
                    <a:ext uri="{9D8B030D-6E8A-4147-A177-3AD203B41FA5}">
                      <a16:colId xmlns:a16="http://schemas.microsoft.com/office/drawing/2014/main" val="1800615197"/>
                    </a:ext>
                  </a:extLst>
                </a:gridCol>
                <a:gridCol w="1296249">
                  <a:extLst>
                    <a:ext uri="{9D8B030D-6E8A-4147-A177-3AD203B41FA5}">
                      <a16:colId xmlns:a16="http://schemas.microsoft.com/office/drawing/2014/main" val="1142170674"/>
                    </a:ext>
                  </a:extLst>
                </a:gridCol>
              </a:tblGrid>
              <a:tr h="487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Crime Type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2019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2020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2021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2022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% Change 2019-2022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extLst>
                  <a:ext uri="{0D108BD9-81ED-4DB2-BD59-A6C34878D82A}">
                    <a16:rowId xmlns:a16="http://schemas.microsoft.com/office/drawing/2014/main" val="2212921773"/>
                  </a:ext>
                </a:extLst>
              </a:tr>
              <a:tr h="226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Homicide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2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2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solidFill>
                            <a:srgbClr val="FF0000"/>
                          </a:solidFill>
                          <a:effectLst/>
                        </a:rPr>
                        <a:t>50%</a:t>
                      </a:r>
                      <a:endParaRPr lang="en-US" sz="1100" spc="-5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extLst>
                  <a:ext uri="{0D108BD9-81ED-4DB2-BD59-A6C34878D82A}">
                    <a16:rowId xmlns:a16="http://schemas.microsoft.com/office/drawing/2014/main" val="3691092890"/>
                  </a:ext>
                </a:extLst>
              </a:tr>
              <a:tr h="226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Rape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2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6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9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solidFill>
                            <a:srgbClr val="FF0000"/>
                          </a:solidFill>
                          <a:effectLst/>
                        </a:rPr>
                        <a:t>350%</a:t>
                      </a:r>
                      <a:endParaRPr lang="en-US" sz="1100" spc="-5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extLst>
                  <a:ext uri="{0D108BD9-81ED-4DB2-BD59-A6C34878D82A}">
                    <a16:rowId xmlns:a16="http://schemas.microsoft.com/office/drawing/2014/main" val="2342844133"/>
                  </a:ext>
                </a:extLst>
              </a:tr>
              <a:tr h="226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Robbery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24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22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31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26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solidFill>
                            <a:srgbClr val="FF0000"/>
                          </a:solidFill>
                          <a:effectLst/>
                        </a:rPr>
                        <a:t>8%</a:t>
                      </a:r>
                      <a:endParaRPr lang="en-US" sz="1100" spc="-5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extLst>
                  <a:ext uri="{0D108BD9-81ED-4DB2-BD59-A6C34878D82A}">
                    <a16:rowId xmlns:a16="http://schemas.microsoft.com/office/drawing/2014/main" val="1999692937"/>
                  </a:ext>
                </a:extLst>
              </a:tr>
              <a:tr h="226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Agg Assault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30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41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47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68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solidFill>
                            <a:srgbClr val="FF0000"/>
                          </a:solidFill>
                          <a:effectLst/>
                        </a:rPr>
                        <a:t>127%</a:t>
                      </a:r>
                      <a:endParaRPr lang="en-US" sz="1100" spc="-5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extLst>
                  <a:ext uri="{0D108BD9-81ED-4DB2-BD59-A6C34878D82A}">
                    <a16:rowId xmlns:a16="http://schemas.microsoft.com/office/drawing/2014/main" val="3461587000"/>
                  </a:ext>
                </a:extLst>
              </a:tr>
              <a:tr h="226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Residential Burglary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101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43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66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68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-33%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extLst>
                  <a:ext uri="{0D108BD9-81ED-4DB2-BD59-A6C34878D82A}">
                    <a16:rowId xmlns:a16="http://schemas.microsoft.com/office/drawing/2014/main" val="2145549588"/>
                  </a:ext>
                </a:extLst>
              </a:tr>
              <a:tr h="226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Commercial Burglary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63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42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26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48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-24%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extLst>
                  <a:ext uri="{0D108BD9-81ED-4DB2-BD59-A6C34878D82A}">
                    <a16:rowId xmlns:a16="http://schemas.microsoft.com/office/drawing/2014/main" val="2270424131"/>
                  </a:ext>
                </a:extLst>
              </a:tr>
              <a:tr h="226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Motor Vehicle Theft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110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102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91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98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-11%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extLst>
                  <a:ext uri="{0D108BD9-81ED-4DB2-BD59-A6C34878D82A}">
                    <a16:rowId xmlns:a16="http://schemas.microsoft.com/office/drawing/2014/main" val="3640502539"/>
                  </a:ext>
                </a:extLst>
              </a:tr>
              <a:tr h="226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Entering Autos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417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245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238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249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-40%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extLst>
                  <a:ext uri="{0D108BD9-81ED-4DB2-BD59-A6C34878D82A}">
                    <a16:rowId xmlns:a16="http://schemas.microsoft.com/office/drawing/2014/main" val="1538803292"/>
                  </a:ext>
                </a:extLst>
              </a:tr>
              <a:tr h="226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Parts from Autos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40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23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52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65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solidFill>
                            <a:srgbClr val="FF0000"/>
                          </a:solidFill>
                          <a:effectLst/>
                        </a:rPr>
                        <a:t>63%</a:t>
                      </a:r>
                      <a:endParaRPr lang="en-US" sz="1100" spc="-5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extLst>
                  <a:ext uri="{0D108BD9-81ED-4DB2-BD59-A6C34878D82A}">
                    <a16:rowId xmlns:a16="http://schemas.microsoft.com/office/drawing/2014/main" val="2964834465"/>
                  </a:ext>
                </a:extLst>
              </a:tr>
              <a:tr h="226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Shoplifting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864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619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607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580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-33%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extLst>
                  <a:ext uri="{0D108BD9-81ED-4DB2-BD59-A6C34878D82A}">
                    <a16:rowId xmlns:a16="http://schemas.microsoft.com/office/drawing/2014/main" val="40109457"/>
                  </a:ext>
                </a:extLst>
              </a:tr>
              <a:tr h="226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Mail Theft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28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52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41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60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solidFill>
                            <a:srgbClr val="FF0000"/>
                          </a:solidFill>
                          <a:effectLst/>
                        </a:rPr>
                        <a:t>114%</a:t>
                      </a:r>
                      <a:endParaRPr lang="en-US" sz="1100" spc="-5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extLst>
                  <a:ext uri="{0D108BD9-81ED-4DB2-BD59-A6C34878D82A}">
                    <a16:rowId xmlns:a16="http://schemas.microsoft.com/office/drawing/2014/main" val="1912115916"/>
                  </a:ext>
                </a:extLst>
              </a:tr>
              <a:tr h="226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All Other Larcenies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347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323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331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371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solidFill>
                            <a:srgbClr val="FF0000"/>
                          </a:solidFill>
                          <a:effectLst/>
                        </a:rPr>
                        <a:t>7%</a:t>
                      </a:r>
                      <a:endParaRPr lang="en-US" sz="1100" spc="-5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extLst>
                  <a:ext uri="{0D108BD9-81ED-4DB2-BD59-A6C34878D82A}">
                    <a16:rowId xmlns:a16="http://schemas.microsoft.com/office/drawing/2014/main" val="1238791706"/>
                  </a:ext>
                </a:extLst>
              </a:tr>
              <a:tr h="226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Fraud/Forgery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471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334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326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479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solidFill>
                            <a:srgbClr val="FF0000"/>
                          </a:solidFill>
                          <a:effectLst/>
                        </a:rPr>
                        <a:t>2%</a:t>
                      </a:r>
                      <a:endParaRPr lang="en-US" sz="1100" spc="-5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extLst>
                  <a:ext uri="{0D108BD9-81ED-4DB2-BD59-A6C34878D82A}">
                    <a16:rowId xmlns:a16="http://schemas.microsoft.com/office/drawing/2014/main" val="1993508379"/>
                  </a:ext>
                </a:extLst>
              </a:tr>
              <a:tr h="226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Narcotics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250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225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199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329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solidFill>
                            <a:srgbClr val="FF0000"/>
                          </a:solidFill>
                          <a:effectLst/>
                        </a:rPr>
                        <a:t>32%</a:t>
                      </a:r>
                      <a:endParaRPr lang="en-US" sz="1100" spc="-5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extLst>
                  <a:ext uri="{0D108BD9-81ED-4DB2-BD59-A6C34878D82A}">
                    <a16:rowId xmlns:a16="http://schemas.microsoft.com/office/drawing/2014/main" val="1414220983"/>
                  </a:ext>
                </a:extLst>
              </a:tr>
              <a:tr h="226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Fleeing &amp; Eluding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15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22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19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41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solidFill>
                            <a:srgbClr val="FF0000"/>
                          </a:solidFill>
                          <a:effectLst/>
                        </a:rPr>
                        <a:t>173%</a:t>
                      </a:r>
                      <a:endParaRPr lang="en-US" sz="1100" spc="-5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extLst>
                  <a:ext uri="{0D108BD9-81ED-4DB2-BD59-A6C34878D82A}">
                    <a16:rowId xmlns:a16="http://schemas.microsoft.com/office/drawing/2014/main" val="1516649521"/>
                  </a:ext>
                </a:extLst>
              </a:tr>
              <a:tr h="226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Gun Crime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22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24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38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48</a:t>
                      </a:r>
                      <a:endParaRPr lang="en-US" sz="1100" spc="-5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solidFill>
                            <a:srgbClr val="FF0000"/>
                          </a:solidFill>
                          <a:effectLst/>
                        </a:rPr>
                        <a:t>118%</a:t>
                      </a:r>
                      <a:endParaRPr lang="en-US" sz="1100" spc="-5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3" marR="66633" marT="0" marB="0" anchor="ctr"/>
                </a:tc>
                <a:extLst>
                  <a:ext uri="{0D108BD9-81ED-4DB2-BD59-A6C34878D82A}">
                    <a16:rowId xmlns:a16="http://schemas.microsoft.com/office/drawing/2014/main" val="3309225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835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51C5-0D56-4552-38AF-C13F2DEF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>
                <a:latin typeface="Arial Black"/>
              </a:rPr>
              <a:t>Public Safety Trends</a:t>
            </a:r>
            <a:endParaRPr lang="en-US" u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5D72A-A13B-451F-96FD-7C939E2F8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Staffing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130E8-8814-79DF-E43D-8FD6B1E1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4AFFFDF-B9F3-3F4C-ECBB-38C20DF7A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526313"/>
              </p:ext>
            </p:extLst>
          </p:nvPr>
        </p:nvGraphicFramePr>
        <p:xfrm>
          <a:off x="688968" y="1734351"/>
          <a:ext cx="7826382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433">
                  <a:extLst>
                    <a:ext uri="{9D8B030D-6E8A-4147-A177-3AD203B41FA5}">
                      <a16:colId xmlns:a16="http://schemas.microsoft.com/office/drawing/2014/main" val="1764807562"/>
                    </a:ext>
                  </a:extLst>
                </a:gridCol>
                <a:gridCol w="1109708">
                  <a:extLst>
                    <a:ext uri="{9D8B030D-6E8A-4147-A177-3AD203B41FA5}">
                      <a16:colId xmlns:a16="http://schemas.microsoft.com/office/drawing/2014/main" val="402611015"/>
                    </a:ext>
                  </a:extLst>
                </a:gridCol>
                <a:gridCol w="861134">
                  <a:extLst>
                    <a:ext uri="{9D8B030D-6E8A-4147-A177-3AD203B41FA5}">
                      <a16:colId xmlns:a16="http://schemas.microsoft.com/office/drawing/2014/main" val="3819993318"/>
                    </a:ext>
                  </a:extLst>
                </a:gridCol>
                <a:gridCol w="878890">
                  <a:extLst>
                    <a:ext uri="{9D8B030D-6E8A-4147-A177-3AD203B41FA5}">
                      <a16:colId xmlns:a16="http://schemas.microsoft.com/office/drawing/2014/main" val="745824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43384704"/>
                    </a:ext>
                  </a:extLst>
                </a:gridCol>
                <a:gridCol w="985421">
                  <a:extLst>
                    <a:ext uri="{9D8B030D-6E8A-4147-A177-3AD203B41FA5}">
                      <a16:colId xmlns:a16="http://schemas.microsoft.com/office/drawing/2014/main" val="3551899618"/>
                    </a:ext>
                  </a:extLst>
                </a:gridCol>
                <a:gridCol w="1221396">
                  <a:extLst>
                    <a:ext uri="{9D8B030D-6E8A-4147-A177-3AD203B41FA5}">
                      <a16:colId xmlns:a16="http://schemas.microsoft.com/office/drawing/2014/main" val="2448956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Department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Part 1 Crime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Officers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Crime Comp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Staff Comp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Part 1 Crime</a:t>
                      </a:r>
                    </a:p>
                    <a:p>
                      <a:pPr algn="ctr"/>
                      <a:r>
                        <a:rPr lang="en-US" sz="1600"/>
                        <a:t>per Officer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032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Dunwoody 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51,000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1,589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121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Johns Creek 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-68.9%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+14%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29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Chamblee 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1,191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-25%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+12.5%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209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Smyrna 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1,110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-30.1%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+53.1%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6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Brookhaven 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1,531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-3.7%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+39%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579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Roswell 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1,393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-12.3%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+150%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122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Alpharetta 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-42.2%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+76.5%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61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Sandy Springs 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1,759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+10.7%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+131.2%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755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Marietta 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1,633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+2.8%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+117.1%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586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7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nicki_COD_PowerPoint_template_4-3.potx" id="{7A36856C-D7B5-4894-8428-0FB9F04B1B76}" vid="{0E4A2F48-8936-42C2-A8F0-3019B238C7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Vinicki_COD_PowerPoint_template_4-3</Template>
  <Application>Microsoft Office PowerPoint</Application>
  <PresentationFormat>On-screen Show (4:3)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City Council Retreat Public Safety</vt:lpstr>
      <vt:lpstr>EMS Update</vt:lpstr>
      <vt:lpstr>EMS Update</vt:lpstr>
      <vt:lpstr>EMS Update</vt:lpstr>
      <vt:lpstr>EMS Update</vt:lpstr>
      <vt:lpstr>EMS Update</vt:lpstr>
      <vt:lpstr>Mental Health Clinician</vt:lpstr>
      <vt:lpstr>Public Safety Trends</vt:lpstr>
      <vt:lpstr>Public Safety Trends</vt:lpstr>
      <vt:lpstr>DEMA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Vinicki</dc:creator>
  <cp:revision>36</cp:revision>
  <dcterms:created xsi:type="dcterms:W3CDTF">2022-12-06T19:45:36Z</dcterms:created>
  <dcterms:modified xsi:type="dcterms:W3CDTF">2023-03-20T14:13:17Z</dcterms:modified>
</cp:coreProperties>
</file>