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45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3B97822C-B9C3-4C69-8206-61C067AFAF70}" type="datetimeFigureOut">
              <a:rPr lang="en-US" smtClean="0"/>
              <a:t>3/21/2023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3C1C970E-E583-44D5-A562-DFFE59C3C083}" type="slidenum">
              <a:rPr lang="en-US" smtClean="0"/>
              <a:t>‹#›</a:t>
            </a:fld>
            <a:endParaRPr lang="en-US" dirty="0"/>
          </a:p>
        </p:txBody>
      </p:sp>
    </p:spTree>
    <p:extLst>
      <p:ext uri="{BB962C8B-B14F-4D97-AF65-F5344CB8AC3E}">
        <p14:creationId xmlns:p14="http://schemas.microsoft.com/office/powerpoint/2010/main" val="168487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4E213-346B-96E7-2E20-FF4020CADC4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C453D84-E81D-C7FB-3BF9-4FB92DE37F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0A1269E-4E95-A76B-7E2E-58B60CD14285}"/>
              </a:ext>
            </a:extLst>
          </p:cNvPr>
          <p:cNvSpPr>
            <a:spLocks noGrp="1"/>
          </p:cNvSpPr>
          <p:nvPr>
            <p:ph type="dt" sz="half" idx="10"/>
          </p:nvPr>
        </p:nvSpPr>
        <p:spPr/>
        <p:txBody>
          <a:bodyPr/>
          <a:lstStyle/>
          <a:p>
            <a:fld id="{46D51799-9EF8-4960-B0A5-C160D319DFD3}" type="datetimeFigureOut">
              <a:rPr lang="en-US" smtClean="0"/>
              <a:t>3/21/2023</a:t>
            </a:fld>
            <a:endParaRPr lang="en-US" dirty="0"/>
          </a:p>
        </p:txBody>
      </p:sp>
      <p:sp>
        <p:nvSpPr>
          <p:cNvPr id="5" name="Footer Placeholder 4">
            <a:extLst>
              <a:ext uri="{FF2B5EF4-FFF2-40B4-BE49-F238E27FC236}">
                <a16:creationId xmlns:a16="http://schemas.microsoft.com/office/drawing/2014/main" id="{338B76AD-E329-4222-312D-8AF360A4AE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947F174-AF31-66EF-82F7-7C7E32EDEFF1}"/>
              </a:ext>
            </a:extLst>
          </p:cNvPr>
          <p:cNvSpPr>
            <a:spLocks noGrp="1"/>
          </p:cNvSpPr>
          <p:nvPr>
            <p:ph type="sldNum" sz="quarter" idx="12"/>
          </p:nvPr>
        </p:nvSpPr>
        <p:spPr/>
        <p:txBody>
          <a:bodyPr/>
          <a:lstStyle/>
          <a:p>
            <a:fld id="{32BA8714-6C60-4388-A2EA-FF2CBC1D8226}" type="slidenum">
              <a:rPr lang="en-US" smtClean="0"/>
              <a:t>‹#›</a:t>
            </a:fld>
            <a:endParaRPr lang="en-US" dirty="0"/>
          </a:p>
        </p:txBody>
      </p:sp>
    </p:spTree>
    <p:extLst>
      <p:ext uri="{BB962C8B-B14F-4D97-AF65-F5344CB8AC3E}">
        <p14:creationId xmlns:p14="http://schemas.microsoft.com/office/powerpoint/2010/main" val="1445780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74599-634D-3710-1695-AD7166D1725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EDDD04-B918-54D7-22C8-12EC4F9DE29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014CC5-1FFA-05E9-900E-EC948E6E15D9}"/>
              </a:ext>
            </a:extLst>
          </p:cNvPr>
          <p:cNvSpPr>
            <a:spLocks noGrp="1"/>
          </p:cNvSpPr>
          <p:nvPr>
            <p:ph type="dt" sz="half" idx="10"/>
          </p:nvPr>
        </p:nvSpPr>
        <p:spPr/>
        <p:txBody>
          <a:bodyPr/>
          <a:lstStyle/>
          <a:p>
            <a:fld id="{46D51799-9EF8-4960-B0A5-C160D319DFD3}" type="datetimeFigureOut">
              <a:rPr lang="en-US" smtClean="0"/>
              <a:t>3/21/2023</a:t>
            </a:fld>
            <a:endParaRPr lang="en-US" dirty="0"/>
          </a:p>
        </p:txBody>
      </p:sp>
      <p:sp>
        <p:nvSpPr>
          <p:cNvPr id="5" name="Footer Placeholder 4">
            <a:extLst>
              <a:ext uri="{FF2B5EF4-FFF2-40B4-BE49-F238E27FC236}">
                <a16:creationId xmlns:a16="http://schemas.microsoft.com/office/drawing/2014/main" id="{158EF578-85F8-0329-F698-563C01036E4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58F2BB3-7FD5-A55C-50D6-3069D2F95AFA}"/>
              </a:ext>
            </a:extLst>
          </p:cNvPr>
          <p:cNvSpPr>
            <a:spLocks noGrp="1"/>
          </p:cNvSpPr>
          <p:nvPr>
            <p:ph type="sldNum" sz="quarter" idx="12"/>
          </p:nvPr>
        </p:nvSpPr>
        <p:spPr/>
        <p:txBody>
          <a:bodyPr/>
          <a:lstStyle/>
          <a:p>
            <a:fld id="{32BA8714-6C60-4388-A2EA-FF2CBC1D8226}" type="slidenum">
              <a:rPr lang="en-US" smtClean="0"/>
              <a:t>‹#›</a:t>
            </a:fld>
            <a:endParaRPr lang="en-US" dirty="0"/>
          </a:p>
        </p:txBody>
      </p:sp>
    </p:spTree>
    <p:extLst>
      <p:ext uri="{BB962C8B-B14F-4D97-AF65-F5344CB8AC3E}">
        <p14:creationId xmlns:p14="http://schemas.microsoft.com/office/powerpoint/2010/main" val="1099236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D63D59C-E22E-2D49-47C7-478A3DC745B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700B12B-6230-4C81-E1AB-D3646F8D3AD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096AA5-D212-4089-A84B-53A9FD4D97EB}"/>
              </a:ext>
            </a:extLst>
          </p:cNvPr>
          <p:cNvSpPr>
            <a:spLocks noGrp="1"/>
          </p:cNvSpPr>
          <p:nvPr>
            <p:ph type="dt" sz="half" idx="10"/>
          </p:nvPr>
        </p:nvSpPr>
        <p:spPr/>
        <p:txBody>
          <a:bodyPr/>
          <a:lstStyle/>
          <a:p>
            <a:fld id="{46D51799-9EF8-4960-B0A5-C160D319DFD3}" type="datetimeFigureOut">
              <a:rPr lang="en-US" smtClean="0"/>
              <a:t>3/21/2023</a:t>
            </a:fld>
            <a:endParaRPr lang="en-US" dirty="0"/>
          </a:p>
        </p:txBody>
      </p:sp>
      <p:sp>
        <p:nvSpPr>
          <p:cNvPr id="5" name="Footer Placeholder 4">
            <a:extLst>
              <a:ext uri="{FF2B5EF4-FFF2-40B4-BE49-F238E27FC236}">
                <a16:creationId xmlns:a16="http://schemas.microsoft.com/office/drawing/2014/main" id="{CA1C1E45-5B35-5ED3-F677-BE02558AD5D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C0FC2D8-9C43-02D8-F52C-275143D401CD}"/>
              </a:ext>
            </a:extLst>
          </p:cNvPr>
          <p:cNvSpPr>
            <a:spLocks noGrp="1"/>
          </p:cNvSpPr>
          <p:nvPr>
            <p:ph type="sldNum" sz="quarter" idx="12"/>
          </p:nvPr>
        </p:nvSpPr>
        <p:spPr/>
        <p:txBody>
          <a:bodyPr/>
          <a:lstStyle/>
          <a:p>
            <a:fld id="{32BA8714-6C60-4388-A2EA-FF2CBC1D8226}" type="slidenum">
              <a:rPr lang="en-US" smtClean="0"/>
              <a:t>‹#›</a:t>
            </a:fld>
            <a:endParaRPr lang="en-US" dirty="0"/>
          </a:p>
        </p:txBody>
      </p:sp>
    </p:spTree>
    <p:extLst>
      <p:ext uri="{BB962C8B-B14F-4D97-AF65-F5344CB8AC3E}">
        <p14:creationId xmlns:p14="http://schemas.microsoft.com/office/powerpoint/2010/main" val="3027748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F3DFE-F42B-AEBA-1CF5-66F1FB4FA8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D4D8BA-96B9-7CC4-9187-518CF23961C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C088CF-85C4-2C97-BE6A-5B3F005B7BE3}"/>
              </a:ext>
            </a:extLst>
          </p:cNvPr>
          <p:cNvSpPr>
            <a:spLocks noGrp="1"/>
          </p:cNvSpPr>
          <p:nvPr>
            <p:ph type="dt" sz="half" idx="10"/>
          </p:nvPr>
        </p:nvSpPr>
        <p:spPr/>
        <p:txBody>
          <a:bodyPr/>
          <a:lstStyle/>
          <a:p>
            <a:fld id="{46D51799-9EF8-4960-B0A5-C160D319DFD3}" type="datetimeFigureOut">
              <a:rPr lang="en-US" smtClean="0"/>
              <a:t>3/21/2023</a:t>
            </a:fld>
            <a:endParaRPr lang="en-US" dirty="0"/>
          </a:p>
        </p:txBody>
      </p:sp>
      <p:sp>
        <p:nvSpPr>
          <p:cNvPr id="5" name="Footer Placeholder 4">
            <a:extLst>
              <a:ext uri="{FF2B5EF4-FFF2-40B4-BE49-F238E27FC236}">
                <a16:creationId xmlns:a16="http://schemas.microsoft.com/office/drawing/2014/main" id="{D4D88E13-39B4-99B2-7D5C-5075B5AEDCC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2EFB693-0C5B-78EF-85C5-1EBA968DB79C}"/>
              </a:ext>
            </a:extLst>
          </p:cNvPr>
          <p:cNvSpPr>
            <a:spLocks noGrp="1"/>
          </p:cNvSpPr>
          <p:nvPr>
            <p:ph type="sldNum" sz="quarter" idx="12"/>
          </p:nvPr>
        </p:nvSpPr>
        <p:spPr/>
        <p:txBody>
          <a:bodyPr/>
          <a:lstStyle/>
          <a:p>
            <a:fld id="{32BA8714-6C60-4388-A2EA-FF2CBC1D8226}" type="slidenum">
              <a:rPr lang="en-US" smtClean="0"/>
              <a:t>‹#›</a:t>
            </a:fld>
            <a:endParaRPr lang="en-US" dirty="0"/>
          </a:p>
        </p:txBody>
      </p:sp>
    </p:spTree>
    <p:extLst>
      <p:ext uri="{BB962C8B-B14F-4D97-AF65-F5344CB8AC3E}">
        <p14:creationId xmlns:p14="http://schemas.microsoft.com/office/powerpoint/2010/main" val="2437547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56031-AF6F-0624-C2F6-2CC9ACFF773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94BE050-EFF6-66A6-6C25-020004346D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48E0F4-0CB7-68F8-3C4E-1E1FA303B234}"/>
              </a:ext>
            </a:extLst>
          </p:cNvPr>
          <p:cNvSpPr>
            <a:spLocks noGrp="1"/>
          </p:cNvSpPr>
          <p:nvPr>
            <p:ph type="dt" sz="half" idx="10"/>
          </p:nvPr>
        </p:nvSpPr>
        <p:spPr/>
        <p:txBody>
          <a:bodyPr/>
          <a:lstStyle/>
          <a:p>
            <a:fld id="{46D51799-9EF8-4960-B0A5-C160D319DFD3}" type="datetimeFigureOut">
              <a:rPr lang="en-US" smtClean="0"/>
              <a:t>3/21/2023</a:t>
            </a:fld>
            <a:endParaRPr lang="en-US" dirty="0"/>
          </a:p>
        </p:txBody>
      </p:sp>
      <p:sp>
        <p:nvSpPr>
          <p:cNvPr id="5" name="Footer Placeholder 4">
            <a:extLst>
              <a:ext uri="{FF2B5EF4-FFF2-40B4-BE49-F238E27FC236}">
                <a16:creationId xmlns:a16="http://schemas.microsoft.com/office/drawing/2014/main" id="{64D21721-DD24-C358-017E-C32D7BA068B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1362DDF-CC38-DF50-3493-53219EED5BC5}"/>
              </a:ext>
            </a:extLst>
          </p:cNvPr>
          <p:cNvSpPr>
            <a:spLocks noGrp="1"/>
          </p:cNvSpPr>
          <p:nvPr>
            <p:ph type="sldNum" sz="quarter" idx="12"/>
          </p:nvPr>
        </p:nvSpPr>
        <p:spPr/>
        <p:txBody>
          <a:bodyPr/>
          <a:lstStyle/>
          <a:p>
            <a:fld id="{32BA8714-6C60-4388-A2EA-FF2CBC1D8226}" type="slidenum">
              <a:rPr lang="en-US" smtClean="0"/>
              <a:t>‹#›</a:t>
            </a:fld>
            <a:endParaRPr lang="en-US" dirty="0"/>
          </a:p>
        </p:txBody>
      </p:sp>
    </p:spTree>
    <p:extLst>
      <p:ext uri="{BB962C8B-B14F-4D97-AF65-F5344CB8AC3E}">
        <p14:creationId xmlns:p14="http://schemas.microsoft.com/office/powerpoint/2010/main" val="240932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5234C-AD52-F766-A95E-6568FA582E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9BA1C2-B2F3-F2ED-77A9-A0AB503C1CC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8F1CCED-320B-F4EA-5054-F6B24BDE5A6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E95550A-5900-3E92-C745-26012BDF72B2}"/>
              </a:ext>
            </a:extLst>
          </p:cNvPr>
          <p:cNvSpPr>
            <a:spLocks noGrp="1"/>
          </p:cNvSpPr>
          <p:nvPr>
            <p:ph type="dt" sz="half" idx="10"/>
          </p:nvPr>
        </p:nvSpPr>
        <p:spPr/>
        <p:txBody>
          <a:bodyPr/>
          <a:lstStyle/>
          <a:p>
            <a:fld id="{46D51799-9EF8-4960-B0A5-C160D319DFD3}" type="datetimeFigureOut">
              <a:rPr lang="en-US" smtClean="0"/>
              <a:t>3/21/2023</a:t>
            </a:fld>
            <a:endParaRPr lang="en-US" dirty="0"/>
          </a:p>
        </p:txBody>
      </p:sp>
      <p:sp>
        <p:nvSpPr>
          <p:cNvPr id="6" name="Footer Placeholder 5">
            <a:extLst>
              <a:ext uri="{FF2B5EF4-FFF2-40B4-BE49-F238E27FC236}">
                <a16:creationId xmlns:a16="http://schemas.microsoft.com/office/drawing/2014/main" id="{98BAC32E-937A-FAAD-EAED-8119522F56F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42E8B3E-1BE2-C0C9-6249-823501E2B121}"/>
              </a:ext>
            </a:extLst>
          </p:cNvPr>
          <p:cNvSpPr>
            <a:spLocks noGrp="1"/>
          </p:cNvSpPr>
          <p:nvPr>
            <p:ph type="sldNum" sz="quarter" idx="12"/>
          </p:nvPr>
        </p:nvSpPr>
        <p:spPr/>
        <p:txBody>
          <a:bodyPr/>
          <a:lstStyle/>
          <a:p>
            <a:fld id="{32BA8714-6C60-4388-A2EA-FF2CBC1D8226}" type="slidenum">
              <a:rPr lang="en-US" smtClean="0"/>
              <a:t>‹#›</a:t>
            </a:fld>
            <a:endParaRPr lang="en-US" dirty="0"/>
          </a:p>
        </p:txBody>
      </p:sp>
    </p:spTree>
    <p:extLst>
      <p:ext uri="{BB962C8B-B14F-4D97-AF65-F5344CB8AC3E}">
        <p14:creationId xmlns:p14="http://schemas.microsoft.com/office/powerpoint/2010/main" val="1193967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32F95-3B10-11CD-CF68-3832E4FFEB6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84FB2E2-426B-2819-58AF-9EB2B337B2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9B47449-7143-D167-2C0D-896A629606F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3BDC9DC-6274-07AA-3B90-81E735087D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F27D9BC-2D04-3341-B55C-C596DF9C258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B7394B0-CDF6-2758-4689-EB745C047169}"/>
              </a:ext>
            </a:extLst>
          </p:cNvPr>
          <p:cNvSpPr>
            <a:spLocks noGrp="1"/>
          </p:cNvSpPr>
          <p:nvPr>
            <p:ph type="dt" sz="half" idx="10"/>
          </p:nvPr>
        </p:nvSpPr>
        <p:spPr/>
        <p:txBody>
          <a:bodyPr/>
          <a:lstStyle/>
          <a:p>
            <a:fld id="{46D51799-9EF8-4960-B0A5-C160D319DFD3}" type="datetimeFigureOut">
              <a:rPr lang="en-US" smtClean="0"/>
              <a:t>3/21/2023</a:t>
            </a:fld>
            <a:endParaRPr lang="en-US" dirty="0"/>
          </a:p>
        </p:txBody>
      </p:sp>
      <p:sp>
        <p:nvSpPr>
          <p:cNvPr id="8" name="Footer Placeholder 7">
            <a:extLst>
              <a:ext uri="{FF2B5EF4-FFF2-40B4-BE49-F238E27FC236}">
                <a16:creationId xmlns:a16="http://schemas.microsoft.com/office/drawing/2014/main" id="{D3BF5933-180C-7FC6-3178-61C00F2DEE7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FB23784E-2392-44A8-B055-DDCB202B4EB5}"/>
              </a:ext>
            </a:extLst>
          </p:cNvPr>
          <p:cNvSpPr>
            <a:spLocks noGrp="1"/>
          </p:cNvSpPr>
          <p:nvPr>
            <p:ph type="sldNum" sz="quarter" idx="12"/>
          </p:nvPr>
        </p:nvSpPr>
        <p:spPr/>
        <p:txBody>
          <a:bodyPr/>
          <a:lstStyle/>
          <a:p>
            <a:fld id="{32BA8714-6C60-4388-A2EA-FF2CBC1D8226}" type="slidenum">
              <a:rPr lang="en-US" smtClean="0"/>
              <a:t>‹#›</a:t>
            </a:fld>
            <a:endParaRPr lang="en-US" dirty="0"/>
          </a:p>
        </p:txBody>
      </p:sp>
    </p:spTree>
    <p:extLst>
      <p:ext uri="{BB962C8B-B14F-4D97-AF65-F5344CB8AC3E}">
        <p14:creationId xmlns:p14="http://schemas.microsoft.com/office/powerpoint/2010/main" val="1428966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FF808-68DC-0A6F-CA1E-6288417E06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9C8F194-5233-1166-F7F2-0CB08E5CFDDE}"/>
              </a:ext>
            </a:extLst>
          </p:cNvPr>
          <p:cNvSpPr>
            <a:spLocks noGrp="1"/>
          </p:cNvSpPr>
          <p:nvPr>
            <p:ph type="dt" sz="half" idx="10"/>
          </p:nvPr>
        </p:nvSpPr>
        <p:spPr/>
        <p:txBody>
          <a:bodyPr/>
          <a:lstStyle/>
          <a:p>
            <a:fld id="{46D51799-9EF8-4960-B0A5-C160D319DFD3}" type="datetimeFigureOut">
              <a:rPr lang="en-US" smtClean="0"/>
              <a:t>3/21/2023</a:t>
            </a:fld>
            <a:endParaRPr lang="en-US" dirty="0"/>
          </a:p>
        </p:txBody>
      </p:sp>
      <p:sp>
        <p:nvSpPr>
          <p:cNvPr id="4" name="Footer Placeholder 3">
            <a:extLst>
              <a:ext uri="{FF2B5EF4-FFF2-40B4-BE49-F238E27FC236}">
                <a16:creationId xmlns:a16="http://schemas.microsoft.com/office/drawing/2014/main" id="{F8A4B811-75E0-FD98-A190-20BDFC20DE7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7FA0E774-ECCC-DBC4-7972-F4321A84D256}"/>
              </a:ext>
            </a:extLst>
          </p:cNvPr>
          <p:cNvSpPr>
            <a:spLocks noGrp="1"/>
          </p:cNvSpPr>
          <p:nvPr>
            <p:ph type="sldNum" sz="quarter" idx="12"/>
          </p:nvPr>
        </p:nvSpPr>
        <p:spPr/>
        <p:txBody>
          <a:bodyPr/>
          <a:lstStyle/>
          <a:p>
            <a:fld id="{32BA8714-6C60-4388-A2EA-FF2CBC1D8226}" type="slidenum">
              <a:rPr lang="en-US" smtClean="0"/>
              <a:t>‹#›</a:t>
            </a:fld>
            <a:endParaRPr lang="en-US" dirty="0"/>
          </a:p>
        </p:txBody>
      </p:sp>
    </p:spTree>
    <p:extLst>
      <p:ext uri="{BB962C8B-B14F-4D97-AF65-F5344CB8AC3E}">
        <p14:creationId xmlns:p14="http://schemas.microsoft.com/office/powerpoint/2010/main" val="33082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1BBAEA-6C32-E4BA-1529-247703938A62}"/>
              </a:ext>
            </a:extLst>
          </p:cNvPr>
          <p:cNvSpPr>
            <a:spLocks noGrp="1"/>
          </p:cNvSpPr>
          <p:nvPr>
            <p:ph type="dt" sz="half" idx="10"/>
          </p:nvPr>
        </p:nvSpPr>
        <p:spPr/>
        <p:txBody>
          <a:bodyPr/>
          <a:lstStyle/>
          <a:p>
            <a:fld id="{46D51799-9EF8-4960-B0A5-C160D319DFD3}" type="datetimeFigureOut">
              <a:rPr lang="en-US" smtClean="0"/>
              <a:t>3/21/2023</a:t>
            </a:fld>
            <a:endParaRPr lang="en-US" dirty="0"/>
          </a:p>
        </p:txBody>
      </p:sp>
      <p:sp>
        <p:nvSpPr>
          <p:cNvPr id="3" name="Footer Placeholder 2">
            <a:extLst>
              <a:ext uri="{FF2B5EF4-FFF2-40B4-BE49-F238E27FC236}">
                <a16:creationId xmlns:a16="http://schemas.microsoft.com/office/drawing/2014/main" id="{72C3159D-BADA-5B67-18CD-6CB1F34C30DD}"/>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0800650-6F0A-89EF-BDD7-D53A0AA81C3A}"/>
              </a:ext>
            </a:extLst>
          </p:cNvPr>
          <p:cNvSpPr>
            <a:spLocks noGrp="1"/>
          </p:cNvSpPr>
          <p:nvPr>
            <p:ph type="sldNum" sz="quarter" idx="12"/>
          </p:nvPr>
        </p:nvSpPr>
        <p:spPr/>
        <p:txBody>
          <a:bodyPr/>
          <a:lstStyle/>
          <a:p>
            <a:fld id="{32BA8714-6C60-4388-A2EA-FF2CBC1D8226}" type="slidenum">
              <a:rPr lang="en-US" smtClean="0"/>
              <a:t>‹#›</a:t>
            </a:fld>
            <a:endParaRPr lang="en-US" dirty="0"/>
          </a:p>
        </p:txBody>
      </p:sp>
    </p:spTree>
    <p:extLst>
      <p:ext uri="{BB962C8B-B14F-4D97-AF65-F5344CB8AC3E}">
        <p14:creationId xmlns:p14="http://schemas.microsoft.com/office/powerpoint/2010/main" val="4178312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E6CCD-9FBD-82F1-24DA-A7C0395AA6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0D7390-2EA0-6849-F2DA-DFDC8C9094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C8C1B99-DCF4-8860-8B02-B3384DF116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6808C2-DF8E-96FE-3C49-3FFE1B293593}"/>
              </a:ext>
            </a:extLst>
          </p:cNvPr>
          <p:cNvSpPr>
            <a:spLocks noGrp="1"/>
          </p:cNvSpPr>
          <p:nvPr>
            <p:ph type="dt" sz="half" idx="10"/>
          </p:nvPr>
        </p:nvSpPr>
        <p:spPr/>
        <p:txBody>
          <a:bodyPr/>
          <a:lstStyle/>
          <a:p>
            <a:fld id="{46D51799-9EF8-4960-B0A5-C160D319DFD3}" type="datetimeFigureOut">
              <a:rPr lang="en-US" smtClean="0"/>
              <a:t>3/21/2023</a:t>
            </a:fld>
            <a:endParaRPr lang="en-US" dirty="0"/>
          </a:p>
        </p:txBody>
      </p:sp>
      <p:sp>
        <p:nvSpPr>
          <p:cNvPr id="6" name="Footer Placeholder 5">
            <a:extLst>
              <a:ext uri="{FF2B5EF4-FFF2-40B4-BE49-F238E27FC236}">
                <a16:creationId xmlns:a16="http://schemas.microsoft.com/office/drawing/2014/main" id="{B65E3118-DFA4-DFD7-FA73-44922F35B3C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A568241-6CDC-579E-6065-F906BE1D3C82}"/>
              </a:ext>
            </a:extLst>
          </p:cNvPr>
          <p:cNvSpPr>
            <a:spLocks noGrp="1"/>
          </p:cNvSpPr>
          <p:nvPr>
            <p:ph type="sldNum" sz="quarter" idx="12"/>
          </p:nvPr>
        </p:nvSpPr>
        <p:spPr/>
        <p:txBody>
          <a:bodyPr/>
          <a:lstStyle/>
          <a:p>
            <a:fld id="{32BA8714-6C60-4388-A2EA-FF2CBC1D8226}" type="slidenum">
              <a:rPr lang="en-US" smtClean="0"/>
              <a:t>‹#›</a:t>
            </a:fld>
            <a:endParaRPr lang="en-US" dirty="0"/>
          </a:p>
        </p:txBody>
      </p:sp>
    </p:spTree>
    <p:extLst>
      <p:ext uri="{BB962C8B-B14F-4D97-AF65-F5344CB8AC3E}">
        <p14:creationId xmlns:p14="http://schemas.microsoft.com/office/powerpoint/2010/main" val="4275420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60424-2727-B475-E6D8-22BA01BF39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84A66BC-3F55-BCD4-784E-B2AEE11BF0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93405D8-E02C-A587-F78F-1C688E5F1A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4BFFC6-BF16-287F-63C9-22CAF48A0851}"/>
              </a:ext>
            </a:extLst>
          </p:cNvPr>
          <p:cNvSpPr>
            <a:spLocks noGrp="1"/>
          </p:cNvSpPr>
          <p:nvPr>
            <p:ph type="dt" sz="half" idx="10"/>
          </p:nvPr>
        </p:nvSpPr>
        <p:spPr/>
        <p:txBody>
          <a:bodyPr/>
          <a:lstStyle/>
          <a:p>
            <a:fld id="{46D51799-9EF8-4960-B0A5-C160D319DFD3}" type="datetimeFigureOut">
              <a:rPr lang="en-US" smtClean="0"/>
              <a:t>3/21/2023</a:t>
            </a:fld>
            <a:endParaRPr lang="en-US" dirty="0"/>
          </a:p>
        </p:txBody>
      </p:sp>
      <p:sp>
        <p:nvSpPr>
          <p:cNvPr id="6" name="Footer Placeholder 5">
            <a:extLst>
              <a:ext uri="{FF2B5EF4-FFF2-40B4-BE49-F238E27FC236}">
                <a16:creationId xmlns:a16="http://schemas.microsoft.com/office/drawing/2014/main" id="{3A9B2B20-FB6E-E50C-372C-E8FFBC774E1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BA28296-5260-D54C-88B5-387D8C09B66B}"/>
              </a:ext>
            </a:extLst>
          </p:cNvPr>
          <p:cNvSpPr>
            <a:spLocks noGrp="1"/>
          </p:cNvSpPr>
          <p:nvPr>
            <p:ph type="sldNum" sz="quarter" idx="12"/>
          </p:nvPr>
        </p:nvSpPr>
        <p:spPr/>
        <p:txBody>
          <a:bodyPr/>
          <a:lstStyle/>
          <a:p>
            <a:fld id="{32BA8714-6C60-4388-A2EA-FF2CBC1D8226}" type="slidenum">
              <a:rPr lang="en-US" smtClean="0"/>
              <a:t>‹#›</a:t>
            </a:fld>
            <a:endParaRPr lang="en-US" dirty="0"/>
          </a:p>
        </p:txBody>
      </p:sp>
    </p:spTree>
    <p:extLst>
      <p:ext uri="{BB962C8B-B14F-4D97-AF65-F5344CB8AC3E}">
        <p14:creationId xmlns:p14="http://schemas.microsoft.com/office/powerpoint/2010/main" val="3436608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0835C36-9049-5271-AE28-B1FB9466D8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53995FD-E830-A7CD-6FD4-6EC0619CBB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2A4960-AAEE-F338-A545-DE68DEC324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D51799-9EF8-4960-B0A5-C160D319DFD3}" type="datetimeFigureOut">
              <a:rPr lang="en-US" smtClean="0"/>
              <a:t>3/21/2023</a:t>
            </a:fld>
            <a:endParaRPr lang="en-US" dirty="0"/>
          </a:p>
        </p:txBody>
      </p:sp>
      <p:sp>
        <p:nvSpPr>
          <p:cNvPr id="5" name="Footer Placeholder 4">
            <a:extLst>
              <a:ext uri="{FF2B5EF4-FFF2-40B4-BE49-F238E27FC236}">
                <a16:creationId xmlns:a16="http://schemas.microsoft.com/office/drawing/2014/main" id="{2122DC47-3050-32F3-6F04-6793FADB6D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B6FDBF4-4C09-A0E8-1ED5-CF45DEFD7A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BA8714-6C60-4388-A2EA-FF2CBC1D8226}" type="slidenum">
              <a:rPr lang="en-US" smtClean="0"/>
              <a:t>‹#›</a:t>
            </a:fld>
            <a:endParaRPr lang="en-US" dirty="0"/>
          </a:p>
        </p:txBody>
      </p:sp>
    </p:spTree>
    <p:extLst>
      <p:ext uri="{BB962C8B-B14F-4D97-AF65-F5344CB8AC3E}">
        <p14:creationId xmlns:p14="http://schemas.microsoft.com/office/powerpoint/2010/main" val="1387141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6A252-603F-F8C5-6EDE-A8EB72D7D191}"/>
              </a:ext>
            </a:extLst>
          </p:cNvPr>
          <p:cNvSpPr>
            <a:spLocks noGrp="1"/>
          </p:cNvSpPr>
          <p:nvPr>
            <p:ph type="ctrTitle"/>
          </p:nvPr>
        </p:nvSpPr>
        <p:spPr/>
        <p:txBody>
          <a:bodyPr>
            <a:normAutofit/>
          </a:bodyPr>
          <a:lstStyle/>
          <a:p>
            <a:r>
              <a:rPr lang="en-US" sz="3200" dirty="0">
                <a:effectLst/>
                <a:latin typeface="Times New Roman" panose="02020603050405020304" pitchFamily="18" charset="0"/>
                <a:ea typeface="Calibri" panose="020F0502020204030204" pitchFamily="34" charset="0"/>
                <a:cs typeface="Times New Roman" panose="02020603050405020304" pitchFamily="18" charset="0"/>
              </a:rPr>
              <a:t>Can Dunwoody mandate training and attendance with consequences for failure to attend?</a:t>
            </a:r>
            <a:endParaRPr lang="en-US" sz="8800" dirty="0"/>
          </a:p>
        </p:txBody>
      </p:sp>
    </p:spTree>
    <p:extLst>
      <p:ext uri="{BB962C8B-B14F-4D97-AF65-F5344CB8AC3E}">
        <p14:creationId xmlns:p14="http://schemas.microsoft.com/office/powerpoint/2010/main" val="309360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8A21C-DEDF-0549-3EBB-7F7950BE4F54}"/>
              </a:ext>
            </a:extLst>
          </p:cNvPr>
          <p:cNvSpPr>
            <a:spLocks noGrp="1"/>
          </p:cNvSpPr>
          <p:nvPr>
            <p:ph type="title"/>
          </p:nvPr>
        </p:nvSpPr>
        <p:spPr/>
        <p:txBody>
          <a:bodyPr>
            <a:normAutofit/>
          </a:bodyPr>
          <a:lstStyle/>
          <a:p>
            <a:pPr algn="ct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Training of the Elected Members of Dunwoody</a:t>
            </a:r>
            <a:endParaRPr lang="en-US" sz="4000" dirty="0"/>
          </a:p>
        </p:txBody>
      </p:sp>
      <p:sp>
        <p:nvSpPr>
          <p:cNvPr id="3" name="Content Placeholder 2">
            <a:extLst>
              <a:ext uri="{FF2B5EF4-FFF2-40B4-BE49-F238E27FC236}">
                <a16:creationId xmlns:a16="http://schemas.microsoft.com/office/drawing/2014/main" id="{9FF24657-BE06-A84B-FA9E-75E54918585E}"/>
              </a:ext>
            </a:extLst>
          </p:cNvPr>
          <p:cNvSpPr>
            <a:spLocks noGrp="1"/>
          </p:cNvSpPr>
          <p:nvPr>
            <p:ph idx="1"/>
          </p:nvPr>
        </p:nvSpPr>
        <p:spPr/>
        <p:txBody>
          <a:bodyPr/>
          <a:lstStyle/>
          <a:p>
            <a:r>
              <a:rPr lang="en-US" sz="1800" dirty="0">
                <a:latin typeface="Times New Roman" panose="02020603050405020304" pitchFamily="18" charset="0"/>
                <a:ea typeface="Calibri" panose="020F0502020204030204" pitchFamily="34" charset="0"/>
                <a:cs typeface="Times New Roman" panose="02020603050405020304" pitchFamily="18" charset="0"/>
              </a:rPr>
              <a:t>“A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ll persons elected as members of a municipal governing authority shall enroll in, attend, and satisfactorily complete a course of training and education on matters pertaining to the administration and operations of municipal governments.” O.C.G.A. § 36-45-4 (a).</a:t>
            </a:r>
          </a:p>
          <a:p>
            <a:r>
              <a:rPr lang="en-US" sz="1800" dirty="0">
                <a:effectLst/>
                <a:latin typeface="Times New Roman" panose="02020603050405020304" pitchFamily="18" charset="0"/>
                <a:ea typeface="Calibri" panose="020F0502020204030204" pitchFamily="34" charset="0"/>
              </a:rPr>
              <a:t>Newly elected officials should attend the Newly Elected Officials Institute within the first year of office.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Times New Roman" panose="02020603050405020304" pitchFamily="18" charset="0"/>
                <a:ea typeface="Calibri" panose="020F0502020204030204" pitchFamily="34" charset="0"/>
              </a:rPr>
              <a:t>The Newly Elected Officials Institute provides a general overview of the function of municipal government in Georgia and the roles and responsibilities of mayors and councilmembers. The class includes an introduction to key issues such as ethics, municipal finance, planning and zoning, open meetings, open records and parliamentary procedures.</a:t>
            </a:r>
          </a:p>
          <a:p>
            <a:endParaRPr lang="en-US" dirty="0"/>
          </a:p>
        </p:txBody>
      </p:sp>
    </p:spTree>
    <p:extLst>
      <p:ext uri="{BB962C8B-B14F-4D97-AF65-F5344CB8AC3E}">
        <p14:creationId xmlns:p14="http://schemas.microsoft.com/office/powerpoint/2010/main" val="3853720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78CB7-5E42-F86C-0640-52F973080143}"/>
              </a:ext>
            </a:extLst>
          </p:cNvPr>
          <p:cNvSpPr>
            <a:spLocks noGrp="1"/>
          </p:cNvSpPr>
          <p:nvPr>
            <p:ph type="title"/>
          </p:nvPr>
        </p:nvSpPr>
        <p:spPr/>
        <p:txBody>
          <a:bodyPr>
            <a:normAutofit/>
          </a:bodyPr>
          <a:lstStyle/>
          <a:p>
            <a:pPr algn="ctr"/>
            <a:r>
              <a:rPr lang="en-US" sz="4000" dirty="0">
                <a:effectLst/>
                <a:latin typeface="Times New Roman" panose="02020603050405020304" pitchFamily="18" charset="0"/>
                <a:ea typeface="Calibri" panose="020F0502020204030204" pitchFamily="34" charset="0"/>
              </a:rPr>
              <a:t>Training of Appointed Board Members</a:t>
            </a:r>
            <a:endParaRPr lang="en-US" sz="4000" dirty="0"/>
          </a:p>
        </p:txBody>
      </p:sp>
      <p:sp>
        <p:nvSpPr>
          <p:cNvPr id="3" name="Content Placeholder 2">
            <a:extLst>
              <a:ext uri="{FF2B5EF4-FFF2-40B4-BE49-F238E27FC236}">
                <a16:creationId xmlns:a16="http://schemas.microsoft.com/office/drawing/2014/main" id="{E826CABE-EF77-9B43-E17A-699A067E1253}"/>
              </a:ext>
            </a:extLst>
          </p:cNvPr>
          <p:cNvSpPr>
            <a:spLocks noGrp="1"/>
          </p:cNvSpPr>
          <p:nvPr>
            <p:ph idx="1"/>
          </p:nvPr>
        </p:nvSpPr>
        <p:spPr/>
        <p:txBody>
          <a:bodyPr/>
          <a:lstStyle/>
          <a:p>
            <a:r>
              <a:rPr lang="en-US" sz="1800" dirty="0">
                <a:effectLst/>
                <a:latin typeface="Times New Roman" panose="02020603050405020304" pitchFamily="18" charset="0"/>
                <a:ea typeface="Calibri" panose="020F0502020204030204" pitchFamily="34" charset="0"/>
              </a:rPr>
              <a:t>Each appointed member of boards (commissions and authorities)¹ shall be nominated by the mayor and approved by the council. Dunwoody Code of Ord. Sec. 2-83. </a:t>
            </a:r>
          </a:p>
          <a:p>
            <a:r>
              <a:rPr lang="en-US" sz="1800" dirty="0">
                <a:effectLst/>
                <a:latin typeface="Times New Roman" panose="02020603050405020304" pitchFamily="18" charset="0"/>
                <a:ea typeface="Calibri" panose="020F0502020204030204" pitchFamily="34" charset="0"/>
              </a:rPr>
              <a:t>Board Members are not subject to statutorily mandated training, but council </a:t>
            </a:r>
            <a:r>
              <a:rPr lang="en-US" sz="1800" b="1" dirty="0">
                <a:effectLst/>
                <a:latin typeface="Times New Roman" panose="02020603050405020304" pitchFamily="18" charset="0"/>
                <a:ea typeface="Calibri" panose="020F0502020204030204" pitchFamily="34" charset="0"/>
              </a:rPr>
              <a:t>may</a:t>
            </a:r>
            <a:r>
              <a:rPr lang="en-US" sz="1800" dirty="0">
                <a:effectLst/>
                <a:latin typeface="Times New Roman" panose="02020603050405020304" pitchFamily="18" charset="0"/>
                <a:ea typeface="Calibri" panose="020F0502020204030204" pitchFamily="34" charset="0"/>
              </a:rPr>
              <a:t> establish a mandatory training program for board members.  Dunwoody Code of Ord. Sec. 2-87. </a:t>
            </a: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If council establishes a mandatory training program and a board member fails to comply, the board member may be subject to removal for cause by the mayor and a majority of the council. </a:t>
            </a:r>
            <a:r>
              <a:rPr lang="en-US" sz="1800" dirty="0">
                <a:effectLst/>
                <a:latin typeface="Times New Roman" panose="02020603050405020304" pitchFamily="18" charset="0"/>
                <a:ea typeface="Calibri" panose="020F0502020204030204" pitchFamily="34" charset="0"/>
              </a:rPr>
              <a:t>Dunwoody Code of Ord.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Sec. 2-84(e).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E6C924D0-5E5C-E112-D6AE-31D6D53B0F4A}"/>
              </a:ext>
            </a:extLst>
          </p:cNvPr>
          <p:cNvSpPr>
            <a:spLocks noGrp="1"/>
          </p:cNvSpPr>
          <p:nvPr>
            <p:ph type="ftr" sz="quarter" idx="11"/>
          </p:nvPr>
        </p:nvSpPr>
        <p:spPr>
          <a:xfrm>
            <a:off x="1117134" y="6310312"/>
            <a:ext cx="9957732" cy="365125"/>
          </a:xfrm>
        </p:spPr>
        <p:txBody>
          <a:bodyPr/>
          <a:lstStyle/>
          <a:p>
            <a:r>
              <a:rPr lang="en-US" dirty="0"/>
              <a:t>1 “All members of boards, commissions, and authorities of the city shall be appointed by the mayor subject to confirmation by the city council for such terms of office and such manner of appointment as provided by ordinance…”  Dunwoody Code of Ord. Sec. 2.14(a)</a:t>
            </a:r>
          </a:p>
        </p:txBody>
      </p:sp>
    </p:spTree>
    <p:extLst>
      <p:ext uri="{BB962C8B-B14F-4D97-AF65-F5344CB8AC3E}">
        <p14:creationId xmlns:p14="http://schemas.microsoft.com/office/powerpoint/2010/main" val="2379113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9854E-586E-62E3-0A7F-3B3474A6D7F8}"/>
              </a:ext>
            </a:extLst>
          </p:cNvPr>
          <p:cNvSpPr>
            <a:spLocks noGrp="1"/>
          </p:cNvSpPr>
          <p:nvPr>
            <p:ph type="title"/>
          </p:nvPr>
        </p:nvSpPr>
        <p:spPr/>
        <p:txBody>
          <a:bodyPr>
            <a:normAutofit/>
          </a:bodyPr>
          <a:lstStyle/>
          <a:p>
            <a:pPr algn="ct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Training of </a:t>
            </a:r>
            <a:r>
              <a:rPr lang="en-US" sz="4000" dirty="0">
                <a:latin typeface="Times New Roman" panose="02020603050405020304" pitchFamily="18" charset="0"/>
                <a:ea typeface="Calibri" panose="020F0502020204030204" pitchFamily="34" charset="0"/>
                <a:cs typeface="Times New Roman" panose="02020603050405020304" pitchFamily="18" charset="0"/>
              </a:rPr>
              <a:t>Appointed Committee Members</a:t>
            </a:r>
            <a:endParaRPr lang="en-US" sz="4000" dirty="0"/>
          </a:p>
        </p:txBody>
      </p:sp>
      <p:sp>
        <p:nvSpPr>
          <p:cNvPr id="3" name="Content Placeholder 2">
            <a:extLst>
              <a:ext uri="{FF2B5EF4-FFF2-40B4-BE49-F238E27FC236}">
                <a16:creationId xmlns:a16="http://schemas.microsoft.com/office/drawing/2014/main" id="{66693316-4530-C399-5C6C-F69B3D55426D}"/>
              </a:ext>
            </a:extLst>
          </p:cNvPr>
          <p:cNvSpPr>
            <a:spLocks noGrp="1"/>
          </p:cNvSpPr>
          <p:nvPr>
            <p:ph idx="1"/>
          </p:nvPr>
        </p:nvSpPr>
        <p:spPr/>
        <p:txBody>
          <a:bodyPr/>
          <a:lstStyle/>
          <a:p>
            <a:r>
              <a:rPr lang="en-US" sz="1800" dirty="0">
                <a:effectLst/>
                <a:latin typeface="Times New Roman" panose="02020603050405020304" pitchFamily="18" charset="0"/>
                <a:ea typeface="Calibri" panose="020F0502020204030204" pitchFamily="34" charset="0"/>
              </a:rPr>
              <a:t>The mayor may establish advisory committees. Dunwoody Code of Ord. Sec. 2-107. </a:t>
            </a:r>
          </a:p>
          <a:p>
            <a:r>
              <a:rPr lang="en-US" sz="1800" dirty="0">
                <a:effectLst/>
                <a:latin typeface="Times New Roman" panose="02020603050405020304" pitchFamily="18" charset="0"/>
                <a:ea typeface="Calibri" panose="020F0502020204030204" pitchFamily="34" charset="0"/>
              </a:rPr>
              <a:t>Committee Members are not subject to statutorily mandated training, but the mayor </a:t>
            </a:r>
            <a:r>
              <a:rPr lang="en-US" sz="1800" b="1" dirty="0">
                <a:effectLst/>
                <a:latin typeface="Times New Roman" panose="02020603050405020304" pitchFamily="18" charset="0"/>
                <a:ea typeface="Calibri" panose="020F0502020204030204" pitchFamily="34" charset="0"/>
              </a:rPr>
              <a:t>may </a:t>
            </a:r>
            <a:r>
              <a:rPr lang="en-US" sz="1800" dirty="0">
                <a:effectLst/>
                <a:latin typeface="Times New Roman" panose="02020603050405020304" pitchFamily="18" charset="0"/>
                <a:ea typeface="Calibri" panose="020F0502020204030204" pitchFamily="34" charset="0"/>
              </a:rPr>
              <a:t>establish a mandatory training program for committee members. Dunwoody Code of Ord. Sec. 2-114. </a:t>
            </a: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If the mayor establishes a mandatory training program and a committee member fails to comply, such member may be removed with or without cause at the discretion of the mayor. </a:t>
            </a:r>
            <a:r>
              <a:rPr lang="en-US" sz="1800" dirty="0">
                <a:effectLst/>
                <a:latin typeface="Times New Roman" panose="02020603050405020304" pitchFamily="18" charset="0"/>
                <a:ea typeface="Calibri" panose="020F0502020204030204" pitchFamily="34" charset="0"/>
              </a:rPr>
              <a:t>Dunwoody Code of Ord.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Sec. 2-110(e).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25208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A3926-896A-A7FA-EB8C-BB7F1734AD09}"/>
              </a:ext>
            </a:extLst>
          </p:cNvPr>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Exceptions</a:t>
            </a:r>
          </a:p>
        </p:txBody>
      </p:sp>
      <p:sp>
        <p:nvSpPr>
          <p:cNvPr id="3" name="Content Placeholder 2">
            <a:extLst>
              <a:ext uri="{FF2B5EF4-FFF2-40B4-BE49-F238E27FC236}">
                <a16:creationId xmlns:a16="http://schemas.microsoft.com/office/drawing/2014/main" id="{8B360E77-9940-A8B5-3A63-F5FD912E211E}"/>
              </a:ext>
            </a:extLst>
          </p:cNvPr>
          <p:cNvSpPr>
            <a:spLocks noGrp="1"/>
          </p:cNvSpPr>
          <p:nvPr>
            <p:ph idx="1"/>
          </p:nvPr>
        </p:nvSpPr>
        <p:spPr/>
        <p:txBody>
          <a:bodyPr>
            <a:noAutofit/>
          </a:bodyPr>
          <a:lstStyle/>
          <a:p>
            <a:pPr>
              <a:spcBef>
                <a:spcPts val="0"/>
              </a:spcBef>
            </a:pPr>
            <a:r>
              <a:rPr lang="en-US" sz="1700" dirty="0">
                <a:latin typeface="Times New Roman" panose="02020603050405020304" pitchFamily="18" charset="0"/>
                <a:cs typeface="Times New Roman" panose="02020603050405020304" pitchFamily="18" charset="0"/>
              </a:rPr>
              <a:t>Construction Board of Adjustment and Appeals</a:t>
            </a:r>
          </a:p>
          <a:p>
            <a:pPr lvl="1">
              <a:spcBef>
                <a:spcPts val="0"/>
              </a:spcBef>
            </a:pPr>
            <a:r>
              <a:rPr lang="en-US" sz="1700" dirty="0">
                <a:latin typeface="Times New Roman" panose="02020603050405020304" pitchFamily="18" charset="0"/>
                <a:cs typeface="Times New Roman" panose="02020603050405020304" pitchFamily="18" charset="0"/>
              </a:rPr>
              <a:t>“The board shall meet at least once a year for a training session that will cover code, procedures, or city ordinances.” Dunwoody Code of Ord. Sec. 8-29(e).</a:t>
            </a:r>
          </a:p>
          <a:p>
            <a:pPr>
              <a:spcBef>
                <a:spcPts val="0"/>
              </a:spcBef>
            </a:pPr>
            <a:r>
              <a:rPr lang="en-US" sz="1700" dirty="0">
                <a:latin typeface="Times New Roman" panose="02020603050405020304" pitchFamily="18" charset="0"/>
                <a:cs typeface="Times New Roman" panose="02020603050405020304" pitchFamily="18" charset="0"/>
              </a:rPr>
              <a:t>Board of Ethics</a:t>
            </a:r>
          </a:p>
          <a:p>
            <a:pPr lvl="1">
              <a:spcBef>
                <a:spcPts val="0"/>
              </a:spcBef>
            </a:pPr>
            <a:r>
              <a:rPr lang="en-US" sz="1700" dirty="0">
                <a:latin typeface="Times New Roman" panose="02020603050405020304" pitchFamily="18" charset="0"/>
                <a:cs typeface="Times New Roman" panose="02020603050405020304" pitchFamily="18" charset="0"/>
              </a:rPr>
              <a:t>“The board shall receive biennial training on procedural rules, open </a:t>
            </a:r>
            <a:r>
              <a:rPr lang="en-US" sz="1700">
                <a:latin typeface="Times New Roman" panose="02020603050405020304" pitchFamily="18" charset="0"/>
                <a:cs typeface="Times New Roman" panose="02020603050405020304" pitchFamily="18" charset="0"/>
              </a:rPr>
              <a:t>meetings and </a:t>
            </a:r>
            <a:r>
              <a:rPr lang="en-US" sz="1700" dirty="0">
                <a:latin typeface="Times New Roman" panose="02020603050405020304" pitchFamily="18" charset="0"/>
                <a:cs typeface="Times New Roman" panose="02020603050405020304" pitchFamily="18" charset="0"/>
              </a:rPr>
              <a:t>open record laws and such other matters as pertains to the board’s jurisdiction and operation.  New board members shall receive the same training within two months after appointment.” Dunwoody Code of Ord. Sec. 2-253(l).</a:t>
            </a:r>
          </a:p>
          <a:p>
            <a:pPr>
              <a:spcBef>
                <a:spcPts val="0"/>
              </a:spcBef>
            </a:pPr>
            <a:r>
              <a:rPr lang="en-US" sz="1700" dirty="0">
                <a:latin typeface="Times New Roman" panose="02020603050405020304" pitchFamily="18" charset="0"/>
                <a:cs typeface="Times New Roman" panose="02020603050405020304" pitchFamily="18" charset="0"/>
              </a:rPr>
              <a:t>Director of Development/Redevelopment Authority</a:t>
            </a:r>
          </a:p>
          <a:p>
            <a:pPr lvl="1">
              <a:spcBef>
                <a:spcPts val="0"/>
              </a:spcBef>
            </a:pPr>
            <a:r>
              <a:rPr lang="en-US" sz="1700" dirty="0">
                <a:latin typeface="Times New Roman" panose="02020603050405020304" pitchFamily="18" charset="0"/>
                <a:cs typeface="Times New Roman" panose="02020603050405020304" pitchFamily="18" charset="0"/>
              </a:rPr>
              <a:t>“Except for a director who is also a member of the governing body of a municipal corporation or county, each director or member of the governing board or body of a development authority shall attend and complete at least eight hours of training on development and redevelopment programs within the first 12 months of the director’s or member’s appointment to the development authority.”  O.C.G.A. § 36-62A-21.</a:t>
            </a:r>
          </a:p>
          <a:p>
            <a:pPr>
              <a:spcBef>
                <a:spcPts val="0"/>
              </a:spcBef>
            </a:pPr>
            <a:r>
              <a:rPr lang="en-US" sz="1700" dirty="0">
                <a:latin typeface="Times New Roman" panose="02020603050405020304" pitchFamily="18" charset="0"/>
                <a:cs typeface="Times New Roman" panose="02020603050405020304" pitchFamily="18" charset="0"/>
              </a:rPr>
              <a:t>Director of Downtown Development Authority</a:t>
            </a:r>
          </a:p>
          <a:p>
            <a:pPr lvl="1">
              <a:spcBef>
                <a:spcPts val="0"/>
              </a:spcBef>
            </a:pPr>
            <a:r>
              <a:rPr lang="en-US" sz="1700" dirty="0">
                <a:latin typeface="Times New Roman" panose="02020603050405020304" pitchFamily="18" charset="0"/>
                <a:cs typeface="Times New Roman" panose="02020603050405020304" pitchFamily="18" charset="0"/>
              </a:rPr>
              <a:t>“</a:t>
            </a:r>
            <a:r>
              <a:rPr lang="en-US" sz="1700" b="0" i="0" dirty="0">
                <a:effectLst/>
                <a:latin typeface="Times New Roman" panose="02020603050405020304" pitchFamily="18" charset="0"/>
                <a:cs typeface="Times New Roman" panose="02020603050405020304" pitchFamily="18" charset="0"/>
              </a:rPr>
              <a:t>Except for a director who is also a member of the governing body of a municipal corporation, each director shall attend and complete at least eight hours of training on downtown development and redevelopment programs within the first 12 months of a director’s appointment to the downtown development authority.” </a:t>
            </a:r>
            <a:r>
              <a:rPr lang="en-US" sz="1700" dirty="0">
                <a:latin typeface="Times New Roman" panose="02020603050405020304" pitchFamily="18" charset="0"/>
                <a:cs typeface="Times New Roman" panose="02020603050405020304" pitchFamily="18" charset="0"/>
              </a:rPr>
              <a:t>O.C.G.A. § 36-42-7(d).</a:t>
            </a:r>
          </a:p>
          <a:p>
            <a:pPr lvl="1">
              <a:spcBef>
                <a:spcPts val="0"/>
              </a:spcBef>
            </a:pPr>
            <a:endParaRPr lang="en-US" sz="1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0931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TotalTime>
  <Words>660</Words>
  <Application>Microsoft Office PowerPoint</Application>
  <PresentationFormat>Widescreen</PresentationFormat>
  <Paragraphs>23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Can Dunwoody mandate training and attendance with consequences for failure to attend?</vt:lpstr>
      <vt:lpstr>Training of the Elected Members of Dunwoody</vt:lpstr>
      <vt:lpstr>Training of Appointed Board Members</vt:lpstr>
      <vt:lpstr>Training of Appointed Committee Members</vt:lpstr>
      <vt:lpstr>Exceptions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 Dunwoody’s Charter and Georgia law, can Dunwoody mandate training and attendance with consequences for failure to attend?</dc:title>
  <dc:creator>Madison Gibbs</dc:creator>
  <cp:lastModifiedBy>Stephanie Thompson</cp:lastModifiedBy>
  <cp:revision>5</cp:revision>
  <cp:lastPrinted>2023-03-21T16:13:47Z</cp:lastPrinted>
  <dcterms:created xsi:type="dcterms:W3CDTF">2023-03-21T15:49:45Z</dcterms:created>
  <dcterms:modified xsi:type="dcterms:W3CDTF">2023-03-21T20:10:55Z</dcterms:modified>
</cp:coreProperties>
</file>