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
  </p:notesMasterIdLst>
  <p:handoutMasterIdLst>
    <p:handoutMasterId r:id="rId10"/>
  </p:handoutMasterIdLst>
  <p:sldIdLst>
    <p:sldId id="256" r:id="rId3"/>
    <p:sldId id="292" r:id="rId4"/>
    <p:sldId id="295" r:id="rId5"/>
    <p:sldId id="296" r:id="rId6"/>
    <p:sldId id="297" r:id="rId7"/>
    <p:sldId id="298" r:id="rId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a:srgbClr val="081889"/>
    <a:srgbClr val="4CBD91"/>
    <a:srgbClr val="D5E9F0"/>
    <a:srgbClr val="57ACCE"/>
    <a:srgbClr val="70AD45"/>
    <a:srgbClr val="3D8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2BBE3B-596D-C6DC-1066-A8373A7E2974}" v="10" dt="2023-03-15T14:27:06.053"/>
    <p1510:client id="{6973AAA0-FC28-E309-6559-E1A09A5E2E85}" v="2" dt="2023-03-20T20:22:50.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960" autoAdjust="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tarling" userId="S::michael.starling@dunwoodyga.gov::99e4012b-26c1-473f-acae-c35c96e99374" providerId="AD" clId="Web-{192BBE3B-596D-C6DC-1066-A8373A7E2974}"/>
    <pc:docChg chg="addSld delSld modSld sldOrd addMainMaster">
      <pc:chgData name="Michael Starling" userId="S::michael.starling@dunwoodyga.gov::99e4012b-26c1-473f-acae-c35c96e99374" providerId="AD" clId="Web-{192BBE3B-596D-C6DC-1066-A8373A7E2974}" dt="2023-03-15T14:27:06.053" v="9"/>
      <pc:docMkLst>
        <pc:docMk/>
      </pc:docMkLst>
      <pc:sldChg chg="delSp modSp add del ord">
        <pc:chgData name="Michael Starling" userId="S::michael.starling@dunwoodyga.gov::99e4012b-26c1-473f-acae-c35c96e99374" providerId="AD" clId="Web-{192BBE3B-596D-C6DC-1066-A8373A7E2974}" dt="2023-03-15T14:26:19.974" v="6"/>
        <pc:sldMkLst>
          <pc:docMk/>
          <pc:sldMk cId="2087701896" sldId="299"/>
        </pc:sldMkLst>
        <pc:spChg chg="del">
          <ac:chgData name="Michael Starling" userId="S::michael.starling@dunwoodyga.gov::99e4012b-26c1-473f-acae-c35c96e99374" providerId="AD" clId="Web-{192BBE3B-596D-C6DC-1066-A8373A7E2974}" dt="2023-03-15T14:26:11.068" v="4"/>
          <ac:spMkLst>
            <pc:docMk/>
            <pc:sldMk cId="2087701896" sldId="299"/>
            <ac:spMk id="28" creationId="{00000000-0000-0000-0000-000000000000}"/>
          </ac:spMkLst>
        </pc:spChg>
        <pc:picChg chg="del">
          <ac:chgData name="Michael Starling" userId="S::michael.starling@dunwoodyga.gov::99e4012b-26c1-473f-acae-c35c96e99374" providerId="AD" clId="Web-{192BBE3B-596D-C6DC-1066-A8373A7E2974}" dt="2023-03-15T14:26:13.740" v="5"/>
          <ac:picMkLst>
            <pc:docMk/>
            <pc:sldMk cId="2087701896" sldId="299"/>
            <ac:picMk id="5" creationId="{00000000-0000-0000-0000-000000000000}"/>
          </ac:picMkLst>
        </pc:picChg>
        <pc:picChg chg="del mod">
          <ac:chgData name="Michael Starling" userId="S::michael.starling@dunwoodyga.gov::99e4012b-26c1-473f-acae-c35c96e99374" providerId="AD" clId="Web-{192BBE3B-596D-C6DC-1066-A8373A7E2974}" dt="2023-03-15T14:26:07.536" v="3"/>
          <ac:picMkLst>
            <pc:docMk/>
            <pc:sldMk cId="2087701896" sldId="299"/>
            <ac:picMk id="13" creationId="{00000000-0000-0000-0000-000000000000}"/>
          </ac:picMkLst>
        </pc:picChg>
      </pc:sldChg>
      <pc:sldChg chg="delSp add del">
        <pc:chgData name="Michael Starling" userId="S::michael.starling@dunwoodyga.gov::99e4012b-26c1-473f-acae-c35c96e99374" providerId="AD" clId="Web-{192BBE3B-596D-C6DC-1066-A8373A7E2974}" dt="2023-03-15T14:27:06.053" v="9"/>
        <pc:sldMkLst>
          <pc:docMk/>
          <pc:sldMk cId="4032744831" sldId="299"/>
        </pc:sldMkLst>
        <pc:picChg chg="del">
          <ac:chgData name="Michael Starling" userId="S::michael.starling@dunwoodyga.gov::99e4012b-26c1-473f-acae-c35c96e99374" providerId="AD" clId="Web-{192BBE3B-596D-C6DC-1066-A8373A7E2974}" dt="2023-03-15T14:26:56.131" v="8"/>
          <ac:picMkLst>
            <pc:docMk/>
            <pc:sldMk cId="4032744831" sldId="299"/>
            <ac:picMk id="5" creationId="{00000000-0000-0000-0000-000000000000}"/>
          </ac:picMkLst>
        </pc:picChg>
      </pc:sldChg>
      <pc:sldMasterChg chg="add addSldLayout">
        <pc:chgData name="Michael Starling" userId="S::michael.starling@dunwoodyga.gov::99e4012b-26c1-473f-acae-c35c96e99374" providerId="AD" clId="Web-{192BBE3B-596D-C6DC-1066-A8373A7E2974}" dt="2023-03-15T14:25:52.849" v="0"/>
        <pc:sldMasterMkLst>
          <pc:docMk/>
          <pc:sldMasterMk cId="2690750943" sldId="2147483660"/>
        </pc:sldMasterMkLst>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4186534377" sldId="2147483661"/>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1364539234" sldId="2147483662"/>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2444127513" sldId="2147483663"/>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3924527287" sldId="2147483664"/>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1615614530" sldId="2147483665"/>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3588600428" sldId="2147483666"/>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2790872746" sldId="2147483667"/>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425132803" sldId="2147483668"/>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1293848447" sldId="2147483669"/>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1745294275" sldId="2147483670"/>
          </pc:sldLayoutMkLst>
        </pc:sldLayoutChg>
        <pc:sldLayoutChg chg="add">
          <pc:chgData name="Michael Starling" userId="S::michael.starling@dunwoodyga.gov::99e4012b-26c1-473f-acae-c35c96e99374" providerId="AD" clId="Web-{192BBE3B-596D-C6DC-1066-A8373A7E2974}" dt="2023-03-15T14:25:52.849" v="0"/>
          <pc:sldLayoutMkLst>
            <pc:docMk/>
            <pc:sldMasterMk cId="2690750943" sldId="2147483660"/>
            <pc:sldLayoutMk cId="1383166687" sldId="2147483671"/>
          </pc:sldLayoutMkLst>
        </pc:sldLayoutChg>
      </pc:sldMasterChg>
    </pc:docChg>
  </pc:docChgLst>
  <pc:docChgLst>
    <pc:chgData name="Michael Starling" userId="S::michael.starling@dunwoodyga.gov::99e4012b-26c1-473f-acae-c35c96e99374" providerId="AD" clId="Web-{6973AAA0-FC28-E309-6559-E1A09A5E2E85}"/>
    <pc:docChg chg="modSld">
      <pc:chgData name="Michael Starling" userId="S::michael.starling@dunwoodyga.gov::99e4012b-26c1-473f-acae-c35c96e99374" providerId="AD" clId="Web-{6973AAA0-FC28-E309-6559-E1A09A5E2E85}" dt="2023-03-20T20:22:50.547" v="1" actId="1076"/>
      <pc:docMkLst>
        <pc:docMk/>
      </pc:docMkLst>
      <pc:sldChg chg="modSp">
        <pc:chgData name="Michael Starling" userId="S::michael.starling@dunwoodyga.gov::99e4012b-26c1-473f-acae-c35c96e99374" providerId="AD" clId="Web-{6973AAA0-FC28-E309-6559-E1A09A5E2E85}" dt="2023-03-20T20:22:50.547" v="1" actId="1076"/>
        <pc:sldMkLst>
          <pc:docMk/>
          <pc:sldMk cId="3880245049" sldId="292"/>
        </pc:sldMkLst>
        <pc:picChg chg="mod">
          <ac:chgData name="Michael Starling" userId="S::michael.starling@dunwoodyga.gov::99e4012b-26c1-473f-acae-c35c96e99374" providerId="AD" clId="Web-{6973AAA0-FC28-E309-6559-E1A09A5E2E85}" dt="2023-03-20T20:22:50.547" v="1" actId="1076"/>
          <ac:picMkLst>
            <pc:docMk/>
            <pc:sldMk cId="3880245049" sldId="292"/>
            <ac:picMk id="7"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A22F046-E42D-44EA-ADA8-689B59F1E2BF}" type="datetimeFigureOut">
              <a:rPr lang="en-US" smtClean="0"/>
              <a:t>3/20/2023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A20526F-5BC0-48A3-82F3-8725E3B23CCD}" type="slidenum">
              <a:rPr lang="en-US" smtClean="0"/>
              <a:t>‹#›</a:t>
            </a:fld>
            <a:endParaRPr lang="en-US"/>
          </a:p>
        </p:txBody>
      </p:sp>
    </p:spTree>
    <p:extLst>
      <p:ext uri="{BB962C8B-B14F-4D97-AF65-F5344CB8AC3E}">
        <p14:creationId xmlns:p14="http://schemas.microsoft.com/office/powerpoint/2010/main" val="286015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7540DB3-97C6-4E85-984A-ED02BD6B55D9}" type="datetimeFigureOut">
              <a:rPr lang="en-US" smtClean="0"/>
              <a:t>3/20/2023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6CE0CB5-85D1-494C-B29A-2DE70DBD8193}" type="slidenum">
              <a:rPr lang="en-US" smtClean="0"/>
              <a:t>‹#›</a:t>
            </a:fld>
            <a:endParaRPr lang="en-US"/>
          </a:p>
        </p:txBody>
      </p:sp>
    </p:spTree>
    <p:extLst>
      <p:ext uri="{BB962C8B-B14F-4D97-AF65-F5344CB8AC3E}">
        <p14:creationId xmlns:p14="http://schemas.microsoft.com/office/powerpoint/2010/main" val="218056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ABAD-CE2F-432D-85D2-6607DC355CD3}"/>
              </a:ext>
            </a:extLst>
          </p:cNvPr>
          <p:cNvSpPr>
            <a:spLocks noGrp="1"/>
          </p:cNvSpPr>
          <p:nvPr>
            <p:ph type="ctrTitle" hasCustomPrompt="1"/>
          </p:nvPr>
        </p:nvSpPr>
        <p:spPr>
          <a:xfrm>
            <a:off x="451944" y="2814530"/>
            <a:ext cx="10762593" cy="2387600"/>
          </a:xfrm>
        </p:spPr>
        <p:txBody>
          <a:bodyPr anchor="b"/>
          <a:lstStyle>
            <a:lvl1pPr algn="l">
              <a:defRPr sz="60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CFA17EF-4A33-4281-A37C-AD2A62C80C4D}"/>
              </a:ext>
            </a:extLst>
          </p:cNvPr>
          <p:cNvSpPr>
            <a:spLocks noGrp="1"/>
          </p:cNvSpPr>
          <p:nvPr>
            <p:ph type="subTitle" idx="1"/>
          </p:nvPr>
        </p:nvSpPr>
        <p:spPr>
          <a:xfrm>
            <a:off x="451944" y="5294205"/>
            <a:ext cx="10762593" cy="87536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D2AE8A2-A16C-49A1-92C3-EFF594D78E76}"/>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5" name="Footer Placeholder 4">
            <a:extLst>
              <a:ext uri="{FF2B5EF4-FFF2-40B4-BE49-F238E27FC236}">
                <a16:creationId xmlns:a16="http://schemas.microsoft.com/office/drawing/2014/main" id="{7E18340F-BBA4-4F02-8CCC-A8970D8E4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41AC3-FB92-415F-9FBA-5EC8EB98CF34}"/>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142874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7EC6-7457-478E-939A-EA725DE54C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EFD7FA-95BD-4712-9F43-A8072A5E0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C150B-620E-406C-BDF6-CCE3C042BBBE}"/>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5" name="Footer Placeholder 4">
            <a:extLst>
              <a:ext uri="{FF2B5EF4-FFF2-40B4-BE49-F238E27FC236}">
                <a16:creationId xmlns:a16="http://schemas.microsoft.com/office/drawing/2014/main" id="{6F746E42-0560-49B7-99E6-0D0B268C7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17FE5-AA12-4085-9DAD-557410C95BFE}"/>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240703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8ACA2B-9F5D-4A02-9981-862CEB088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E96DA-CE2F-4D56-9DB2-4F0DCE786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9E20D-D2AD-450D-BB7A-2A15D1598BB2}"/>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5" name="Footer Placeholder 4">
            <a:extLst>
              <a:ext uri="{FF2B5EF4-FFF2-40B4-BE49-F238E27FC236}">
                <a16:creationId xmlns:a16="http://schemas.microsoft.com/office/drawing/2014/main" id="{9402478D-E7EA-41A0-891F-8ADA5DC84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E84C7-1A38-4369-990F-1354E4C55D38}"/>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397230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9" y="-323851"/>
            <a:ext cx="12191999" cy="5821081"/>
          </a:xfrm>
          <a:prstGeom prst="rect">
            <a:avLst/>
          </a:prstGeom>
        </p:spPr>
      </p:pic>
      <p:sp>
        <p:nvSpPr>
          <p:cNvPr id="14" name="Rectangle 13"/>
          <p:cNvSpPr/>
          <p:nvPr userDrawn="1"/>
        </p:nvSpPr>
        <p:spPr>
          <a:xfrm>
            <a:off x="23850" y="4386330"/>
            <a:ext cx="12191999" cy="24716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848" y="1628617"/>
            <a:ext cx="12192000" cy="2612572"/>
          </a:xfrm>
          <a:prstGeom prst="rect">
            <a:avLst/>
          </a:prstGeom>
        </p:spPr>
      </p:pic>
      <p:sp>
        <p:nvSpPr>
          <p:cNvPr id="16" name="Title 15"/>
          <p:cNvSpPr>
            <a:spLocks noGrp="1"/>
          </p:cNvSpPr>
          <p:nvPr>
            <p:ph type="ctrTitle"/>
          </p:nvPr>
        </p:nvSpPr>
        <p:spPr>
          <a:xfrm>
            <a:off x="908351" y="4018953"/>
            <a:ext cx="10363200" cy="2387600"/>
          </a:xfrm>
        </p:spPr>
        <p:txBody>
          <a:bodyPr>
            <a:normAutofit/>
          </a:bodyPr>
          <a:lstStyle>
            <a:lvl1pPr>
              <a:defRPr sz="4800"/>
            </a:lvl1pPr>
          </a:lstStyle>
          <a:p>
            <a:r>
              <a:rPr lang="en-US" sz="5400">
                <a:solidFill>
                  <a:schemeClr val="bg1"/>
                </a:solidFill>
                <a:latin typeface="Arial" panose="020B0604020202020204" pitchFamily="34" charset="0"/>
                <a:cs typeface="Arial" panose="020B0604020202020204" pitchFamily="34" charset="0"/>
              </a:rPr>
              <a:t>Click to edit Master title style</a:t>
            </a:r>
          </a:p>
        </p:txBody>
      </p:sp>
      <p:sp>
        <p:nvSpPr>
          <p:cNvPr id="17" name="Oval 16"/>
          <p:cNvSpPr/>
          <p:nvPr userDrawn="1"/>
        </p:nvSpPr>
        <p:spPr>
          <a:xfrm>
            <a:off x="408411" y="135709"/>
            <a:ext cx="1938528" cy="13716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p:cNvSpPr/>
          <p:nvPr userDrawn="1"/>
        </p:nvSpPr>
        <p:spPr>
          <a:xfrm>
            <a:off x="3017212" y="36951"/>
            <a:ext cx="1706880" cy="128016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p:cNvSpPr/>
          <p:nvPr userDrawn="1"/>
        </p:nvSpPr>
        <p:spPr>
          <a:xfrm>
            <a:off x="5370199" y="462113"/>
            <a:ext cx="1706880" cy="128016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p:cNvSpPr/>
          <p:nvPr userDrawn="1"/>
        </p:nvSpPr>
        <p:spPr>
          <a:xfrm>
            <a:off x="7747352" y="348457"/>
            <a:ext cx="1706880" cy="128016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p:cNvSpPr/>
          <p:nvPr userDrawn="1"/>
        </p:nvSpPr>
        <p:spPr>
          <a:xfrm>
            <a:off x="10242997" y="148107"/>
            <a:ext cx="1706880" cy="128016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908351" y="6037221"/>
            <a:ext cx="10938933" cy="369332"/>
          </a:xfrm>
          <a:prstGeom prst="rect">
            <a:avLst/>
          </a:prstGeom>
          <a:noFill/>
        </p:spPr>
        <p:txBody>
          <a:bodyPr wrap="square" rtlCol="0">
            <a:spAutoFit/>
          </a:bodyPr>
          <a:lstStyle/>
          <a:p>
            <a:r>
              <a:rPr lang="en-US" sz="1800">
                <a:solidFill>
                  <a:schemeClr val="bg1"/>
                </a:solidFill>
                <a:latin typeface="Arial" panose="020B0604020202020204" pitchFamily="34" charset="0"/>
                <a:cs typeface="Arial" panose="020B0604020202020204" pitchFamily="34" charset="0"/>
              </a:rPr>
              <a:t>Click to add subhead</a:t>
            </a:r>
          </a:p>
        </p:txBody>
      </p:sp>
    </p:spTree>
    <p:extLst>
      <p:ext uri="{BB962C8B-B14F-4D97-AF65-F5344CB8AC3E}">
        <p14:creationId xmlns:p14="http://schemas.microsoft.com/office/powerpoint/2010/main" val="4186534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4B87A-14C9-4E70-8F39-FDC5361DB4BA}"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364539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D9B22-8DFD-41F2-B861-ED93BE2B82BB}"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244412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A7308A-AC1A-4E8D-9503-6004FE66D305}"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3924527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03D0F5-53AC-4A29-BFEA-0DAE3F2B3397}" type="datetime1">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980A2-F130-4742-89EA-C23F98879079}" type="slidenum">
              <a:rPr lang="en-US" smtClean="0"/>
              <a:t>‹#›</a:t>
            </a:fld>
            <a:endParaRPr lang="en-US"/>
          </a:p>
        </p:txBody>
      </p:sp>
      <p:sp>
        <p:nvSpPr>
          <p:cNvPr id="10" name="Rectangle 9"/>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615614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ECD110-B063-49E4-9CE0-A515D4F34A82}" type="datetime1">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980A2-F130-4742-89EA-C23F98879079}" type="slidenum">
              <a:rPr lang="en-US" smtClean="0"/>
              <a:t>‹#›</a:t>
            </a:fld>
            <a:endParaRPr lang="en-US"/>
          </a:p>
        </p:txBody>
      </p:sp>
      <p:sp>
        <p:nvSpPr>
          <p:cNvPr id="6" name="Rectangle 5"/>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358860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3B1B8-7DA8-488E-AFE4-27C202E1A7C3}" type="datetime1">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980A2-F130-4742-89EA-C23F98879079}" type="slidenum">
              <a:rPr lang="en-US" smtClean="0"/>
              <a:t>‹#›</a:t>
            </a:fld>
            <a:endParaRPr lang="en-US"/>
          </a:p>
        </p:txBody>
      </p:sp>
      <p:sp>
        <p:nvSpPr>
          <p:cNvPr id="5" name="Rectangle 4"/>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2790872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117D00-416A-4F61-9321-1A2500F06C0A}"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42513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FC48-EFC5-47E7-BF9A-AA5E2CFB653D}"/>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BC5DB01-ED1F-4638-A2AC-2C087982BE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5E4E-1E2C-4FB5-8045-FDD0849A4A9B}"/>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5" name="Footer Placeholder 4">
            <a:extLst>
              <a:ext uri="{FF2B5EF4-FFF2-40B4-BE49-F238E27FC236}">
                <a16:creationId xmlns:a16="http://schemas.microsoft.com/office/drawing/2014/main" id="{C5C7307A-83B4-4B19-93AD-CEA6DD052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B9217-0C1E-47DB-9C9E-4A846003C736}"/>
              </a:ext>
            </a:extLst>
          </p:cNvPr>
          <p:cNvSpPr>
            <a:spLocks noGrp="1"/>
          </p:cNvSpPr>
          <p:nvPr>
            <p:ph type="sldNum" sz="quarter" idx="12"/>
          </p:nvPr>
        </p:nvSpPr>
        <p:spPr/>
        <p:txBody>
          <a:bodyPr/>
          <a:lstStyle/>
          <a:p>
            <a:fld id="{D9BD8DBF-48A5-41AB-83FC-BCD06E467EEA}" type="slidenum">
              <a:rPr lang="en-US" smtClean="0"/>
              <a:t>‹#›</a:t>
            </a:fld>
            <a:endParaRPr lang="en-US"/>
          </a:p>
        </p:txBody>
      </p:sp>
      <p:pic>
        <p:nvPicPr>
          <p:cNvPr id="7" name="Picture 6" descr="Logo&#10;&#10;Description automatically generated with low confidence">
            <a:extLst>
              <a:ext uri="{FF2B5EF4-FFF2-40B4-BE49-F238E27FC236}">
                <a16:creationId xmlns:a16="http://schemas.microsoft.com/office/drawing/2014/main" id="{21DA6DA8-6B87-482F-8220-E45D89CD193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93520" y="6492875"/>
            <a:ext cx="819804" cy="234230"/>
          </a:xfrm>
          <a:prstGeom prst="rect">
            <a:avLst/>
          </a:prstGeom>
        </p:spPr>
      </p:pic>
    </p:spTree>
    <p:extLst>
      <p:ext uri="{BB962C8B-B14F-4D97-AF65-F5344CB8AC3E}">
        <p14:creationId xmlns:p14="http://schemas.microsoft.com/office/powerpoint/2010/main" val="35404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E29EC-7868-4835-99E4-AA181D9756F6}"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29384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301FA-506F-42DD-8EDC-41B7ADD89B94}"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745294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4FCA2-2175-4E5C-8488-DCD849E003DF}"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383166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991BF0-B7B7-4CD9-92FF-EEBB8B16109C}"/>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D86EF-A446-422F-8024-9B3C1B3548F2}"/>
              </a:ext>
            </a:extLst>
          </p:cNvPr>
          <p:cNvSpPr>
            <a:spLocks noGrp="1"/>
          </p:cNvSpPr>
          <p:nvPr>
            <p:ph type="title" hasCustomPrompt="1"/>
          </p:nvPr>
        </p:nvSpPr>
        <p:spPr>
          <a:xfrm>
            <a:off x="831850" y="1709738"/>
            <a:ext cx="10515600" cy="2852737"/>
          </a:xfrm>
        </p:spPr>
        <p:txBody>
          <a:bodyPr anchor="b"/>
          <a:lstStyle>
            <a:lvl1pPr>
              <a:defRPr sz="6000">
                <a:solidFill>
                  <a:srgbClr val="FFFFF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047EF55-8816-4B3B-8F4F-58E2B03DB99D}"/>
              </a:ext>
            </a:extLst>
          </p:cNvPr>
          <p:cNvSpPr>
            <a:spLocks noGrp="1"/>
          </p:cNvSpPr>
          <p:nvPr>
            <p:ph type="body" idx="1"/>
          </p:nvPr>
        </p:nvSpPr>
        <p:spPr>
          <a:xfrm>
            <a:off x="831850" y="4589463"/>
            <a:ext cx="1051560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52E17A9-4648-4E5D-BDD1-684402F1B424}"/>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5" name="Footer Placeholder 4">
            <a:extLst>
              <a:ext uri="{FF2B5EF4-FFF2-40B4-BE49-F238E27FC236}">
                <a16:creationId xmlns:a16="http://schemas.microsoft.com/office/drawing/2014/main" id="{4296D2BE-47D4-4B85-83C2-C02F4D605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BFCF6-0390-4326-A815-8660F60F858D}"/>
              </a:ext>
            </a:extLst>
          </p:cNvPr>
          <p:cNvSpPr>
            <a:spLocks noGrp="1"/>
          </p:cNvSpPr>
          <p:nvPr>
            <p:ph type="sldNum" sz="quarter" idx="12"/>
          </p:nvPr>
        </p:nvSpPr>
        <p:spPr/>
        <p:txBody>
          <a:bodyPr/>
          <a:lstStyle/>
          <a:p>
            <a:fld id="{D9BD8DBF-48A5-41AB-83FC-BCD06E467EEA}"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0553F99B-A948-4041-AC27-2E10934ACC5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79688" y="6492179"/>
            <a:ext cx="846287" cy="241797"/>
          </a:xfrm>
          <a:prstGeom prst="rect">
            <a:avLst/>
          </a:prstGeom>
        </p:spPr>
      </p:pic>
    </p:spTree>
    <p:extLst>
      <p:ext uri="{BB962C8B-B14F-4D97-AF65-F5344CB8AC3E}">
        <p14:creationId xmlns:p14="http://schemas.microsoft.com/office/powerpoint/2010/main" val="75024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57D8-5005-4A87-864A-2DB335B0071C}"/>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F9619DB-617D-4848-86A9-8C91FF625D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6AE337-4E7D-4EB7-944E-A2FD22758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DB2E72-4C6C-45FC-A303-7418E20D5838}"/>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6" name="Footer Placeholder 5">
            <a:extLst>
              <a:ext uri="{FF2B5EF4-FFF2-40B4-BE49-F238E27FC236}">
                <a16:creationId xmlns:a16="http://schemas.microsoft.com/office/drawing/2014/main" id="{423A9590-1074-42B6-94ED-CA5310FF0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FACFA-6C82-4C10-B545-BF37422BC5DB}"/>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290963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17ED-9DF5-4B77-A7C4-FCBF73BD1B0A}"/>
              </a:ext>
            </a:extLst>
          </p:cNvPr>
          <p:cNvSpPr>
            <a:spLocks noGrp="1"/>
          </p:cNvSpPr>
          <p:nvPr>
            <p:ph type="title" hasCustomPrompt="1"/>
          </p:nvPr>
        </p:nvSpPr>
        <p:spPr>
          <a:xfrm>
            <a:off x="839788" y="365125"/>
            <a:ext cx="10515600" cy="1325563"/>
          </a:xfrm>
        </p:spPr>
        <p:txBody>
          <a:bodyPr/>
          <a:lstStyle>
            <a:lvl1pPr>
              <a:defRPr>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A348CBE-AE69-4F3B-AEFC-228A357D5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228C8B-D779-49EE-9EAA-F4AE1B0261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CEE6B-8E8A-4F71-8EEA-4241A4B1B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0D6BBC-AC46-4C8C-86A2-F615D4160B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4B2D5-A50D-47AD-98EE-50347FDD74BF}"/>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8" name="Footer Placeholder 7">
            <a:extLst>
              <a:ext uri="{FF2B5EF4-FFF2-40B4-BE49-F238E27FC236}">
                <a16:creationId xmlns:a16="http://schemas.microsoft.com/office/drawing/2014/main" id="{46B9AD40-706F-4E6E-91B1-463E0FAAF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55F4B4-10AC-473E-926F-99715D5C6458}"/>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2555538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19B-C2FA-483E-B890-719EAD44C205}"/>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C8857FE-B765-4780-8138-20419E0830AA}"/>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4" name="Footer Placeholder 3">
            <a:extLst>
              <a:ext uri="{FF2B5EF4-FFF2-40B4-BE49-F238E27FC236}">
                <a16:creationId xmlns:a16="http://schemas.microsoft.com/office/drawing/2014/main" id="{5D52067F-80EE-4BAF-9083-41D75BCBF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CF632-45C4-4328-917D-9CB81DA87667}"/>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35647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26E1DD-FFEA-439A-BC9A-F4C9E1ACA944}"/>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3" name="Footer Placeholder 2">
            <a:extLst>
              <a:ext uri="{FF2B5EF4-FFF2-40B4-BE49-F238E27FC236}">
                <a16:creationId xmlns:a16="http://schemas.microsoft.com/office/drawing/2014/main" id="{24A2EF62-B037-4FC8-B720-728E62A9FB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62298-2869-431D-BA17-712EE0437BCD}"/>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18959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696D-BC72-4159-9D3D-558ACF9BE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9F513F-03E1-406E-B26F-7822D1AB6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AA28FD-3E4D-4255-9A61-0BF129843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DAA6A-E163-4DA4-93FD-685BD1D49A04}"/>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6" name="Footer Placeholder 5">
            <a:extLst>
              <a:ext uri="{FF2B5EF4-FFF2-40B4-BE49-F238E27FC236}">
                <a16:creationId xmlns:a16="http://schemas.microsoft.com/office/drawing/2014/main" id="{09F9AB60-953F-48C1-BABC-4D32401DA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07C35-BB0B-406C-B5A7-B11DFAA94681}"/>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377621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0983-EE4B-45E9-BDFF-03357D660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36D08-4FBE-45A2-AC61-BA028BA71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1DEFA2-F3FC-4F44-835F-82DB8D6B1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74E79-85A1-4CB9-8100-E3C5AF9DD19D}"/>
              </a:ext>
            </a:extLst>
          </p:cNvPr>
          <p:cNvSpPr>
            <a:spLocks noGrp="1"/>
          </p:cNvSpPr>
          <p:nvPr>
            <p:ph type="dt" sz="half" idx="10"/>
          </p:nvPr>
        </p:nvSpPr>
        <p:spPr/>
        <p:txBody>
          <a:bodyPr/>
          <a:lstStyle/>
          <a:p>
            <a:fld id="{C495DEE4-E9F2-4A96-8368-E327B88E5566}" type="datetimeFigureOut">
              <a:rPr lang="en-US" smtClean="0"/>
              <a:t>3/20/2023</a:t>
            </a:fld>
            <a:endParaRPr lang="en-US"/>
          </a:p>
        </p:txBody>
      </p:sp>
      <p:sp>
        <p:nvSpPr>
          <p:cNvPr id="6" name="Footer Placeholder 5">
            <a:extLst>
              <a:ext uri="{FF2B5EF4-FFF2-40B4-BE49-F238E27FC236}">
                <a16:creationId xmlns:a16="http://schemas.microsoft.com/office/drawing/2014/main" id="{7C912F9D-903B-43C2-9B2D-169216742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B1D8D-3977-4DC9-8B05-8751D2AF01B0}"/>
              </a:ext>
            </a:extLst>
          </p:cNvPr>
          <p:cNvSpPr>
            <a:spLocks noGrp="1"/>
          </p:cNvSpPr>
          <p:nvPr>
            <p:ph type="sldNum" sz="quarter" idx="12"/>
          </p:nvPr>
        </p:nvSpPr>
        <p:spPr/>
        <p:txBody>
          <a:bodyPr/>
          <a:lstStyle/>
          <a:p>
            <a:fld id="{D9BD8DBF-48A5-41AB-83FC-BCD06E467EEA}" type="slidenum">
              <a:rPr lang="en-US" smtClean="0"/>
              <a:t>‹#›</a:t>
            </a:fld>
            <a:endParaRPr lang="en-US"/>
          </a:p>
        </p:txBody>
      </p:sp>
    </p:spTree>
    <p:extLst>
      <p:ext uri="{BB962C8B-B14F-4D97-AF65-F5344CB8AC3E}">
        <p14:creationId xmlns:p14="http://schemas.microsoft.com/office/powerpoint/2010/main" val="1284819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5A6E3-8DAE-4B1F-8CF1-6FFEB67C4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A138AD-A9C4-4259-8EA1-D7AEDCCB53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B9EB62-706F-4AAB-AA25-08BD868AF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5DEE4-E9F2-4A96-8368-E327B88E5566}" type="datetimeFigureOut">
              <a:rPr lang="en-US" smtClean="0"/>
              <a:t>3/20/2023</a:t>
            </a:fld>
            <a:endParaRPr lang="en-US"/>
          </a:p>
        </p:txBody>
      </p:sp>
      <p:sp>
        <p:nvSpPr>
          <p:cNvPr id="5" name="Footer Placeholder 4">
            <a:extLst>
              <a:ext uri="{FF2B5EF4-FFF2-40B4-BE49-F238E27FC236}">
                <a16:creationId xmlns:a16="http://schemas.microsoft.com/office/drawing/2014/main" id="{4591204C-1FC6-43B0-AC93-81A51E60F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11B06B-CF6C-488A-A486-9265BB6CB6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D8DBF-48A5-41AB-83FC-BCD06E467EEA}" type="slidenum">
              <a:rPr lang="en-US" smtClean="0"/>
              <a:t>‹#›</a:t>
            </a:fld>
            <a:endParaRPr lang="en-US"/>
          </a:p>
        </p:txBody>
      </p:sp>
    </p:spTree>
    <p:extLst>
      <p:ext uri="{BB962C8B-B14F-4D97-AF65-F5344CB8AC3E}">
        <p14:creationId xmlns:p14="http://schemas.microsoft.com/office/powerpoint/2010/main" val="752588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835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48669"/>
            <a:ext cx="10515600" cy="50282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67432-EF44-44E0-A27D-DC8E639226E3}" type="datetime1">
              <a:rPr lang="en-US" smtClean="0"/>
              <a:t>3/20/2023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980A2-F130-4742-89EA-C23F98879079}" type="slidenum">
              <a:rPr lang="en-US" smtClean="0"/>
              <a:t>‹#›</a:t>
            </a:fld>
            <a:endParaRPr lang="en-US"/>
          </a:p>
        </p:txBody>
      </p:sp>
    </p:spTree>
    <p:extLst>
      <p:ext uri="{BB962C8B-B14F-4D97-AF65-F5344CB8AC3E}">
        <p14:creationId xmlns:p14="http://schemas.microsoft.com/office/powerpoint/2010/main" val="2690750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4" y="-143760"/>
            <a:ext cx="12191236" cy="7001760"/>
          </a:xfrm>
          <a:prstGeom prst="rect">
            <a:avLst/>
          </a:prstGeom>
        </p:spPr>
      </p:pic>
      <p:sp>
        <p:nvSpPr>
          <p:cNvPr id="16" name="Rectangle 15">
            <a:extLst>
              <a:ext uri="{FF2B5EF4-FFF2-40B4-BE49-F238E27FC236}">
                <a16:creationId xmlns:a16="http://schemas.microsoft.com/office/drawing/2014/main" id="{861B6563-8FD7-419B-B6B8-2F7AC4980803}"/>
              </a:ext>
            </a:extLst>
          </p:cNvPr>
          <p:cNvSpPr/>
          <p:nvPr/>
        </p:nvSpPr>
        <p:spPr>
          <a:xfrm rot="10800000">
            <a:off x="764" y="-143760"/>
            <a:ext cx="12191236" cy="6775789"/>
          </a:xfrm>
          <a:prstGeom prst="rect">
            <a:avLst/>
          </a:prstGeom>
          <a:gradFill>
            <a:gsLst>
              <a:gs pos="0">
                <a:srgbClr val="FFFFFF">
                  <a:alpha val="90000"/>
                </a:srgbClr>
              </a:gs>
              <a:gs pos="50000">
                <a:srgbClr val="FFFFFF">
                  <a:alpha val="60000"/>
                </a:srgbClr>
              </a:gs>
              <a:gs pos="100000">
                <a:srgbClr val="FFFFFF">
                  <a:alpha val="20000"/>
                </a:srgbClr>
              </a:gs>
            </a:gsLs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Subtitle 2">
            <a:extLst>
              <a:ext uri="{FF2B5EF4-FFF2-40B4-BE49-F238E27FC236}">
                <a16:creationId xmlns:a16="http://schemas.microsoft.com/office/drawing/2014/main" id="{F4DE1263-2E17-47FD-92C8-31586A95795E}"/>
              </a:ext>
            </a:extLst>
          </p:cNvPr>
          <p:cNvSpPr>
            <a:spLocks noGrp="1"/>
          </p:cNvSpPr>
          <p:nvPr>
            <p:ph type="subTitle" idx="1"/>
          </p:nvPr>
        </p:nvSpPr>
        <p:spPr>
          <a:xfrm>
            <a:off x="570622" y="5266141"/>
            <a:ext cx="10762593" cy="875368"/>
          </a:xfrm>
        </p:spPr>
        <p:txBody>
          <a:bodyPr>
            <a:normAutofit/>
          </a:bodyPr>
          <a:lstStyle/>
          <a:p>
            <a:r>
              <a:rPr lang="en-US" dirty="0">
                <a:ea typeface="Lato Heavy" panose="020F0502020204030203" pitchFamily="34" charset="0"/>
                <a:cs typeface="Lato Heavy" panose="020F0502020204030203" pitchFamily="34" charset="0"/>
              </a:rPr>
              <a:t>Implementation Plan - 2023</a:t>
            </a:r>
          </a:p>
        </p:txBody>
      </p:sp>
      <p:pic>
        <p:nvPicPr>
          <p:cNvPr id="19" name="Picture 18" descr="Logo&#10;&#10;Description automatically generated with low confidence">
            <a:extLst>
              <a:ext uri="{FF2B5EF4-FFF2-40B4-BE49-F238E27FC236}">
                <a16:creationId xmlns:a16="http://schemas.microsoft.com/office/drawing/2014/main" id="{C5B8CA3E-B61D-45B2-8003-4F216A0FCD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5477" y="5483347"/>
            <a:ext cx="2438398" cy="696685"/>
          </a:xfrm>
          <a:prstGeom prst="rect">
            <a:avLst/>
          </a:prstGeom>
        </p:spPr>
      </p:pic>
      <p:sp>
        <p:nvSpPr>
          <p:cNvPr id="17" name="Rectangle 16">
            <a:extLst>
              <a:ext uri="{FF2B5EF4-FFF2-40B4-BE49-F238E27FC236}">
                <a16:creationId xmlns:a16="http://schemas.microsoft.com/office/drawing/2014/main" id="{6379A781-91A6-4A1C-A91B-8D9007F198C6}"/>
              </a:ext>
            </a:extLst>
          </p:cNvPr>
          <p:cNvSpPr/>
          <p:nvPr/>
        </p:nvSpPr>
        <p:spPr>
          <a:xfrm>
            <a:off x="764" y="6632029"/>
            <a:ext cx="12192001" cy="22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35F10-681B-44AC-9B57-DA4296723909}"/>
              </a:ext>
            </a:extLst>
          </p:cNvPr>
          <p:cNvSpPr>
            <a:spLocks noGrp="1"/>
          </p:cNvSpPr>
          <p:nvPr>
            <p:ph type="ctrTitle"/>
          </p:nvPr>
        </p:nvSpPr>
        <p:spPr>
          <a:xfrm>
            <a:off x="451560" y="2977169"/>
            <a:ext cx="10762593" cy="2387600"/>
          </a:xfrm>
        </p:spPr>
        <p:txBody>
          <a:bodyPr/>
          <a:lstStyle/>
          <a:p>
            <a:r>
              <a:rPr lang="en-US" b="1" dirty="0">
                <a:solidFill>
                  <a:srgbClr val="081889"/>
                </a:solidFill>
              </a:rPr>
              <a:t>Dunwoody Village</a:t>
            </a:r>
          </a:p>
        </p:txBody>
      </p:sp>
    </p:spTree>
    <p:extLst>
      <p:ext uri="{BB962C8B-B14F-4D97-AF65-F5344CB8AC3E}">
        <p14:creationId xmlns:p14="http://schemas.microsoft.com/office/powerpoint/2010/main" val="38767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E517-A6FA-41F7-8E82-41ABEFE9E122}"/>
              </a:ext>
            </a:extLst>
          </p:cNvPr>
          <p:cNvSpPr>
            <a:spLocks noGrp="1"/>
          </p:cNvSpPr>
          <p:nvPr>
            <p:ph type="title"/>
          </p:nvPr>
        </p:nvSpPr>
        <p:spPr/>
        <p:txBody>
          <a:bodyPr/>
          <a:lstStyle/>
          <a:p>
            <a:r>
              <a:rPr lang="en-US" dirty="0"/>
              <a:t>Master Plans</a:t>
            </a:r>
          </a:p>
        </p:txBody>
      </p:sp>
      <p:sp>
        <p:nvSpPr>
          <p:cNvPr id="3" name="Content Placeholder 2">
            <a:extLst>
              <a:ext uri="{FF2B5EF4-FFF2-40B4-BE49-F238E27FC236}">
                <a16:creationId xmlns:a16="http://schemas.microsoft.com/office/drawing/2014/main" id="{AD87AD9A-72FC-4B7A-848A-C5D940763B7A}"/>
              </a:ext>
            </a:extLst>
          </p:cNvPr>
          <p:cNvSpPr>
            <a:spLocks noGrp="1"/>
          </p:cNvSpPr>
          <p:nvPr>
            <p:ph idx="1"/>
          </p:nvPr>
        </p:nvSpPr>
        <p:spPr>
          <a:xfrm>
            <a:off x="838200" y="2000347"/>
            <a:ext cx="10515600" cy="2392378"/>
          </a:xfrm>
        </p:spPr>
        <p:txBody>
          <a:bodyPr/>
          <a:lstStyle/>
          <a:p>
            <a:r>
              <a:rPr lang="en-US" dirty="0">
                <a:solidFill>
                  <a:srgbClr val="000000"/>
                </a:solidFill>
                <a:latin typeface="arial" panose="020B0604020202020204" pitchFamily="34" charset="0"/>
              </a:rPr>
              <a:t>2011 LCI Master Plan </a:t>
            </a:r>
          </a:p>
          <a:p>
            <a:r>
              <a:rPr lang="en-US" b="0" i="0" dirty="0">
                <a:solidFill>
                  <a:srgbClr val="000000"/>
                </a:solidFill>
                <a:effectLst/>
                <a:latin typeface="arial" panose="020B0604020202020204" pitchFamily="34" charset="0"/>
              </a:rPr>
              <a:t>2016 LCI Update</a:t>
            </a:r>
            <a:endParaRPr lang="en-US" b="1"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2018 Survey &amp; Charrette</a:t>
            </a:r>
          </a:p>
          <a:p>
            <a:r>
              <a:rPr lang="en-US" b="0" i="0" dirty="0">
                <a:solidFill>
                  <a:srgbClr val="000000"/>
                </a:solidFill>
                <a:effectLst/>
                <a:latin typeface="arial" panose="020B0604020202020204" pitchFamily="34" charset="0"/>
              </a:rPr>
              <a:t>2020 Zoning Update</a:t>
            </a:r>
          </a:p>
          <a:p>
            <a:pPr marL="0" indent="0">
              <a:buNone/>
            </a:pPr>
            <a:endParaRPr lang="en-US" dirty="0"/>
          </a:p>
        </p:txBody>
      </p:sp>
      <p:sp>
        <p:nvSpPr>
          <p:cNvPr id="4" name="Rectangle 3">
            <a:extLst>
              <a:ext uri="{FF2B5EF4-FFF2-40B4-BE49-F238E27FC236}">
                <a16:creationId xmlns:a16="http://schemas.microsoft.com/office/drawing/2014/main" id="{E5EF7299-29DF-4264-9D07-DE86EB2770BA}"/>
              </a:ext>
            </a:extLst>
          </p:cNvPr>
          <p:cNvSpPr/>
          <p:nvPr/>
        </p:nvSpPr>
        <p:spPr>
          <a:xfrm>
            <a:off x="5450186" y="0"/>
            <a:ext cx="67418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715797" y="365125"/>
            <a:ext cx="3137209" cy="252293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9140139" y="993760"/>
            <a:ext cx="2868172" cy="2238989"/>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pic>
        <p:nvPicPr>
          <p:cNvPr id="7" name="Picture 6"/>
          <p:cNvPicPr>
            <a:picLocks noChangeAspect="1"/>
          </p:cNvPicPr>
          <p:nvPr/>
        </p:nvPicPr>
        <p:blipFill>
          <a:blip r:embed="rId4"/>
          <a:stretch>
            <a:fillRect/>
          </a:stretch>
        </p:blipFill>
        <p:spPr>
          <a:xfrm>
            <a:off x="5847264" y="3430048"/>
            <a:ext cx="2616269" cy="272473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8821093" y="3708217"/>
            <a:ext cx="2722075" cy="3024529"/>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88024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EF7299-29DF-4264-9D07-DE86EB2770BA}"/>
              </a:ext>
            </a:extLst>
          </p:cNvPr>
          <p:cNvSpPr/>
          <p:nvPr/>
        </p:nvSpPr>
        <p:spPr>
          <a:xfrm>
            <a:off x="8602462" y="0"/>
            <a:ext cx="358953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FD8AD6-59C3-4FB2-8CF5-5846592CF1FD}"/>
              </a:ext>
            </a:extLst>
          </p:cNvPr>
          <p:cNvSpPr>
            <a:spLocks noGrp="1"/>
          </p:cNvSpPr>
          <p:nvPr>
            <p:ph type="title"/>
          </p:nvPr>
        </p:nvSpPr>
        <p:spPr>
          <a:xfrm>
            <a:off x="660647" y="342523"/>
            <a:ext cx="4167671" cy="1321632"/>
          </a:xfrm>
        </p:spPr>
        <p:txBody>
          <a:bodyPr/>
          <a:lstStyle/>
          <a:p>
            <a:r>
              <a:rPr lang="en-US" dirty="0"/>
              <a:t>Pedestrian Grid</a:t>
            </a:r>
          </a:p>
        </p:txBody>
      </p:sp>
      <p:pic>
        <p:nvPicPr>
          <p:cNvPr id="5" name="Picture 4"/>
          <p:cNvPicPr>
            <a:picLocks noChangeAspect="1"/>
          </p:cNvPicPr>
          <p:nvPr/>
        </p:nvPicPr>
        <p:blipFill>
          <a:blip r:embed="rId2"/>
          <a:stretch>
            <a:fillRect/>
          </a:stretch>
        </p:blipFill>
        <p:spPr>
          <a:xfrm>
            <a:off x="6119270" y="152401"/>
            <a:ext cx="5872705" cy="6519862"/>
          </a:xfrm>
          <a:prstGeom prst="rect">
            <a:avLst/>
          </a:prstGeom>
        </p:spPr>
      </p:pic>
      <p:cxnSp>
        <p:nvCxnSpPr>
          <p:cNvPr id="9" name="Straight Connector 8"/>
          <p:cNvCxnSpPr/>
          <p:nvPr/>
        </p:nvCxnSpPr>
        <p:spPr>
          <a:xfrm flipH="1">
            <a:off x="8175279" y="3141552"/>
            <a:ext cx="968721" cy="443620"/>
          </a:xfrm>
          <a:prstGeom prst="line">
            <a:avLst/>
          </a:prstGeom>
          <a:ln w="2857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H="1" flipV="1">
            <a:off x="8981038" y="3250194"/>
            <a:ext cx="525102" cy="1122630"/>
          </a:xfrm>
          <a:prstGeom prst="line">
            <a:avLst/>
          </a:prstGeom>
          <a:ln w="2857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p:cNvSpPr txBox="1"/>
          <p:nvPr/>
        </p:nvSpPr>
        <p:spPr>
          <a:xfrm>
            <a:off x="660647" y="1510762"/>
            <a:ext cx="4577969" cy="4247317"/>
          </a:xfrm>
          <a:prstGeom prst="rect">
            <a:avLst/>
          </a:prstGeom>
          <a:noFill/>
        </p:spPr>
        <p:txBody>
          <a:bodyPr wrap="square" rtlCol="0">
            <a:spAutoFit/>
          </a:bodyPr>
          <a:lstStyle/>
          <a:p>
            <a:r>
              <a:rPr lang="en-US" dirty="0"/>
              <a:t>The City has conducted numerous Master Plans that were publicly vetted by citizens and approved by City Council and all of them identify creating a system of “pedestrian grids” through the market as a priority. Breaking up the super blocks helps create a more walkable and connected commercial district. </a:t>
            </a:r>
          </a:p>
          <a:p>
            <a:endParaRPr lang="en-US" dirty="0"/>
          </a:p>
          <a:p>
            <a:r>
              <a:rPr lang="en-US" dirty="0"/>
              <a:t>Phase I of this plan is to create an east-west connection between Dunwoody Village Parkway and Chamblee Dunwoody Road and a north-south connection between Mount Vernon Road and the new east-west connection.   </a:t>
            </a:r>
          </a:p>
        </p:txBody>
      </p:sp>
    </p:spTree>
    <p:extLst>
      <p:ext uri="{BB962C8B-B14F-4D97-AF65-F5344CB8AC3E}">
        <p14:creationId xmlns:p14="http://schemas.microsoft.com/office/powerpoint/2010/main" val="1859298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E517-A6FA-41F7-8E82-41ABEFE9E122}"/>
              </a:ext>
            </a:extLst>
          </p:cNvPr>
          <p:cNvSpPr>
            <a:spLocks noGrp="1"/>
          </p:cNvSpPr>
          <p:nvPr>
            <p:ph type="title"/>
          </p:nvPr>
        </p:nvSpPr>
        <p:spPr>
          <a:xfrm>
            <a:off x="838200" y="365125"/>
            <a:ext cx="4877597" cy="1325563"/>
          </a:xfrm>
        </p:spPr>
        <p:txBody>
          <a:bodyPr/>
          <a:lstStyle/>
          <a:p>
            <a:r>
              <a:rPr lang="en-US" dirty="0"/>
              <a:t>Parks &amp; Greenspace</a:t>
            </a:r>
          </a:p>
        </p:txBody>
      </p:sp>
      <p:sp>
        <p:nvSpPr>
          <p:cNvPr id="4" name="Rectangle 3">
            <a:extLst>
              <a:ext uri="{FF2B5EF4-FFF2-40B4-BE49-F238E27FC236}">
                <a16:creationId xmlns:a16="http://schemas.microsoft.com/office/drawing/2014/main" id="{E5EF7299-29DF-4264-9D07-DE86EB2770BA}"/>
              </a:ext>
            </a:extLst>
          </p:cNvPr>
          <p:cNvSpPr/>
          <p:nvPr/>
        </p:nvSpPr>
        <p:spPr>
          <a:xfrm>
            <a:off x="5450186" y="0"/>
            <a:ext cx="67418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1" y="1904329"/>
            <a:ext cx="4387094" cy="2862322"/>
          </a:xfrm>
          <a:prstGeom prst="rect">
            <a:avLst/>
          </a:prstGeom>
          <a:noFill/>
        </p:spPr>
        <p:txBody>
          <a:bodyPr wrap="square" rtlCol="0">
            <a:spAutoFit/>
          </a:bodyPr>
          <a:lstStyle/>
          <a:p>
            <a:r>
              <a:rPr lang="en-US" dirty="0"/>
              <a:t>The Master Plans call for parks, greenspace, and </a:t>
            </a:r>
            <a:r>
              <a:rPr lang="en-US" dirty="0" err="1"/>
              <a:t>parklets</a:t>
            </a:r>
            <a:r>
              <a:rPr lang="en-US" dirty="0"/>
              <a:t> spread throughout the Village. Trees and greenspace will improve people’s comfort and will be an invitation to spend more time in the Village.  </a:t>
            </a:r>
          </a:p>
          <a:p>
            <a:endParaRPr lang="en-US" dirty="0"/>
          </a:p>
          <a:p>
            <a:r>
              <a:rPr lang="en-US" dirty="0"/>
              <a:t>We are working with numerous property owners to identify projects of all types. </a:t>
            </a:r>
          </a:p>
          <a:p>
            <a:endParaRPr lang="en-US" dirty="0"/>
          </a:p>
        </p:txBody>
      </p: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63794" y="194756"/>
            <a:ext cx="3728717" cy="2034038"/>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46816" y="2510308"/>
            <a:ext cx="4184709" cy="1974829"/>
          </a:xfrm>
          <a:prstGeom prst="rect">
            <a:avLst/>
          </a:prstGeom>
        </p:spPr>
      </p:pic>
      <p:sp>
        <p:nvSpPr>
          <p:cNvPr id="12" name="TextBox 11"/>
          <p:cNvSpPr txBox="1"/>
          <p:nvPr/>
        </p:nvSpPr>
        <p:spPr>
          <a:xfrm>
            <a:off x="10028153" y="3156956"/>
            <a:ext cx="1762606" cy="646331"/>
          </a:xfrm>
          <a:prstGeom prst="rect">
            <a:avLst/>
          </a:prstGeom>
          <a:noFill/>
        </p:spPr>
        <p:txBody>
          <a:bodyPr wrap="square" rtlCol="0">
            <a:spAutoFit/>
          </a:bodyPr>
          <a:lstStyle/>
          <a:p>
            <a:r>
              <a:rPr lang="en-US" dirty="0">
                <a:solidFill>
                  <a:schemeClr val="bg1"/>
                </a:solidFill>
              </a:rPr>
              <a:t>Ashford Lane (.23 acres)</a:t>
            </a:r>
          </a:p>
        </p:txBody>
      </p:sp>
      <p:sp>
        <p:nvSpPr>
          <p:cNvPr id="13" name="TextBox 12"/>
          <p:cNvSpPr txBox="1"/>
          <p:nvPr/>
        </p:nvSpPr>
        <p:spPr>
          <a:xfrm>
            <a:off x="6104884" y="767358"/>
            <a:ext cx="1762606" cy="923330"/>
          </a:xfrm>
          <a:prstGeom prst="rect">
            <a:avLst/>
          </a:prstGeom>
          <a:noFill/>
        </p:spPr>
        <p:txBody>
          <a:bodyPr wrap="square" rtlCol="0">
            <a:spAutoFit/>
          </a:bodyPr>
          <a:lstStyle/>
          <a:p>
            <a:r>
              <a:rPr lang="en-US" dirty="0">
                <a:solidFill>
                  <a:schemeClr val="bg1"/>
                </a:solidFill>
              </a:rPr>
              <a:t>Perimeter Marketplace (.11 acres)</a:t>
            </a:r>
          </a:p>
        </p:txBody>
      </p:sp>
      <p:sp>
        <p:nvSpPr>
          <p:cNvPr id="15" name="TextBox 14"/>
          <p:cNvSpPr txBox="1"/>
          <p:nvPr/>
        </p:nvSpPr>
        <p:spPr>
          <a:xfrm>
            <a:off x="5450186" y="5579826"/>
            <a:ext cx="1750504" cy="646331"/>
          </a:xfrm>
          <a:prstGeom prst="rect">
            <a:avLst/>
          </a:prstGeom>
          <a:noFill/>
        </p:spPr>
        <p:txBody>
          <a:bodyPr wrap="square" rtlCol="0">
            <a:spAutoFit/>
          </a:bodyPr>
          <a:lstStyle/>
          <a:p>
            <a:r>
              <a:rPr lang="en-US" dirty="0">
                <a:solidFill>
                  <a:schemeClr val="bg1"/>
                </a:solidFill>
              </a:rPr>
              <a:t>Vickery Village  </a:t>
            </a:r>
          </a:p>
          <a:p>
            <a:r>
              <a:rPr lang="en-US" dirty="0">
                <a:solidFill>
                  <a:schemeClr val="bg1"/>
                </a:solidFill>
              </a:rPr>
              <a:t>(.25 acres)</a:t>
            </a:r>
          </a:p>
        </p:txBody>
      </p:sp>
      <p:pic>
        <p:nvPicPr>
          <p:cNvPr id="16" name="Picture 15"/>
          <p:cNvPicPr>
            <a:picLocks noChangeAspect="1"/>
          </p:cNvPicPr>
          <p:nvPr/>
        </p:nvPicPr>
        <p:blipFill>
          <a:blip r:embed="rId4"/>
          <a:stretch>
            <a:fillRect/>
          </a:stretch>
        </p:blipFill>
        <p:spPr>
          <a:xfrm>
            <a:off x="7313136" y="4766651"/>
            <a:ext cx="4766418" cy="1955535"/>
          </a:xfrm>
          <a:prstGeom prst="rect">
            <a:avLst/>
          </a:prstGeom>
        </p:spPr>
      </p:pic>
    </p:spTree>
    <p:extLst>
      <p:ext uri="{BB962C8B-B14F-4D97-AF65-F5344CB8AC3E}">
        <p14:creationId xmlns:p14="http://schemas.microsoft.com/office/powerpoint/2010/main" val="2372769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E517-A6FA-41F7-8E82-41ABEFE9E122}"/>
              </a:ext>
            </a:extLst>
          </p:cNvPr>
          <p:cNvSpPr>
            <a:spLocks noGrp="1"/>
          </p:cNvSpPr>
          <p:nvPr>
            <p:ph type="title"/>
          </p:nvPr>
        </p:nvSpPr>
        <p:spPr/>
        <p:txBody>
          <a:bodyPr/>
          <a:lstStyle/>
          <a:p>
            <a:r>
              <a:rPr lang="en-US" dirty="0"/>
              <a:t>Parking &amp; Infill</a:t>
            </a:r>
          </a:p>
        </p:txBody>
      </p:sp>
      <p:sp>
        <p:nvSpPr>
          <p:cNvPr id="4" name="Rectangle 3">
            <a:extLst>
              <a:ext uri="{FF2B5EF4-FFF2-40B4-BE49-F238E27FC236}">
                <a16:creationId xmlns:a16="http://schemas.microsoft.com/office/drawing/2014/main" id="{E5EF7299-29DF-4264-9D07-DE86EB2770BA}"/>
              </a:ext>
            </a:extLst>
          </p:cNvPr>
          <p:cNvSpPr/>
          <p:nvPr/>
        </p:nvSpPr>
        <p:spPr>
          <a:xfrm>
            <a:off x="8854288" y="0"/>
            <a:ext cx="3337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 y="1501709"/>
            <a:ext cx="4577969" cy="3416320"/>
          </a:xfrm>
          <a:prstGeom prst="rect">
            <a:avLst/>
          </a:prstGeom>
          <a:noFill/>
        </p:spPr>
        <p:txBody>
          <a:bodyPr wrap="square" rtlCol="0">
            <a:spAutoFit/>
          </a:bodyPr>
          <a:lstStyle/>
          <a:p>
            <a:r>
              <a:rPr lang="en-US" dirty="0"/>
              <a:t>40% of the total land area within the Village is paved. This predominance of asphalt facilitates driving and parking, but is a tremendous hindrance to biking, walking, or simply relaxing.</a:t>
            </a:r>
          </a:p>
          <a:p>
            <a:endParaRPr lang="en-US" dirty="0"/>
          </a:p>
          <a:p>
            <a:r>
              <a:rPr lang="en-US" dirty="0"/>
              <a:t>Conducting a parking demand analysis for the entire Village will allow the City to begin discussions with property owners on how to better share parking to meet peak demands while maximizing future development sites.</a:t>
            </a:r>
          </a:p>
        </p:txBody>
      </p:sp>
      <p:pic>
        <p:nvPicPr>
          <p:cNvPr id="10" name="Picture 9"/>
          <p:cNvPicPr>
            <a:picLocks noChangeAspect="1"/>
          </p:cNvPicPr>
          <p:nvPr/>
        </p:nvPicPr>
        <p:blipFill>
          <a:blip r:embed="rId2"/>
          <a:stretch>
            <a:fillRect/>
          </a:stretch>
        </p:blipFill>
        <p:spPr>
          <a:xfrm>
            <a:off x="6762110" y="126454"/>
            <a:ext cx="5258349" cy="6605091"/>
          </a:xfrm>
          <a:prstGeom prst="rect">
            <a:avLst/>
          </a:prstGeom>
        </p:spPr>
      </p:pic>
    </p:spTree>
    <p:extLst>
      <p:ext uri="{BB962C8B-B14F-4D97-AF65-F5344CB8AC3E}">
        <p14:creationId xmlns:p14="http://schemas.microsoft.com/office/powerpoint/2010/main" val="150136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E517-A6FA-41F7-8E82-41ABEFE9E122}"/>
              </a:ext>
            </a:extLst>
          </p:cNvPr>
          <p:cNvSpPr>
            <a:spLocks noGrp="1"/>
          </p:cNvSpPr>
          <p:nvPr>
            <p:ph type="title"/>
          </p:nvPr>
        </p:nvSpPr>
        <p:spPr/>
        <p:txBody>
          <a:bodyPr/>
          <a:lstStyle/>
          <a:p>
            <a:r>
              <a:rPr lang="en-US" dirty="0" err="1"/>
              <a:t>Placemaking</a:t>
            </a:r>
            <a:endParaRPr lang="en-US" dirty="0"/>
          </a:p>
        </p:txBody>
      </p:sp>
      <p:sp>
        <p:nvSpPr>
          <p:cNvPr id="4" name="Rectangle 3">
            <a:extLst>
              <a:ext uri="{FF2B5EF4-FFF2-40B4-BE49-F238E27FC236}">
                <a16:creationId xmlns:a16="http://schemas.microsoft.com/office/drawing/2014/main" id="{E5EF7299-29DF-4264-9D07-DE86EB2770BA}"/>
              </a:ext>
            </a:extLst>
          </p:cNvPr>
          <p:cNvSpPr/>
          <p:nvPr/>
        </p:nvSpPr>
        <p:spPr>
          <a:xfrm>
            <a:off x="5450186" y="0"/>
            <a:ext cx="67418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 y="1501709"/>
            <a:ext cx="4404481" cy="3139321"/>
          </a:xfrm>
          <a:prstGeom prst="rect">
            <a:avLst/>
          </a:prstGeom>
          <a:noFill/>
        </p:spPr>
        <p:txBody>
          <a:bodyPr wrap="square" rtlCol="0">
            <a:spAutoFit/>
          </a:bodyPr>
          <a:lstStyle/>
          <a:p>
            <a:r>
              <a:rPr lang="en-US" dirty="0" err="1"/>
              <a:t>Placemaking</a:t>
            </a:r>
            <a:r>
              <a:rPr lang="en-US" dirty="0"/>
              <a:t>, promotion, marketing, and active management of the Village is critical to establishing the area as “the place to be” with things to do, rather than a place to pass through or run errands. </a:t>
            </a:r>
          </a:p>
          <a:p>
            <a:endParaRPr lang="en-US" dirty="0"/>
          </a:p>
          <a:p>
            <a:r>
              <a:rPr lang="en-US" dirty="0"/>
              <a:t>The Village should become a unique cultural destination through the intentional cultivation of arts and events that draw people in and connect people to each other and place.  </a:t>
            </a:r>
          </a:p>
        </p:txBody>
      </p:sp>
      <p:pic>
        <p:nvPicPr>
          <p:cNvPr id="1026" name="Picture 2" descr="Jenna Pr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764" y="3810599"/>
            <a:ext cx="1838531" cy="22613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vents - The Village Dunwood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68510" y="589580"/>
            <a:ext cx="3771349" cy="2514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fter year off due to COVID-19, Dunwoody Art Festival announces retu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962" y="3908015"/>
            <a:ext cx="3936303" cy="2066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9516979" y="967000"/>
            <a:ext cx="2497901" cy="1759391"/>
          </a:xfrm>
          <a:prstGeom prst="rect">
            <a:avLst/>
          </a:prstGeom>
        </p:spPr>
      </p:pic>
    </p:spTree>
    <p:extLst>
      <p:ext uri="{BB962C8B-B14F-4D97-AF65-F5344CB8AC3E}">
        <p14:creationId xmlns:p14="http://schemas.microsoft.com/office/powerpoint/2010/main" val="2239646477"/>
      </p:ext>
    </p:extLst>
  </p:cSld>
  <p:clrMapOvr>
    <a:masterClrMapping/>
  </p:clrMapOvr>
</p:sld>
</file>

<file path=ppt/theme/theme1.xml><?xml version="1.0" encoding="utf-8"?>
<a:theme xmlns:a="http://schemas.openxmlformats.org/drawingml/2006/main" name="Office Theme">
  <a:themeElements>
    <a:clrScheme name="Dunwoody">
      <a:dk1>
        <a:sysClr val="windowText" lastClr="000000"/>
      </a:dk1>
      <a:lt1>
        <a:sysClr val="window" lastClr="FFFFFF"/>
      </a:lt1>
      <a:dk2>
        <a:srgbClr val="44546A"/>
      </a:dk2>
      <a:lt2>
        <a:srgbClr val="E7E6E6"/>
      </a:lt2>
      <a:accent1>
        <a:srgbClr val="081889"/>
      </a:accent1>
      <a:accent2>
        <a:srgbClr val="3D863C"/>
      </a:accent2>
      <a:accent3>
        <a:srgbClr val="70AD45"/>
      </a:accent3>
      <a:accent4>
        <a:srgbClr val="57ACCE"/>
      </a:accent4>
      <a:accent5>
        <a:srgbClr val="4CBD91"/>
      </a:accent5>
      <a:accent6>
        <a:srgbClr val="FF9900"/>
      </a:accent6>
      <a:hlink>
        <a:srgbClr val="0563C1"/>
      </a:hlink>
      <a:folHlink>
        <a:srgbClr val="954F72"/>
      </a:folHlink>
    </a:clrScheme>
    <a:fontScheme name="Dunwoody">
      <a:majorFont>
        <a:latin typeface="HelveticaNeueLT Std M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icki_COD_PowerPoint_template_4-3.potx" id="{7A36856C-D7B5-4894-8428-0FB9F04B1B76}" vid="{0E4A2F48-8936-42C2-A8F0-3019B238C7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TotalTime>
  <Words>326</Words>
  <Application>Microsoft Office PowerPoint</Application>
  <PresentationFormat>Widescreen</PresentationFormat>
  <Paragraphs>27</Paragraphs>
  <Slides>6</Slides>
  <Notes>0</Notes>
  <HiddenSlides>0</HiddenSlides>
  <MMClips>0</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Office Theme</vt:lpstr>
      <vt:lpstr>Office Theme</vt:lpstr>
      <vt:lpstr>Dunwoody Village</vt:lpstr>
      <vt:lpstr>Master Plans</vt:lpstr>
      <vt:lpstr>Pedestrian Grid</vt:lpstr>
      <vt:lpstr>Parks &amp; Greenspace</vt:lpstr>
      <vt:lpstr>Parking &amp; Infill</vt:lpstr>
      <vt:lpstr>Placemaking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EDGE CITY 2.0</dc:title>
  <dc:creator>Corona, Jonathan</dc:creator>
  <cp:lastModifiedBy>Michael Starling</cp:lastModifiedBy>
  <cp:revision>54</cp:revision>
  <cp:lastPrinted>2023-03-14T14:57:41Z</cp:lastPrinted>
  <dcterms:created xsi:type="dcterms:W3CDTF">2022-02-24T14:43:54Z</dcterms:created>
  <dcterms:modified xsi:type="dcterms:W3CDTF">2023-03-20T20:22:55Z</dcterms:modified>
</cp:coreProperties>
</file>