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4"/>
  </p:sldMasterIdLst>
  <p:notesMasterIdLst>
    <p:notesMasterId r:id="rId11"/>
  </p:notesMasterIdLst>
  <p:sldIdLst>
    <p:sldId id="257" r:id="rId5"/>
    <p:sldId id="280" r:id="rId6"/>
    <p:sldId id="284" r:id="rId7"/>
    <p:sldId id="282" r:id="rId8"/>
    <p:sldId id="285" r:id="rId9"/>
    <p:sldId id="286" r:id="rId1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4"/>
  </p:normalViewPr>
  <p:slideViewPr>
    <p:cSldViewPr snapToGrid="0">
      <p:cViewPr varScale="1">
        <p:scale>
          <a:sx n="104" d="100"/>
          <a:sy n="104" d="100"/>
        </p:scale>
        <p:origin x="11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71916CD-B228-4F0A-BBF4-2A7F7CC98D3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3619A63-035B-4343-9498-76B733195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42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19A63-035B-4343-9498-76B733195C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19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DDC99D-C641-6C2E-F735-88E95939F1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-100000" contrast="5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0171" y="2600325"/>
            <a:ext cx="4735799" cy="1354439"/>
          </a:xfrm>
          <a:prstGeom prst="rect">
            <a:avLst/>
          </a:prstGeom>
          <a:noFill/>
        </p:spPr>
      </p:pic>
      <p:sp>
        <p:nvSpPr>
          <p:cNvPr id="12" name="Subtitle 7">
            <a:extLst>
              <a:ext uri="{FF2B5EF4-FFF2-40B4-BE49-F238E27FC236}">
                <a16:creationId xmlns:a16="http://schemas.microsoft.com/office/drawing/2014/main" id="{2E4D2332-1666-2CF7-C5EE-B3F6FCBBBD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522583"/>
            <a:ext cx="12192000" cy="1060315"/>
          </a:xfrm>
          <a:solidFill>
            <a:srgbClr val="002060">
              <a:alpha val="70000"/>
            </a:srgbClr>
          </a:solidFill>
        </p:spPr>
        <p:txBody>
          <a:bodyPr>
            <a:normAutofit/>
          </a:bodyPr>
          <a:lstStyle>
            <a:lvl1pPr algn="ctr">
              <a:defRPr/>
            </a:lvl1pPr>
          </a:lstStyle>
          <a:p>
            <a:r>
              <a:rPr lang="en-US" sz="3600" b="1">
                <a:solidFill>
                  <a:schemeClr val="bg1"/>
                </a:solidFill>
              </a:rPr>
              <a:t>Topic</a:t>
            </a:r>
          </a:p>
          <a:p>
            <a:r>
              <a:rPr lang="en-US" sz="1800" b="1">
                <a:solidFill>
                  <a:schemeClr val="bg1"/>
                </a:solidFill>
              </a:rPr>
              <a:t>Date </a:t>
            </a:r>
          </a:p>
        </p:txBody>
      </p:sp>
    </p:spTree>
    <p:extLst>
      <p:ext uri="{BB962C8B-B14F-4D97-AF65-F5344CB8AC3E}">
        <p14:creationId xmlns:p14="http://schemas.microsoft.com/office/powerpoint/2010/main" val="3726669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703" y="83155"/>
            <a:ext cx="10955045" cy="773755"/>
          </a:xfrm>
        </p:spPr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703" y="1020931"/>
            <a:ext cx="10955045" cy="5241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888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EE24F974-5A83-3C6C-74C1-C5A50C53A7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067" y="6452267"/>
            <a:ext cx="1255885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6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652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86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396104"/>
            <a:ext cx="12188825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91BC3C-9BDE-453B-12A9-41F980E9CA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446837"/>
            <a:ext cx="1255885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9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EA68E3-4BD0-E19C-5A75-9C1FF9AF24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44" y="6401368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23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93F960-212C-0B7A-94A5-B10E0BF313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9" y="6446837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986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571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058B05-3034-1E44-DB5E-43018DDBED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434" y="6444932"/>
            <a:ext cx="1255885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31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1235" y="83155"/>
            <a:ext cx="10777491" cy="7737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1235" y="1020931"/>
            <a:ext cx="10777491" cy="524162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1693" y="644683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FC102A-E040-79B4-47C5-A5C0FF36838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9" y="6425773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6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36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1pPr>
      <a:lvl2pPr marL="48691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32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2pPr>
      <a:lvl3pPr marL="66979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8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3pPr>
      <a:lvl4pPr marL="85267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4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4pPr>
      <a:lvl5pPr marL="103555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5B175FD-D4A1-7EC3-3686-A4124B061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00357"/>
            <a:ext cx="12192000" cy="1404594"/>
          </a:xfrm>
        </p:spPr>
        <p:txBody>
          <a:bodyPr vert="horz" lIns="0" tIns="45720" rIns="0" bIns="45720" rtlCol="0" anchor="t">
            <a:normAutofit fontScale="25000" lnSpcReduction="20000"/>
          </a:bodyPr>
          <a:lstStyle/>
          <a:p>
            <a:pPr marL="0" indent="0">
              <a:buNone/>
            </a:pPr>
            <a:endParaRPr lang="en-US" sz="2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9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City of Dunwoody / Budget Retreat</a:t>
            </a:r>
          </a:p>
          <a:p>
            <a:pPr marL="0" indent="0">
              <a:buNone/>
            </a:pPr>
            <a:r>
              <a:rPr lang="en-US" sz="9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Police Department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5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September 30, 2026</a:t>
            </a:r>
          </a:p>
        </p:txBody>
      </p:sp>
    </p:spTree>
    <p:extLst>
      <p:ext uri="{BB962C8B-B14F-4D97-AF65-F5344CB8AC3E}">
        <p14:creationId xmlns:p14="http://schemas.microsoft.com/office/powerpoint/2010/main" val="2804837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AB40D-4EB3-F2EC-A440-CE2838ECB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6434B-C20F-8F42-682A-F0D7BDBF5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1143358" cy="70230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Aptos"/>
              </a:rPr>
              <a:t>Police Department – Mission Statement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B9415-0D74-B18B-946D-42B15616C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28E8DF-5DD7-A89A-11C4-22367A8E7CB6}"/>
              </a:ext>
            </a:extLst>
          </p:cNvPr>
          <p:cNvSpPr txBox="1"/>
          <p:nvPr/>
        </p:nvSpPr>
        <p:spPr>
          <a:xfrm>
            <a:off x="573932" y="988905"/>
            <a:ext cx="11069428" cy="53860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1"/>
            <a:endParaRPr lang="en-US" sz="2800" dirty="0">
              <a:latin typeface="Aptos" panose="020B0004020202020204" pitchFamily="34" charset="0"/>
            </a:endParaRPr>
          </a:p>
          <a:p>
            <a:pPr lvl="1"/>
            <a:endParaRPr lang="en-US" sz="2800" dirty="0">
              <a:latin typeface="Aptos" panose="020B0004020202020204" pitchFamily="34" charset="0"/>
            </a:endParaRPr>
          </a:p>
          <a:p>
            <a:pPr lvl="1"/>
            <a:r>
              <a:rPr lang="en-US" sz="2800" dirty="0">
                <a:latin typeface="Aptos" panose="020B0004020202020204" pitchFamily="34" charset="0"/>
              </a:rPr>
              <a:t>To protect life and property by upholding the law through fair and impartial policing while being a trusted partner with our community in order to reduce crime and create a safer Dunwoody.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endParaRPr lang="en-US" sz="2800" dirty="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437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D029C-E4E7-FD33-77B3-992F1B4E4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95F2E-D554-E36A-D7E3-766CB86FD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1143358" cy="70230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ptos"/>
              </a:rPr>
              <a:t>Police Department – Proposed 2027 Budget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A73E81-D5DB-624C-AD74-CA5F7ADD3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F08714-E8E1-1FCE-B891-E3C050FE49E9}"/>
              </a:ext>
            </a:extLst>
          </p:cNvPr>
          <p:cNvSpPr txBox="1"/>
          <p:nvPr/>
        </p:nvSpPr>
        <p:spPr>
          <a:xfrm>
            <a:off x="573932" y="988905"/>
            <a:ext cx="11069428" cy="71096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Aptos"/>
              </a:rPr>
              <a:t>Total Budget</a:t>
            </a:r>
            <a:r>
              <a:rPr lang="en-US" sz="2800" dirty="0">
                <a:latin typeface="Aptos"/>
              </a:rPr>
              <a:t>: $16,234,340</a:t>
            </a:r>
            <a:endParaRPr lang="en-US" sz="2800" dirty="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/>
              </a:rPr>
              <a:t>Personnel Costs:  $14,114,010</a:t>
            </a:r>
            <a:endParaRPr lang="en-US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/>
              </a:rPr>
              <a:t>Operational Expenditures: $762K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/>
              </a:rPr>
              <a:t>Property/Liability: $505K</a:t>
            </a:r>
            <a:endParaRPr lang="en-US" sz="2800" dirty="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/>
              </a:rPr>
              <a:t>Repairs and Maintenance Vehicle:  $147K</a:t>
            </a:r>
            <a:endParaRPr lang="en-US" sz="2800" dirty="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Gasoline:  $240K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/>
              </a:rPr>
              <a:t>Rentals:  $466K</a:t>
            </a:r>
            <a:endParaRPr lang="en-US" sz="2800" dirty="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endParaRPr lang="en-US" sz="2800" dirty="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019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EED87-7CE6-B1BE-7AB3-D9ED0E087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D26C4-20C0-3BE4-3ACD-B5D81952C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09" y="286603"/>
            <a:ext cx="10922963" cy="70230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Capital/SPLOST – Proposed 2027 Budget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CD368-C24F-F249-E8AF-80B65556B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D623F4-8AB9-F8CC-0595-32C8FC5DC9C5}"/>
              </a:ext>
            </a:extLst>
          </p:cNvPr>
          <p:cNvSpPr txBox="1"/>
          <p:nvPr/>
        </p:nvSpPr>
        <p:spPr>
          <a:xfrm>
            <a:off x="573932" y="988905"/>
            <a:ext cx="11069428" cy="92640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Small Equipment:  SWAT Helmets X 7 (EOL)-$10,045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Mach. &amp; Equipment:  6 Explorer Vehicles-$450,000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Mach. &amp; Equipment:  1 Ford F150 K9-$92,000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Mach. &amp; Equipment:  1 Surveillance Camera (SIU)-$7,750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Small Equipment:  8 Gas Masks (EOL)-$6,232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Infrastructure:  PSR Front Desk Reconstruction-$45,000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Infrastructure:  Annex Reconstruction (Evidence Room)-$20,000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Mach. &amp; Equipment:  SWAT EOTECH NVG X 4-$55,613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Aptos" panose="020B0004020202020204" pitchFamily="34" charset="0"/>
              </a:rPr>
              <a:t>*Mach. &amp; Equipment:  Motorola N70 Portable Radios-$957,150</a:t>
            </a:r>
          </a:p>
          <a:p>
            <a:pPr lvl="1"/>
            <a:r>
              <a:rPr lang="en-US" sz="2800" dirty="0">
                <a:latin typeface="Aptos" panose="020B0004020202020204" pitchFamily="34" charset="0"/>
              </a:rPr>
              <a:t>	*(Conducting research on dead spots-N70 connects to cell 	towers)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endParaRPr lang="en-US" sz="2800" dirty="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>
              <a:latin typeface="Apto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Aptos" panose="020B00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795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36B80F-B6CC-9397-457F-174629C0D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Police Department Comparisons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7AE315-E9D4-2CBE-C1AB-7A475015C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532AE68-23D6-2B24-1C09-29A2041394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157508"/>
              </p:ext>
            </p:extLst>
          </p:nvPr>
        </p:nvGraphicFramePr>
        <p:xfrm>
          <a:off x="272472" y="1170432"/>
          <a:ext cx="11647056" cy="36238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56305">
                  <a:extLst>
                    <a:ext uri="{9D8B030D-6E8A-4147-A177-3AD203B41FA5}">
                      <a16:colId xmlns:a16="http://schemas.microsoft.com/office/drawing/2014/main" val="2525624174"/>
                    </a:ext>
                  </a:extLst>
                </a:gridCol>
                <a:gridCol w="2008316">
                  <a:extLst>
                    <a:ext uri="{9D8B030D-6E8A-4147-A177-3AD203B41FA5}">
                      <a16:colId xmlns:a16="http://schemas.microsoft.com/office/drawing/2014/main" val="3812402711"/>
                    </a:ext>
                  </a:extLst>
                </a:gridCol>
                <a:gridCol w="1320978">
                  <a:extLst>
                    <a:ext uri="{9D8B030D-6E8A-4147-A177-3AD203B41FA5}">
                      <a16:colId xmlns:a16="http://schemas.microsoft.com/office/drawing/2014/main" val="3595164714"/>
                    </a:ext>
                  </a:extLst>
                </a:gridCol>
                <a:gridCol w="1331718">
                  <a:extLst>
                    <a:ext uri="{9D8B030D-6E8A-4147-A177-3AD203B41FA5}">
                      <a16:colId xmlns:a16="http://schemas.microsoft.com/office/drawing/2014/main" val="981162983"/>
                    </a:ext>
                  </a:extLst>
                </a:gridCol>
                <a:gridCol w="1603789">
                  <a:extLst>
                    <a:ext uri="{9D8B030D-6E8A-4147-A177-3AD203B41FA5}">
                      <a16:colId xmlns:a16="http://schemas.microsoft.com/office/drawing/2014/main" val="723216936"/>
                    </a:ext>
                  </a:extLst>
                </a:gridCol>
                <a:gridCol w="3425950">
                  <a:extLst>
                    <a:ext uri="{9D8B030D-6E8A-4147-A177-3AD203B41FA5}">
                      <a16:colId xmlns:a16="http://schemas.microsoft.com/office/drawing/2014/main" val="4215448116"/>
                    </a:ext>
                  </a:extLst>
                </a:gridCol>
              </a:tblGrid>
              <a:tr h="6888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u="none" strike="noStrike">
                          <a:effectLst/>
                        </a:rPr>
                        <a:t>Police Departments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 2026 Police Budget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Square Miles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800" b="1" u="none" strike="noStrike">
                          <a:effectLst/>
                        </a:rPr>
                        <a:t>Population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800" b="1" u="none" strike="noStrike">
                          <a:effectLst/>
                        </a:rPr>
                        <a:t>Sworn Positions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US" sz="1800" b="1" u="none" strike="noStrike" dirty="0">
                          <a:effectLst/>
                        </a:rPr>
                        <a:t>Sworn Positions Per 1,000 residents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30721869"/>
                  </a:ext>
                </a:extLst>
              </a:tr>
              <a:tr h="419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Dunwoody PD </a:t>
                      </a:r>
                      <a:endParaRPr lang="en-US" sz="1600" b="1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u="none" strike="noStrike">
                          <a:solidFill>
                            <a:srgbClr val="0070C0"/>
                          </a:solidFill>
                          <a:effectLst/>
                        </a:rPr>
                        <a:t>$14,500,000.00 </a:t>
                      </a:r>
                      <a:endParaRPr lang="en-US" sz="1600" b="1" i="0" u="none" strike="noStrike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u="none" strike="noStrike">
                          <a:solidFill>
                            <a:srgbClr val="0070C0"/>
                          </a:solidFill>
                          <a:effectLst/>
                        </a:rPr>
                        <a:t>13</a:t>
                      </a:r>
                      <a:endParaRPr lang="en-US" sz="1600" b="1" i="0" u="none" strike="noStrike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u="none" strike="noStrike">
                          <a:solidFill>
                            <a:srgbClr val="0070C0"/>
                          </a:solidFill>
                          <a:effectLst/>
                        </a:rPr>
                        <a:t>52,000</a:t>
                      </a:r>
                      <a:endParaRPr lang="en-US" sz="1600" b="1" i="0" u="none" strike="noStrike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u="none" strike="noStrike">
                          <a:solidFill>
                            <a:srgbClr val="0070C0"/>
                          </a:solidFill>
                          <a:effectLst/>
                        </a:rPr>
                        <a:t>68</a:t>
                      </a:r>
                      <a:endParaRPr lang="en-US" sz="1600" b="1" i="0" u="none" strike="noStrike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1.3</a:t>
                      </a:r>
                      <a:endParaRPr lang="en-US" sz="1600" b="1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5568252"/>
                  </a:ext>
                </a:extLst>
              </a:tr>
              <a:tr h="419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Sandy Springs PD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$33,103,900.00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38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105,000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152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1.4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77293007"/>
                  </a:ext>
                </a:extLst>
              </a:tr>
              <a:tr h="419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Brookhaven PD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$15,585,350.00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60,300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93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1.5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7818549"/>
                  </a:ext>
                </a:extLst>
              </a:tr>
              <a:tr h="419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Alpharetta PD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$46,500,000.00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27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67,000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113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1.7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02391268"/>
                  </a:ext>
                </a:extLst>
              </a:tr>
              <a:tr h="419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Chamble PD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$13,689,742.00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32,000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74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2.3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53230358"/>
                  </a:ext>
                </a:extLst>
              </a:tr>
              <a:tr h="419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Roswell PD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$33,000,000.00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41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47,000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167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3.6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0850253"/>
                  </a:ext>
                </a:extLst>
              </a:tr>
              <a:tr h="419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Smyrna PD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$11,100.000.00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57,000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>
                          <a:effectLst/>
                        </a:rPr>
                        <a:t>90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1.6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52964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8982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84809-DE30-BF01-8BFF-E16E15B1B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A5F90C3-9B0F-6C19-010E-53E493875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Police Department Comparisons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F09B45-C088-ECE0-E720-F0A6E5FAC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57629AF-F9C6-6833-927F-DDF9588E25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517874"/>
              </p:ext>
            </p:extLst>
          </p:nvPr>
        </p:nvGraphicFramePr>
        <p:xfrm>
          <a:off x="2189018" y="1292494"/>
          <a:ext cx="8192653" cy="3759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56168">
                  <a:extLst>
                    <a:ext uri="{9D8B030D-6E8A-4147-A177-3AD203B41FA5}">
                      <a16:colId xmlns:a16="http://schemas.microsoft.com/office/drawing/2014/main" val="2104626475"/>
                    </a:ext>
                  </a:extLst>
                </a:gridCol>
                <a:gridCol w="4136485">
                  <a:extLst>
                    <a:ext uri="{9D8B030D-6E8A-4147-A177-3AD203B41FA5}">
                      <a16:colId xmlns:a16="http://schemas.microsoft.com/office/drawing/2014/main" val="1679835559"/>
                    </a:ext>
                  </a:extLst>
                </a:gridCol>
              </a:tblGrid>
              <a:tr h="469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1" u="none" strike="noStrike">
                          <a:effectLst/>
                        </a:rPr>
                        <a:t>Police Departments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u="none" strike="noStrike" dirty="0">
                          <a:effectLst/>
                        </a:rPr>
                        <a:t>Current Starting Pay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70440503"/>
                  </a:ext>
                </a:extLst>
              </a:tr>
              <a:tr h="469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Dunwoody PD </a:t>
                      </a:r>
                      <a:endParaRPr lang="en-US" sz="2400" b="1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$64,730.00 </a:t>
                      </a:r>
                      <a:endParaRPr lang="en-US" sz="2400" b="1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52864278"/>
                  </a:ext>
                </a:extLst>
              </a:tr>
              <a:tr h="469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Sandy Springs PD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$68,216.00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29792577"/>
                  </a:ext>
                </a:extLst>
              </a:tr>
              <a:tr h="469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Brookhaven PD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$59,410.00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24607739"/>
                  </a:ext>
                </a:extLst>
              </a:tr>
              <a:tr h="469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Alpharetta PD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$61,000.00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8616107"/>
                  </a:ext>
                </a:extLst>
              </a:tr>
              <a:tr h="469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Chamble PD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$67,371.00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37023853"/>
                  </a:ext>
                </a:extLst>
              </a:tr>
              <a:tr h="469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Roswell PD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$65,582.00 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05050859"/>
                  </a:ext>
                </a:extLst>
              </a:tr>
              <a:tr h="469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Smyrna PD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400" u="none" strike="noStrike" dirty="0">
                          <a:effectLst/>
                        </a:rPr>
                        <a:t>$52,454.00 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4210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824842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8A9B91FAFFE6459DA6D8E265DB95B6" ma:contentTypeVersion="16" ma:contentTypeDescription="Create a new document." ma:contentTypeScope="" ma:versionID="bcddb77d295f9a299738b87eb0ee25c6">
  <xsd:schema xmlns:xsd="http://www.w3.org/2001/XMLSchema" xmlns:xs="http://www.w3.org/2001/XMLSchema" xmlns:p="http://schemas.microsoft.com/office/2006/metadata/properties" xmlns:ns2="ac85b17b-fc65-41c3-8b8b-39f833800614" xmlns:ns3="76806d8f-49cb-408a-b468-5e137ff19c6e" targetNamespace="http://schemas.microsoft.com/office/2006/metadata/properties" ma:root="true" ma:fieldsID="277066b91c92aabd7a3e9964faa86871" ns2:_="" ns3:_="">
    <xsd:import namespace="ac85b17b-fc65-41c3-8b8b-39f833800614"/>
    <xsd:import namespace="76806d8f-49cb-408a-b468-5e137ff19c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85b17b-fc65-41c3-8b8b-39f833800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a3e51766-595f-42d8-9bb9-bf96ecf3fb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806d8f-49cb-408a-b468-5e137ff19c6e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0487fc6-49a2-47ff-b04e-d557a703104a}" ma:internalName="TaxCatchAll" ma:showField="CatchAllData" ma:web="76806d8f-49cb-408a-b468-5e137ff19c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806d8f-49cb-408a-b468-5e137ff19c6e" xsi:nil="true"/>
    <lcf76f155ced4ddcb4097134ff3c332f xmlns="ac85b17b-fc65-41c3-8b8b-39f83380061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A1B68B9-EA52-4277-8662-8251746C87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85b17b-fc65-41c3-8b8b-39f833800614"/>
    <ds:schemaRef ds:uri="76806d8f-49cb-408a-b468-5e137ff19c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7C9CB8-FC39-481A-B7EE-D438F9474E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F5D3AD-BE81-49EE-8970-08E569597DE9}">
  <ds:schemaRefs>
    <ds:schemaRef ds:uri="http://schemas.microsoft.com/office/2006/metadata/properties"/>
    <ds:schemaRef ds:uri="76806d8f-49cb-408a-b468-5e137ff19c6e"/>
    <ds:schemaRef ds:uri="http://purl.org/dc/dcmitype/"/>
    <ds:schemaRef ds:uri="http://purl.org/dc/terms/"/>
    <ds:schemaRef ds:uri="http://schemas.microsoft.com/office/2006/documentManagement/types"/>
    <ds:schemaRef ds:uri="http://www.w3.org/XML/1998/namespace"/>
    <ds:schemaRef ds:uri="ac85b17b-fc65-41c3-8b8b-39f833800614"/>
    <ds:schemaRef ds:uri="http://schemas.openxmlformats.org/package/2006/metadata/core-properties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10718</TotalTime>
  <Words>326</Words>
  <Application>Microsoft Office PowerPoint</Application>
  <PresentationFormat>Widescreen</PresentationFormat>
  <Paragraphs>122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Narrow</vt:lpstr>
      <vt:lpstr>Arial</vt:lpstr>
      <vt:lpstr>Calibri</vt:lpstr>
      <vt:lpstr>Retrospect</vt:lpstr>
      <vt:lpstr>PowerPoint Presentation</vt:lpstr>
      <vt:lpstr>Police Department – Mission Statement</vt:lpstr>
      <vt:lpstr>Police Department – Proposed 2027 Budget</vt:lpstr>
      <vt:lpstr>Capital/SPLOST – Proposed 2027 Budget</vt:lpstr>
      <vt:lpstr>Police Department Comparisons</vt:lpstr>
      <vt:lpstr>Police Department Comparisons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Jay Vinicki</dc:creator>
  <cp:lastModifiedBy>Oliver Fladrich</cp:lastModifiedBy>
  <cp:revision>64</cp:revision>
  <cp:lastPrinted>2026-09-25T14:50:38Z</cp:lastPrinted>
  <dcterms:created xsi:type="dcterms:W3CDTF">2024-05-16T16:19:39Z</dcterms:created>
  <dcterms:modified xsi:type="dcterms:W3CDTF">2026-09-25T15:48:28Z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0x010100C88A9B91FAFFE6459DA6D8E265DB95B6</vt:lpwstr>
  </property>
  <property fmtid="{D5CDD505-2E9C-101B-9397-08002B2CF9AE}" pid="3" name="MediaServiceImageTags">
    <vt:lpwstr/>
  </property>
</Properties>
</file>