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Lst>
  <p:notesMasterIdLst>
    <p:notesMasterId r:id="rId16"/>
  </p:notesMasterIdLst>
  <p:sldIdLst>
    <p:sldId id="257" r:id="rId5"/>
    <p:sldId id="280" r:id="rId6"/>
    <p:sldId id="289" r:id="rId7"/>
    <p:sldId id="290" r:id="rId8"/>
    <p:sldId id="282" r:id="rId9"/>
    <p:sldId id="285" r:id="rId10"/>
    <p:sldId id="286" r:id="rId11"/>
    <p:sldId id="281" r:id="rId12"/>
    <p:sldId id="287" r:id="rId13"/>
    <p:sldId id="284" r:id="rId14"/>
    <p:sldId id="288" r:id="rId1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454B74-EC9A-3389-CA77-C0318DB09F68}" v="34" dt="2026-09-24T10:14:29.366"/>
    <p1510:client id="{E006FD95-D9FC-430E-A018-03E7B628FAA6}" v="105" dt="2026-09-24T19:29:52.511"/>
    <p1510:client id="{E9A8C7B1-E883-4F31-9E3E-6D0171167EB9}" v="14" dt="2026-09-24T17:21:11.2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84"/>
  </p:normalViewPr>
  <p:slideViewPr>
    <p:cSldViewPr snapToGrid="0">
      <p:cViewPr varScale="1">
        <p:scale>
          <a:sx n="144" d="100"/>
          <a:sy n="144" d="100"/>
        </p:scale>
        <p:origin x="150"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Alexis" userId="S::shayla.alexis@dunwoodyga.gov::aac321c9-7ace-44da-a38d-f81f55cd9864" providerId="AD" clId="Web-{E9A8C7B1-E883-4F31-9E3E-6D0171167EB9}"/>
    <pc:docChg chg="modSld">
      <pc:chgData name="Shayla Alexis" userId="S::shayla.alexis@dunwoodyga.gov::aac321c9-7ace-44da-a38d-f81f55cd9864" providerId="AD" clId="Web-{E9A8C7B1-E883-4F31-9E3E-6D0171167EB9}" dt="2026-09-24T17:21:11.222" v="6" actId="20577"/>
      <pc:docMkLst>
        <pc:docMk/>
      </pc:docMkLst>
      <pc:sldChg chg="modSp">
        <pc:chgData name="Shayla Alexis" userId="S::shayla.alexis@dunwoodyga.gov::aac321c9-7ace-44da-a38d-f81f55cd9864" providerId="AD" clId="Web-{E9A8C7B1-E883-4F31-9E3E-6D0171167EB9}" dt="2026-09-24T17:19:44.784" v="1" actId="20577"/>
        <pc:sldMkLst>
          <pc:docMk/>
          <pc:sldMk cId="1348437326" sldId="280"/>
        </pc:sldMkLst>
        <pc:spChg chg="mod">
          <ac:chgData name="Shayla Alexis" userId="S::shayla.alexis@dunwoodyga.gov::aac321c9-7ace-44da-a38d-f81f55cd9864" providerId="AD" clId="Web-{E9A8C7B1-E883-4F31-9E3E-6D0171167EB9}" dt="2026-09-24T17:19:44.784" v="1" actId="20577"/>
          <ac:spMkLst>
            <pc:docMk/>
            <pc:sldMk cId="1348437326" sldId="280"/>
            <ac:spMk id="3" creationId="{3928E8DF-5DD7-A89A-11C4-22367A8E7CB6}"/>
          </ac:spMkLst>
        </pc:spChg>
      </pc:sldChg>
      <pc:sldChg chg="modSp">
        <pc:chgData name="Shayla Alexis" userId="S::shayla.alexis@dunwoodyga.gov::aac321c9-7ace-44da-a38d-f81f55cd9864" providerId="AD" clId="Web-{E9A8C7B1-E883-4F31-9E3E-6D0171167EB9}" dt="2026-09-24T17:20:30.550" v="3" actId="20577"/>
        <pc:sldMkLst>
          <pc:docMk/>
          <pc:sldMk cId="2217492816" sldId="289"/>
        </pc:sldMkLst>
        <pc:spChg chg="mod">
          <ac:chgData name="Shayla Alexis" userId="S::shayla.alexis@dunwoodyga.gov::aac321c9-7ace-44da-a38d-f81f55cd9864" providerId="AD" clId="Web-{E9A8C7B1-E883-4F31-9E3E-6D0171167EB9}" dt="2026-09-24T17:20:30.550" v="3" actId="20577"/>
          <ac:spMkLst>
            <pc:docMk/>
            <pc:sldMk cId="2217492816" sldId="289"/>
            <ac:spMk id="3" creationId="{96C5D311-8215-C3A0-FD55-079C144A0767}"/>
          </ac:spMkLst>
        </pc:spChg>
      </pc:sldChg>
      <pc:sldChg chg="modSp">
        <pc:chgData name="Shayla Alexis" userId="S::shayla.alexis@dunwoodyga.gov::aac321c9-7ace-44da-a38d-f81f55cd9864" providerId="AD" clId="Web-{E9A8C7B1-E883-4F31-9E3E-6D0171167EB9}" dt="2026-09-24T17:21:11.222" v="6" actId="20577"/>
        <pc:sldMkLst>
          <pc:docMk/>
          <pc:sldMk cId="384114825" sldId="290"/>
        </pc:sldMkLst>
        <pc:spChg chg="mod">
          <ac:chgData name="Shayla Alexis" userId="S::shayla.alexis@dunwoodyga.gov::aac321c9-7ace-44da-a38d-f81f55cd9864" providerId="AD" clId="Web-{E9A8C7B1-E883-4F31-9E3E-6D0171167EB9}" dt="2026-09-24T17:21:11.222" v="6" actId="20577"/>
          <ac:spMkLst>
            <pc:docMk/>
            <pc:sldMk cId="384114825" sldId="290"/>
            <ac:spMk id="3" creationId="{85721C1D-2700-6077-4EDB-157AFECBF959}"/>
          </ac:spMkLst>
        </pc:spChg>
      </pc:sldChg>
    </pc:docChg>
  </pc:docChgLst>
  <pc:docChgLst>
    <pc:chgData name="Delisha Robinson" userId="S::delisha.robinson@dunwoodyga.gov::88e176de-e2ab-475b-92ee-60d3b2e040fd" providerId="AD" clId="Web-{8C454B74-EC9A-3389-CA77-C0318DB09F68}"/>
    <pc:docChg chg="modSld">
      <pc:chgData name="Delisha Robinson" userId="S::delisha.robinson@dunwoodyga.gov::88e176de-e2ab-475b-92ee-60d3b2e040fd" providerId="AD" clId="Web-{8C454B74-EC9A-3389-CA77-C0318DB09F68}" dt="2026-09-24T10:14:29.366" v="16" actId="20577"/>
      <pc:docMkLst>
        <pc:docMk/>
      </pc:docMkLst>
      <pc:sldChg chg="modSp">
        <pc:chgData name="Delisha Robinson" userId="S::delisha.robinson@dunwoodyga.gov::88e176de-e2ab-475b-92ee-60d3b2e040fd" providerId="AD" clId="Web-{8C454B74-EC9A-3389-CA77-C0318DB09F68}" dt="2026-09-24T10:14:29.366" v="16" actId="20577"/>
        <pc:sldMkLst>
          <pc:docMk/>
          <pc:sldMk cId="2217492816" sldId="289"/>
        </pc:sldMkLst>
        <pc:spChg chg="mod">
          <ac:chgData name="Delisha Robinson" userId="S::delisha.robinson@dunwoodyga.gov::88e176de-e2ab-475b-92ee-60d3b2e040fd" providerId="AD" clId="Web-{8C454B74-EC9A-3389-CA77-C0318DB09F68}" dt="2026-09-24T10:14:29.366" v="16" actId="20577"/>
          <ac:spMkLst>
            <pc:docMk/>
            <pc:sldMk cId="2217492816" sldId="289"/>
            <ac:spMk id="3" creationId="{96C5D311-8215-C3A0-FD55-079C144A0767}"/>
          </ac:spMkLst>
        </pc:spChg>
      </pc:sldChg>
    </pc:docChg>
  </pc:docChgLst>
  <pc:docChgLst>
    <pc:chgData name="Shayla Alexis" userId="S::shayla.alexis@dunwoodyga.gov::aac321c9-7ace-44da-a38d-f81f55cd9864" providerId="AD" clId="Web-{15B19810-791B-67A0-369D-94FAD242DE87}"/>
    <pc:docChg chg="modSld">
      <pc:chgData name="Shayla Alexis" userId="S::shayla.alexis@dunwoodyga.gov::aac321c9-7ace-44da-a38d-f81f55cd9864" providerId="AD" clId="Web-{15B19810-791B-67A0-369D-94FAD242DE87}" dt="2026-09-16T13:17:33.289" v="4" actId="20577"/>
      <pc:docMkLst>
        <pc:docMk/>
      </pc:docMkLst>
      <pc:sldChg chg="modSp">
        <pc:chgData name="Shayla Alexis" userId="S::shayla.alexis@dunwoodyga.gov::aac321c9-7ace-44da-a38d-f81f55cd9864" providerId="AD" clId="Web-{15B19810-791B-67A0-369D-94FAD242DE87}" dt="2026-09-16T13:17:33.289" v="4" actId="20577"/>
        <pc:sldMkLst>
          <pc:docMk/>
          <pc:sldMk cId="2804837462" sldId="257"/>
        </pc:sldMkLst>
        <pc:spChg chg="mod">
          <ac:chgData name="Shayla Alexis" userId="S::shayla.alexis@dunwoodyga.gov::aac321c9-7ace-44da-a38d-f81f55cd9864" providerId="AD" clId="Web-{15B19810-791B-67A0-369D-94FAD242DE87}" dt="2026-09-16T13:17:33.289" v="4" actId="20577"/>
          <ac:spMkLst>
            <pc:docMk/>
            <pc:sldMk cId="2804837462" sldId="257"/>
            <ac:spMk id="2" creationId="{C5B175FD-D4A1-7EC3-3686-A4124B06135F}"/>
          </ac:spMkLst>
        </pc:spChg>
      </pc:sldChg>
    </pc:docChg>
  </pc:docChgLst>
  <pc:docChgLst>
    <pc:chgData name="Shayla Alexis" userId="aac321c9-7ace-44da-a38d-f81f55cd9864" providerId="ADAL" clId="{7E6679C9-DFEF-4ECD-9D4A-CBABC3838AAE}"/>
    <pc:docChg chg="modSld">
      <pc:chgData name="Shayla Alexis" userId="aac321c9-7ace-44da-a38d-f81f55cd9864" providerId="ADAL" clId="{7E6679C9-DFEF-4ECD-9D4A-CBABC3838AAE}" dt="2026-09-24T18:53:05.589" v="3" actId="27918"/>
      <pc:docMkLst>
        <pc:docMk/>
      </pc:docMkLst>
      <pc:sldChg chg="mod">
        <pc:chgData name="Shayla Alexis" userId="aac321c9-7ace-44da-a38d-f81f55cd9864" providerId="ADAL" clId="{7E6679C9-DFEF-4ECD-9D4A-CBABC3838AAE}" dt="2026-09-24T18:53:05.589" v="3" actId="27918"/>
        <pc:sldMkLst>
          <pc:docMk/>
          <pc:sldMk cId="597905486" sldId="287"/>
        </pc:sldMkLst>
      </pc:sldChg>
    </pc:docChg>
  </pc:docChgLst>
  <pc:docChgLst>
    <pc:chgData name="Shayla Alexis" userId="S::shayla.alexis@dunwoodyga.gov::aac321c9-7ace-44da-a38d-f81f55cd9864" providerId="AD" clId="Web-{6D33A8EA-47C5-3C43-A084-EEB0230734E9}"/>
    <pc:docChg chg="modSld">
      <pc:chgData name="Shayla Alexis" userId="S::shayla.alexis@dunwoodyga.gov::aac321c9-7ace-44da-a38d-f81f55cd9864" providerId="AD" clId="Web-{6D33A8EA-47C5-3C43-A084-EEB0230734E9}" dt="2026-09-24T18:51:43.699" v="3" actId="1076"/>
      <pc:docMkLst>
        <pc:docMk/>
      </pc:docMkLst>
      <pc:sldChg chg="modSp">
        <pc:chgData name="Shayla Alexis" userId="S::shayla.alexis@dunwoodyga.gov::aac321c9-7ace-44da-a38d-f81f55cd9864" providerId="AD" clId="Web-{6D33A8EA-47C5-3C43-A084-EEB0230734E9}" dt="2026-09-24T18:51:43.699" v="3" actId="1076"/>
        <pc:sldMkLst>
          <pc:docMk/>
          <pc:sldMk cId="597905486" sldId="287"/>
        </pc:sldMkLst>
        <pc:graphicFrameChg chg="mod">
          <ac:chgData name="Shayla Alexis" userId="S::shayla.alexis@dunwoodyga.gov::aac321c9-7ace-44da-a38d-f81f55cd9864" providerId="AD" clId="Web-{6D33A8EA-47C5-3C43-A084-EEB0230734E9}" dt="2026-09-24T18:51:43.699" v="3" actId="1076"/>
          <ac:graphicFrameMkLst>
            <pc:docMk/>
            <pc:sldMk cId="597905486" sldId="287"/>
            <ac:graphicFrameMk id="7" creationId="{821AEF10-364C-468D-B865-1F9EA0E7E842}"/>
          </ac:graphicFrameMkLst>
        </pc:graphicFrameChg>
      </pc:sldChg>
    </pc:docChg>
  </pc:docChgLst>
  <pc:docChgLst>
    <pc:chgData name="Ginger LePage" userId="e1adc129-4b0b-4806-9b4b-0fc8839cf4c8" providerId="ADAL" clId="{F65C7B88-704C-4264-BBD5-9131A1F27F56}"/>
    <pc:docChg chg="undo redo custSel addSld delSld modSld">
      <pc:chgData name="Ginger LePage" userId="e1adc129-4b0b-4806-9b4b-0fc8839cf4c8" providerId="ADAL" clId="{F65C7B88-704C-4264-BBD5-9131A1F27F56}" dt="2026-09-24T19:29:52.511" v="1718"/>
      <pc:docMkLst>
        <pc:docMk/>
      </pc:docMkLst>
      <pc:sldChg chg="modSp mod">
        <pc:chgData name="Ginger LePage" userId="e1adc129-4b0b-4806-9b4b-0fc8839cf4c8" providerId="ADAL" clId="{F65C7B88-704C-4264-BBD5-9131A1F27F56}" dt="2026-09-16T16:02:30.623" v="215" actId="20577"/>
        <pc:sldMkLst>
          <pc:docMk/>
          <pc:sldMk cId="1348437326" sldId="280"/>
        </pc:sldMkLst>
        <pc:spChg chg="mod">
          <ac:chgData name="Ginger LePage" userId="e1adc129-4b0b-4806-9b4b-0fc8839cf4c8" providerId="ADAL" clId="{F65C7B88-704C-4264-BBD5-9131A1F27F56}" dt="2026-09-16T16:02:30.623" v="215" actId="20577"/>
          <ac:spMkLst>
            <pc:docMk/>
            <pc:sldMk cId="1348437326" sldId="280"/>
            <ac:spMk id="2" creationId="{C966434B-C20F-8F42-682A-F0D7BDBF5273}"/>
          </ac:spMkLst>
        </pc:spChg>
      </pc:sldChg>
      <pc:sldChg chg="addSp delSp modSp mod">
        <pc:chgData name="Ginger LePage" userId="e1adc129-4b0b-4806-9b4b-0fc8839cf4c8" providerId="ADAL" clId="{F65C7B88-704C-4264-BBD5-9131A1F27F56}" dt="2026-09-24T19:18:12.918" v="1688"/>
        <pc:sldMkLst>
          <pc:docMk/>
          <pc:sldMk cId="2921328487" sldId="281"/>
        </pc:sldMkLst>
        <pc:spChg chg="add mod">
          <ac:chgData name="Ginger LePage" userId="e1adc129-4b0b-4806-9b4b-0fc8839cf4c8" providerId="ADAL" clId="{F65C7B88-704C-4264-BBD5-9131A1F27F56}" dt="2026-09-23T13:11:49.558" v="1571" actId="14100"/>
          <ac:spMkLst>
            <pc:docMk/>
            <pc:sldMk cId="2921328487" sldId="281"/>
            <ac:spMk id="3" creationId="{0B440489-5324-4AAF-395C-4229251FB419}"/>
          </ac:spMkLst>
        </pc:spChg>
        <pc:spChg chg="add mod">
          <ac:chgData name="Ginger LePage" userId="e1adc129-4b0b-4806-9b4b-0fc8839cf4c8" providerId="ADAL" clId="{F65C7B88-704C-4264-BBD5-9131A1F27F56}" dt="2026-09-23T13:11:39.584" v="1569" actId="14100"/>
          <ac:spMkLst>
            <pc:docMk/>
            <pc:sldMk cId="2921328487" sldId="281"/>
            <ac:spMk id="7" creationId="{72595D83-D75E-161D-271B-EC3B0D65A039}"/>
          </ac:spMkLst>
        </pc:spChg>
        <pc:spChg chg="add mod">
          <ac:chgData name="Ginger LePage" userId="e1adc129-4b0b-4806-9b4b-0fc8839cf4c8" providerId="ADAL" clId="{F65C7B88-704C-4264-BBD5-9131A1F27F56}" dt="2026-09-23T13:12:41.248" v="1603" actId="113"/>
          <ac:spMkLst>
            <pc:docMk/>
            <pc:sldMk cId="2921328487" sldId="281"/>
            <ac:spMk id="8" creationId="{0C47DC73-76F3-BF7D-B40B-37D213D185DA}"/>
          </ac:spMkLst>
        </pc:spChg>
        <pc:spChg chg="mod">
          <ac:chgData name="Ginger LePage" userId="e1adc129-4b0b-4806-9b4b-0fc8839cf4c8" providerId="ADAL" clId="{F65C7B88-704C-4264-BBD5-9131A1F27F56}" dt="2026-09-23T13:11:59.359" v="1573" actId="14100"/>
          <ac:spMkLst>
            <pc:docMk/>
            <pc:sldMk cId="2921328487" sldId="281"/>
            <ac:spMk id="9" creationId="{927C4277-8B39-FECF-81D9-10AD7EA45D24}"/>
          </ac:spMkLst>
        </pc:spChg>
        <pc:spChg chg="del mod">
          <ac:chgData name="Ginger LePage" userId="e1adc129-4b0b-4806-9b4b-0fc8839cf4c8" providerId="ADAL" clId="{F65C7B88-704C-4264-BBD5-9131A1F27F56}" dt="2026-09-23T11:59:51.454" v="1011" actId="478"/>
          <ac:spMkLst>
            <pc:docMk/>
            <pc:sldMk cId="2921328487" sldId="281"/>
            <ac:spMk id="10" creationId="{6A92CCD3-9AB6-5FE8-E3AC-3E419F64E8E8}"/>
          </ac:spMkLst>
        </pc:spChg>
        <pc:spChg chg="del mod">
          <ac:chgData name="Ginger LePage" userId="e1adc129-4b0b-4806-9b4b-0fc8839cf4c8" providerId="ADAL" clId="{F65C7B88-704C-4264-BBD5-9131A1F27F56}" dt="2026-09-23T11:59:54.755" v="1012" actId="478"/>
          <ac:spMkLst>
            <pc:docMk/>
            <pc:sldMk cId="2921328487" sldId="281"/>
            <ac:spMk id="14" creationId="{882E39C6-098B-8E4A-D5D4-6C56879D367E}"/>
          </ac:spMkLst>
        </pc:spChg>
        <pc:graphicFrameChg chg="add mod ord">
          <ac:chgData name="Ginger LePage" userId="e1adc129-4b0b-4806-9b4b-0fc8839cf4c8" providerId="ADAL" clId="{F65C7B88-704C-4264-BBD5-9131A1F27F56}" dt="2026-09-24T19:18:12.918" v="1688"/>
          <ac:graphicFrameMkLst>
            <pc:docMk/>
            <pc:sldMk cId="2921328487" sldId="281"/>
            <ac:graphicFrameMk id="5" creationId="{1DF43446-C6CA-4747-A1AE-F3A6FF333726}"/>
          </ac:graphicFrameMkLst>
        </pc:graphicFrameChg>
      </pc:sldChg>
      <pc:sldChg chg="addSp delSp modSp mod">
        <pc:chgData name="Ginger LePage" userId="e1adc129-4b0b-4806-9b4b-0fc8839cf4c8" providerId="ADAL" clId="{F65C7B88-704C-4264-BBD5-9131A1F27F56}" dt="2026-09-24T19:19:24.694" v="1710"/>
        <pc:sldMkLst>
          <pc:docMk/>
          <pc:sldMk cId="2100846978" sldId="284"/>
        </pc:sldMkLst>
        <pc:graphicFrameChg chg="add mod">
          <ac:chgData name="Ginger LePage" userId="e1adc129-4b0b-4806-9b4b-0fc8839cf4c8" providerId="ADAL" clId="{F65C7B88-704C-4264-BBD5-9131A1F27F56}" dt="2026-09-24T19:19:24.694" v="1710"/>
          <ac:graphicFrameMkLst>
            <pc:docMk/>
            <pc:sldMk cId="2100846978" sldId="284"/>
            <ac:graphicFrameMk id="3" creationId="{E6202013-8B9B-4117-B22C-F3C525F3CE6A}"/>
          </ac:graphicFrameMkLst>
        </pc:graphicFrameChg>
      </pc:sldChg>
      <pc:sldChg chg="delSp modSp mod">
        <pc:chgData name="Ginger LePage" userId="e1adc129-4b0b-4806-9b4b-0fc8839cf4c8" providerId="ADAL" clId="{F65C7B88-704C-4264-BBD5-9131A1F27F56}" dt="2026-09-16T19:11:04.793" v="373" actId="478"/>
        <pc:sldMkLst>
          <pc:docMk/>
          <pc:sldMk cId="3572950625" sldId="286"/>
        </pc:sldMkLst>
      </pc:sldChg>
      <pc:sldChg chg="addSp delSp modSp mod">
        <pc:chgData name="Ginger LePage" userId="e1adc129-4b0b-4806-9b4b-0fc8839cf4c8" providerId="ADAL" clId="{F65C7B88-704C-4264-BBD5-9131A1F27F56}" dt="2026-09-24T19:18:52.569" v="1701"/>
        <pc:sldMkLst>
          <pc:docMk/>
          <pc:sldMk cId="597905486" sldId="287"/>
        </pc:sldMkLst>
        <pc:spChg chg="mod">
          <ac:chgData name="Ginger LePage" userId="e1adc129-4b0b-4806-9b4b-0fc8839cf4c8" providerId="ADAL" clId="{F65C7B88-704C-4264-BBD5-9131A1F27F56}" dt="2026-09-23T13:12:54.896" v="1604" actId="1076"/>
          <ac:spMkLst>
            <pc:docMk/>
            <pc:sldMk cId="597905486" sldId="287"/>
            <ac:spMk id="6" creationId="{1E54C844-6DEB-FB5D-CF8B-61DFBF74A079}"/>
          </ac:spMkLst>
        </pc:spChg>
        <pc:graphicFrameChg chg="add mod ord">
          <ac:chgData name="Ginger LePage" userId="e1adc129-4b0b-4806-9b4b-0fc8839cf4c8" providerId="ADAL" clId="{F65C7B88-704C-4264-BBD5-9131A1F27F56}" dt="2026-09-24T19:18:52.569" v="1701"/>
          <ac:graphicFrameMkLst>
            <pc:docMk/>
            <pc:sldMk cId="597905486" sldId="287"/>
            <ac:graphicFrameMk id="7" creationId="{821AEF10-364C-468D-B865-1F9EA0E7E842}"/>
          </ac:graphicFrameMkLst>
        </pc:graphicFrameChg>
      </pc:sldChg>
      <pc:sldChg chg="addSp delSp modSp mod">
        <pc:chgData name="Ginger LePage" userId="e1adc129-4b0b-4806-9b4b-0fc8839cf4c8" providerId="ADAL" clId="{F65C7B88-704C-4264-BBD5-9131A1F27F56}" dt="2026-09-24T19:29:52.511" v="1718"/>
        <pc:sldMkLst>
          <pc:docMk/>
          <pc:sldMk cId="377587434" sldId="288"/>
        </pc:sldMkLst>
        <pc:graphicFrameChg chg="add mod">
          <ac:chgData name="Ginger LePage" userId="e1adc129-4b0b-4806-9b4b-0fc8839cf4c8" providerId="ADAL" clId="{F65C7B88-704C-4264-BBD5-9131A1F27F56}" dt="2026-09-24T19:29:52.511" v="1718"/>
          <ac:graphicFrameMkLst>
            <pc:docMk/>
            <pc:sldMk cId="377587434" sldId="288"/>
            <ac:graphicFrameMk id="2" creationId="{0DAF9938-E045-4418-B4A8-664320920DFD}"/>
          </ac:graphicFrameMkLst>
        </pc:graphicFrameChg>
        <pc:graphicFrameChg chg="add del mod ord">
          <ac:chgData name="Ginger LePage" userId="e1adc129-4b0b-4806-9b4b-0fc8839cf4c8" providerId="ADAL" clId="{F65C7B88-704C-4264-BBD5-9131A1F27F56}" dt="2026-09-23T12:47:43.176" v="1452" actId="478"/>
          <ac:graphicFrameMkLst>
            <pc:docMk/>
            <pc:sldMk cId="377587434" sldId="288"/>
            <ac:graphicFrameMk id="3" creationId="{0DAF9938-E045-4418-B4A8-664320920DFD}"/>
          </ac:graphicFrameMkLst>
        </pc:graphicFrameChg>
      </pc:sldChg>
      <pc:sldChg chg="modSp add mod">
        <pc:chgData name="Ginger LePage" userId="e1adc129-4b0b-4806-9b4b-0fc8839cf4c8" providerId="ADAL" clId="{F65C7B88-704C-4264-BBD5-9131A1F27F56}" dt="2026-09-16T19:10:19.876" v="371" actId="403"/>
        <pc:sldMkLst>
          <pc:docMk/>
          <pc:sldMk cId="384114825" sldId="290"/>
        </pc:sldMkLst>
        <pc:spChg chg="mod">
          <ac:chgData name="Ginger LePage" userId="e1adc129-4b0b-4806-9b4b-0fc8839cf4c8" providerId="ADAL" clId="{F65C7B88-704C-4264-BBD5-9131A1F27F56}" dt="2026-09-16T16:30:15.568" v="243" actId="20577"/>
          <ac:spMkLst>
            <pc:docMk/>
            <pc:sldMk cId="384114825" sldId="290"/>
            <ac:spMk id="2" creationId="{CA3C1311-9D44-AC17-E50D-6FA3A2B34B2A}"/>
          </ac:spMkLst>
        </pc:spChg>
        <pc:spChg chg="mod">
          <ac:chgData name="Ginger LePage" userId="e1adc129-4b0b-4806-9b4b-0fc8839cf4c8" providerId="ADAL" clId="{F65C7B88-704C-4264-BBD5-9131A1F27F56}" dt="2026-09-16T19:10:19.876" v="371" actId="403"/>
          <ac:spMkLst>
            <pc:docMk/>
            <pc:sldMk cId="384114825" sldId="290"/>
            <ac:spMk id="3" creationId="{85721C1D-2700-6077-4EDB-157AFECBF959}"/>
          </ac:spMkLst>
        </pc:spChg>
      </pc:sldChg>
      <pc:sldChg chg="addSp delSp modSp add del mod">
        <pc:chgData name="Ginger LePage" userId="e1adc129-4b0b-4806-9b4b-0fc8839cf4c8" providerId="ADAL" clId="{F65C7B88-704C-4264-BBD5-9131A1F27F56}" dt="2026-09-23T11:47:07.557" v="736" actId="2696"/>
        <pc:sldMkLst>
          <pc:docMk/>
          <pc:sldMk cId="3868551975" sldId="291"/>
        </pc:sldMkLst>
      </pc:sldChg>
    </pc:docChg>
  </pc:docChgLst>
  <pc:docChgLst>
    <pc:chgData name="Shayla Alexis" userId="S::shayla.alexis@dunwoodyga.gov::aac321c9-7ace-44da-a38d-f81f55cd9864" providerId="AD" clId="Web-{81C39BF9-8DBC-F20A-1733-C7084F6C8D83}"/>
    <pc:docChg chg="modSld">
      <pc:chgData name="Shayla Alexis" userId="S::shayla.alexis@dunwoodyga.gov::aac321c9-7ace-44da-a38d-f81f55cd9864" providerId="AD" clId="Web-{81C39BF9-8DBC-F20A-1733-C7084F6C8D83}" dt="2026-09-16T13:34:18.768" v="0" actId="20577"/>
      <pc:docMkLst>
        <pc:docMk/>
      </pc:docMkLst>
      <pc:sldChg chg="modSp">
        <pc:chgData name="Shayla Alexis" userId="S::shayla.alexis@dunwoodyga.gov::aac321c9-7ace-44da-a38d-f81f55cd9864" providerId="AD" clId="Web-{81C39BF9-8DBC-F20A-1733-C7084F6C8D83}" dt="2026-09-16T13:34:18.768" v="0" actId="20577"/>
        <pc:sldMkLst>
          <pc:docMk/>
          <pc:sldMk cId="1348437326" sldId="280"/>
        </pc:sldMkLst>
        <pc:spChg chg="mod">
          <ac:chgData name="Shayla Alexis" userId="S::shayla.alexis@dunwoodyga.gov::aac321c9-7ace-44da-a38d-f81f55cd9864" providerId="AD" clId="Web-{81C39BF9-8DBC-F20A-1733-C7084F6C8D83}" dt="2026-09-16T13:34:18.768" v="0" actId="20577"/>
          <ac:spMkLst>
            <pc:docMk/>
            <pc:sldMk cId="1348437326" sldId="280"/>
            <ac:spMk id="3" creationId="{3928E8DF-5DD7-A89A-11C4-22367A8E7CB6}"/>
          </ac:spMkLst>
        </pc:spChg>
      </pc:sldChg>
    </pc:docChg>
  </pc:docChgLst>
  <pc:docChgLst>
    <pc:chgData name="Shayla Alexis" userId="S::shayla.alexis@dunwoodyga.gov::aac321c9-7ace-44da-a38d-f81f55cd9864" providerId="AD" clId="Web-{39598E3E-3751-5DC1-349C-298068DB3F14}"/>
    <pc:docChg chg="addSld delSld modSld sldOrd">
      <pc:chgData name="Shayla Alexis" userId="S::shayla.alexis@dunwoodyga.gov::aac321c9-7ace-44da-a38d-f81f55cd9864" providerId="AD" clId="Web-{39598E3E-3751-5DC1-349C-298068DB3F14}" dt="2026-09-16T13:26:20.206" v="13" actId="20577"/>
      <pc:docMkLst>
        <pc:docMk/>
      </pc:docMkLst>
      <pc:sldChg chg="modSp ord">
        <pc:chgData name="Shayla Alexis" userId="S::shayla.alexis@dunwoodyga.gov::aac321c9-7ace-44da-a38d-f81f55cd9864" providerId="AD" clId="Web-{39598E3E-3751-5DC1-349C-298068DB3F14}" dt="2026-09-16T13:26:20.206" v="13" actId="20577"/>
        <pc:sldMkLst>
          <pc:docMk/>
          <pc:sldMk cId="1348437326" sldId="280"/>
        </pc:sldMkLst>
        <pc:spChg chg="mod">
          <ac:chgData name="Shayla Alexis" userId="S::shayla.alexis@dunwoodyga.gov::aac321c9-7ace-44da-a38d-f81f55cd9864" providerId="AD" clId="Web-{39598E3E-3751-5DC1-349C-298068DB3F14}" dt="2026-09-16T13:26:20.206" v="13" actId="20577"/>
          <ac:spMkLst>
            <pc:docMk/>
            <pc:sldMk cId="1348437326" sldId="280"/>
            <ac:spMk id="3" creationId="{3928E8DF-5DD7-A89A-11C4-22367A8E7CB6}"/>
          </ac:spMkLst>
        </pc:spChg>
      </pc:sldChg>
      <pc:sldChg chg="add replId">
        <pc:chgData name="Shayla Alexis" userId="S::shayla.alexis@dunwoodyga.gov::aac321c9-7ace-44da-a38d-f81f55cd9864" providerId="AD" clId="Web-{39598E3E-3751-5DC1-349C-298068DB3F14}" dt="2026-09-16T13:25:58.768" v="4"/>
        <pc:sldMkLst>
          <pc:docMk/>
          <pc:sldMk cId="2217492816" sldId="289"/>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a:t>Year over Year</a:t>
            </a:r>
            <a:r>
              <a:rPr lang="en-US" sz="2400" b="1" baseline="0" dirty="0"/>
              <a:t> Comparison</a:t>
            </a:r>
            <a:endParaRPr lang="en-US" sz="2400" b="1" dirty="0"/>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055443850353465"/>
          <c:y val="9.710917152085588E-2"/>
          <c:w val="0.88666778315972961"/>
          <c:h val="0.7719145062920002"/>
        </c:manualLayout>
      </c:layout>
      <c:barChart>
        <c:barDir val="col"/>
        <c:grouping val="stacked"/>
        <c:varyColors val="0"/>
        <c:ser>
          <c:idx val="0"/>
          <c:order val="0"/>
          <c:tx>
            <c:strRef>
              <c:f>Overview!$B$34</c:f>
              <c:strCache>
                <c:ptCount val="1"/>
                <c:pt idx="0">
                  <c:v>Personnel Services</c:v>
                </c:pt>
              </c:strCache>
            </c:strRef>
          </c:tx>
          <c:spPr>
            <a:solidFill>
              <a:srgbClr val="0070C0"/>
            </a:solidFill>
            <a:ln>
              <a:noFill/>
            </a:ln>
            <a:effectLst/>
          </c:spPr>
          <c:invertIfNegative val="0"/>
          <c:dLbls>
            <c:dLbl>
              <c:idx val="0"/>
              <c:tx>
                <c:rich>
                  <a:bodyPr/>
                  <a:lstStyle/>
                  <a:p>
                    <a:r>
                      <a:rPr lang="en-US"/>
                      <a:t>542K</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A7F0-4A92-A16C-35055824A547}"/>
                </c:ext>
              </c:extLst>
            </c:dLbl>
            <c:dLbl>
              <c:idx val="1"/>
              <c:tx>
                <c:rich>
                  <a:bodyPr/>
                  <a:lstStyle/>
                  <a:p>
                    <a:r>
                      <a:rPr lang="en-US"/>
                      <a:t>834K</a:t>
                    </a:r>
                    <a:endParaRPr lang="en-US"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A7F0-4A92-A16C-35055824A547}"/>
                </c:ext>
              </c:extLst>
            </c:dLbl>
            <c:dLbl>
              <c:idx val="2"/>
              <c:tx>
                <c:rich>
                  <a:bodyPr/>
                  <a:lstStyle/>
                  <a:p>
                    <a:r>
                      <a:rPr lang="en-US" dirty="0"/>
                      <a:t>1.083M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A7F0-4A92-A16C-35055824A547}"/>
                </c:ext>
              </c:extLst>
            </c:dLbl>
            <c:dLbl>
              <c:idx val="3"/>
              <c:tx>
                <c:rich>
                  <a:bodyPr/>
                  <a:lstStyle/>
                  <a:p>
                    <a:r>
                      <a:rPr lang="en-US" dirty="0"/>
                      <a:t>1.213M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A7F0-4A92-A16C-35055824A54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Overview!$C$33:$F$33</c:f>
              <c:strCache>
                <c:ptCount val="4"/>
                <c:pt idx="0">
                  <c:v> 2024 Activity </c:v>
                </c:pt>
                <c:pt idx="1">
                  <c:v> 2025 Activity </c:v>
                </c:pt>
                <c:pt idx="2">
                  <c:v> 2026 Budget </c:v>
                </c:pt>
                <c:pt idx="3">
                  <c:v> 2027 Requested </c:v>
                </c:pt>
              </c:strCache>
            </c:strRef>
          </c:cat>
          <c:val>
            <c:numRef>
              <c:f>Overview!$C$34:$F$34</c:f>
              <c:numCache>
                <c:formatCode>_("$"* #,##0.00_);_("$"* \(#,##0.00\);_("$"* "-"??_);_(@_)</c:formatCode>
                <c:ptCount val="4"/>
                <c:pt idx="0">
                  <c:v>542164.31000000006</c:v>
                </c:pt>
                <c:pt idx="1">
                  <c:v>834152.35</c:v>
                </c:pt>
                <c:pt idx="2">
                  <c:v>1082890</c:v>
                </c:pt>
                <c:pt idx="3">
                  <c:v>1212540</c:v>
                </c:pt>
              </c:numCache>
            </c:numRef>
          </c:val>
          <c:extLst>
            <c:ext xmlns:c16="http://schemas.microsoft.com/office/drawing/2014/chart" uri="{C3380CC4-5D6E-409C-BE32-E72D297353CC}">
              <c16:uniqueId val="{00000000-F25C-4E86-A82A-07B8C4D40217}"/>
            </c:ext>
          </c:extLst>
        </c:ser>
        <c:ser>
          <c:idx val="1"/>
          <c:order val="1"/>
          <c:tx>
            <c:strRef>
              <c:f>Overview!$B$35</c:f>
              <c:strCache>
                <c:ptCount val="1"/>
                <c:pt idx="0">
                  <c:v>Technology</c:v>
                </c:pt>
              </c:strCache>
            </c:strRef>
          </c:tx>
          <c:spPr>
            <a:solidFill>
              <a:schemeClr val="tx1">
                <a:lumMod val="65000"/>
                <a:lumOff val="35000"/>
              </a:schemeClr>
            </a:solidFill>
            <a:ln>
              <a:noFill/>
            </a:ln>
            <a:effectLst/>
          </c:spPr>
          <c:invertIfNegative val="0"/>
          <c:dPt>
            <c:idx val="2"/>
            <c:invertIfNegative val="0"/>
            <c:bubble3D val="0"/>
            <c:spPr>
              <a:solidFill>
                <a:schemeClr val="tx1">
                  <a:lumMod val="65000"/>
                  <a:lumOff val="35000"/>
                </a:schemeClr>
              </a:solidFill>
              <a:ln>
                <a:noFill/>
              </a:ln>
              <a:effectLst/>
            </c:spPr>
            <c:extLst>
              <c:ext xmlns:c16="http://schemas.microsoft.com/office/drawing/2014/chart" uri="{C3380CC4-5D6E-409C-BE32-E72D297353CC}">
                <c16:uniqueId val="{00000002-F25C-4E86-A82A-07B8C4D40217}"/>
              </c:ext>
            </c:extLst>
          </c:dPt>
          <c:dPt>
            <c:idx val="3"/>
            <c:invertIfNegative val="0"/>
            <c:bubble3D val="0"/>
            <c:spPr>
              <a:solidFill>
                <a:schemeClr val="tx1">
                  <a:lumMod val="65000"/>
                  <a:lumOff val="35000"/>
                </a:schemeClr>
              </a:solidFill>
              <a:ln>
                <a:noFill/>
              </a:ln>
              <a:effectLst/>
            </c:spPr>
            <c:extLst>
              <c:ext xmlns:c16="http://schemas.microsoft.com/office/drawing/2014/chart" uri="{C3380CC4-5D6E-409C-BE32-E72D297353CC}">
                <c16:uniqueId val="{00000004-F25C-4E86-A82A-07B8C4D40217}"/>
              </c:ext>
            </c:extLst>
          </c:dPt>
          <c:dLbls>
            <c:dLbl>
              <c:idx val="0"/>
              <c:tx>
                <c:rich>
                  <a:bodyPr/>
                  <a:lstStyle/>
                  <a:p>
                    <a:r>
                      <a:rPr lang="en-US" dirty="0"/>
                      <a:t>1.724M</a:t>
                    </a:r>
                  </a:p>
                </c:rich>
              </c:tx>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5-F25C-4E86-A82A-07B8C4D40217}"/>
                </c:ext>
              </c:extLst>
            </c:dLbl>
            <c:dLbl>
              <c:idx val="1"/>
              <c:tx>
                <c:rich>
                  <a:bodyPr/>
                  <a:lstStyle/>
                  <a:p>
                    <a:r>
                      <a:rPr lang="en-US" dirty="0"/>
                      <a:t>1.919M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A7F0-4A92-A16C-35055824A547}"/>
                </c:ext>
              </c:extLst>
            </c:dLbl>
            <c:dLbl>
              <c:idx val="2"/>
              <c:tx>
                <c:rich>
                  <a:bodyPr/>
                  <a:lstStyle/>
                  <a:p>
                    <a:r>
                      <a:rPr lang="en-US" dirty="0"/>
                      <a:t>2.039M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25C-4E86-A82A-07B8C4D40217}"/>
                </c:ext>
              </c:extLst>
            </c:dLbl>
            <c:dLbl>
              <c:idx val="3"/>
              <c:tx>
                <c:rich>
                  <a:bodyPr/>
                  <a:lstStyle/>
                  <a:p>
                    <a:r>
                      <a:rPr lang="en-US" dirty="0"/>
                      <a:t>2.431M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25C-4E86-A82A-07B8C4D40217}"/>
                </c:ext>
              </c:extLst>
            </c:dLbl>
            <c:spPr>
              <a:solidFill>
                <a:schemeClr val="tx1">
                  <a:lumMod val="65000"/>
                  <a:lumOff val="35000"/>
                </a:schemeClr>
              </a:solid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Overview!$C$33:$F$33</c:f>
              <c:strCache>
                <c:ptCount val="4"/>
                <c:pt idx="0">
                  <c:v> 2024 Activity </c:v>
                </c:pt>
                <c:pt idx="1">
                  <c:v> 2025 Activity </c:v>
                </c:pt>
                <c:pt idx="2">
                  <c:v> 2026 Budget </c:v>
                </c:pt>
                <c:pt idx="3">
                  <c:v> 2027 Requested </c:v>
                </c:pt>
              </c:strCache>
            </c:strRef>
          </c:cat>
          <c:val>
            <c:numRef>
              <c:f>Overview!$C$35:$F$35</c:f>
              <c:numCache>
                <c:formatCode>_("$"* #,##0.00_);_("$"* \(#,##0.00\);_("$"* "-"??_);_(@_)</c:formatCode>
                <c:ptCount val="4"/>
                <c:pt idx="0">
                  <c:v>1724116.23</c:v>
                </c:pt>
                <c:pt idx="1">
                  <c:v>1918712.25</c:v>
                </c:pt>
                <c:pt idx="2">
                  <c:v>2038645</c:v>
                </c:pt>
                <c:pt idx="3">
                  <c:v>2431162</c:v>
                </c:pt>
              </c:numCache>
            </c:numRef>
          </c:val>
          <c:extLst>
            <c:ext xmlns:c16="http://schemas.microsoft.com/office/drawing/2014/chart" uri="{C3380CC4-5D6E-409C-BE32-E72D297353CC}">
              <c16:uniqueId val="{00000007-F25C-4E86-A82A-07B8C4D40217}"/>
            </c:ext>
          </c:extLst>
        </c:ser>
        <c:ser>
          <c:idx val="2"/>
          <c:order val="2"/>
          <c:tx>
            <c:strRef>
              <c:f>Overview!$B$36</c:f>
              <c:strCache>
                <c:ptCount val="1"/>
              </c:strCache>
            </c:strRef>
          </c:tx>
          <c:spPr>
            <a:solidFill>
              <a:srgbClr val="00B050"/>
            </a:solidFill>
            <a:ln>
              <a:noFill/>
            </a:ln>
            <a:effectLst/>
          </c:spPr>
          <c:invertIfNegative val="0"/>
          <c:dLbls>
            <c:dLbl>
              <c:idx val="2"/>
              <c:layout>
                <c:manualLayout>
                  <c:x val="-1.6491446133612918E-3"/>
                  <c:y val="-1.9723865877712033E-3"/>
                </c:manualLayout>
              </c:layou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8-F25C-4E86-A82A-07B8C4D4021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Overview!$C$33:$F$33</c:f>
              <c:strCache>
                <c:ptCount val="4"/>
                <c:pt idx="0">
                  <c:v> 2024 Activity </c:v>
                </c:pt>
                <c:pt idx="1">
                  <c:v> 2025 Activity </c:v>
                </c:pt>
                <c:pt idx="2">
                  <c:v> 2026 Budget </c:v>
                </c:pt>
                <c:pt idx="3">
                  <c:v> 2027 Requested </c:v>
                </c:pt>
              </c:strCache>
            </c:strRef>
          </c:cat>
          <c:val>
            <c:numRef>
              <c:f>Overview!$C$36:$F$36</c:f>
              <c:numCache>
                <c:formatCode>General</c:formatCode>
                <c:ptCount val="4"/>
              </c:numCache>
            </c:numRef>
          </c:val>
          <c:extLst>
            <c:ext xmlns:c16="http://schemas.microsoft.com/office/drawing/2014/chart" uri="{C3380CC4-5D6E-409C-BE32-E72D297353CC}">
              <c16:uniqueId val="{00000009-F25C-4E86-A82A-07B8C4D40217}"/>
            </c:ext>
          </c:extLst>
        </c:ser>
        <c:dLbls>
          <c:showLegendKey val="0"/>
          <c:showVal val="0"/>
          <c:showCatName val="0"/>
          <c:showSerName val="0"/>
          <c:showPercent val="0"/>
          <c:showBubbleSize val="0"/>
        </c:dLbls>
        <c:gapWidth val="100"/>
        <c:overlap val="100"/>
        <c:axId val="857267199"/>
        <c:axId val="1034244527"/>
      </c:barChart>
      <c:catAx>
        <c:axId val="857267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034244527"/>
        <c:crosses val="autoZero"/>
        <c:auto val="1"/>
        <c:lblAlgn val="ctr"/>
        <c:lblOffset val="100"/>
        <c:noMultiLvlLbl val="0"/>
      </c:catAx>
      <c:valAx>
        <c:axId val="1034244527"/>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00_);_(&quot;$&quot;* \(#,##0.0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857267199"/>
        <c:crosses val="autoZero"/>
        <c:crossBetween val="between"/>
        <c:dispUnits>
          <c:builtInUnit val="millions"/>
          <c:dispUnitsLbl>
            <c:layout>
              <c:manualLayout>
                <c:xMode val="edge"/>
                <c:yMode val="edge"/>
                <c:x val="7.2678759243881166E-4"/>
                <c:y val="0.41821237298228575"/>
              </c:manualLayout>
            </c:layout>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en-US" sz="2400" b="1" dirty="0"/>
              <a:t>By Department</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4502296587926504E-2"/>
          <c:y val="6.6132430523681618E-2"/>
          <c:w val="0.90359940944881889"/>
          <c:h val="0.90060009272764308"/>
        </c:manualLayout>
      </c:layout>
      <c:barChart>
        <c:barDir val="col"/>
        <c:grouping val="clustered"/>
        <c:varyColors val="0"/>
        <c:ser>
          <c:idx val="0"/>
          <c:order val="0"/>
          <c:tx>
            <c:strRef>
              <c:f>Overview!$B$1</c:f>
              <c:strCache>
                <c:ptCount val="1"/>
                <c:pt idx="0">
                  <c:v>2027</c:v>
                </c:pt>
              </c:strCache>
            </c:strRef>
          </c:tx>
          <c:spPr>
            <a:solidFill>
              <a:schemeClr val="accent1"/>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1-F325-4586-9BBB-D8BEA8973987}"/>
              </c:ext>
            </c:extLst>
          </c:dPt>
          <c:dPt>
            <c:idx val="1"/>
            <c:invertIfNegative val="0"/>
            <c:bubble3D val="0"/>
            <c:spPr>
              <a:solidFill>
                <a:srgbClr val="0070C0"/>
              </a:solidFill>
              <a:ln>
                <a:noFill/>
              </a:ln>
              <a:effectLst/>
            </c:spPr>
            <c:extLst>
              <c:ext xmlns:c16="http://schemas.microsoft.com/office/drawing/2014/chart" uri="{C3380CC4-5D6E-409C-BE32-E72D297353CC}">
                <c16:uniqueId val="{00000003-F325-4586-9BBB-D8BEA8973987}"/>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5-F325-4586-9BBB-D8BEA8973987}"/>
              </c:ext>
            </c:extLst>
          </c:dPt>
          <c:dPt>
            <c:idx val="3"/>
            <c:invertIfNegative val="0"/>
            <c:bubble3D val="0"/>
            <c:spPr>
              <a:solidFill>
                <a:srgbClr val="00B050"/>
              </a:solidFill>
              <a:ln>
                <a:noFill/>
              </a:ln>
              <a:effectLst/>
            </c:spPr>
            <c:extLst>
              <c:ext xmlns:c16="http://schemas.microsoft.com/office/drawing/2014/chart" uri="{C3380CC4-5D6E-409C-BE32-E72D297353CC}">
                <c16:uniqueId val="{00000007-F325-4586-9BBB-D8BEA8973987}"/>
              </c:ext>
            </c:extLst>
          </c:dPt>
          <c:dPt>
            <c:idx val="4"/>
            <c:invertIfNegative val="0"/>
            <c:bubble3D val="0"/>
            <c:spPr>
              <a:solidFill>
                <a:schemeClr val="tx1"/>
              </a:solidFill>
              <a:ln>
                <a:noFill/>
              </a:ln>
              <a:effectLst/>
            </c:spPr>
            <c:extLst>
              <c:ext xmlns:c16="http://schemas.microsoft.com/office/drawing/2014/chart" uri="{C3380CC4-5D6E-409C-BE32-E72D297353CC}">
                <c16:uniqueId val="{00000009-F325-4586-9BBB-D8BEA8973987}"/>
              </c:ext>
            </c:extLst>
          </c:dPt>
          <c:dPt>
            <c:idx val="5"/>
            <c:invertIfNegative val="0"/>
            <c:bubble3D val="0"/>
            <c:spPr>
              <a:solidFill>
                <a:srgbClr val="0070C0"/>
              </a:solidFill>
              <a:ln>
                <a:noFill/>
              </a:ln>
              <a:effectLst/>
            </c:spPr>
            <c:extLst>
              <c:ext xmlns:c16="http://schemas.microsoft.com/office/drawing/2014/chart" uri="{C3380CC4-5D6E-409C-BE32-E72D297353CC}">
                <c16:uniqueId val="{0000000B-F325-4586-9BBB-D8BEA8973987}"/>
              </c:ext>
            </c:extLst>
          </c:dPt>
          <c:dPt>
            <c:idx val="6"/>
            <c:invertIfNegative val="0"/>
            <c:bubble3D val="0"/>
            <c:spPr>
              <a:solidFill>
                <a:schemeClr val="accent2">
                  <a:lumMod val="50000"/>
                </a:schemeClr>
              </a:solidFill>
              <a:ln>
                <a:noFill/>
              </a:ln>
              <a:effectLst/>
            </c:spPr>
            <c:extLst>
              <c:ext xmlns:c16="http://schemas.microsoft.com/office/drawing/2014/chart" uri="{C3380CC4-5D6E-409C-BE32-E72D297353CC}">
                <c16:uniqueId val="{0000000D-F325-4586-9BBB-D8BEA8973987}"/>
              </c:ext>
            </c:extLst>
          </c:dPt>
          <c:dPt>
            <c:idx val="7"/>
            <c:invertIfNegative val="0"/>
            <c:bubble3D val="0"/>
            <c:spPr>
              <a:solidFill>
                <a:schemeClr val="bg1">
                  <a:lumMod val="50000"/>
                </a:schemeClr>
              </a:solidFill>
              <a:ln>
                <a:noFill/>
              </a:ln>
              <a:effectLst/>
            </c:spPr>
            <c:extLst>
              <c:ext xmlns:c16="http://schemas.microsoft.com/office/drawing/2014/chart" uri="{C3380CC4-5D6E-409C-BE32-E72D297353CC}">
                <c16:uniqueId val="{0000000F-F325-4586-9BBB-D8BEA8973987}"/>
              </c:ext>
            </c:extLst>
          </c:dPt>
          <c:dPt>
            <c:idx val="8"/>
            <c:invertIfNegative val="0"/>
            <c:bubble3D val="0"/>
            <c:spPr>
              <a:solidFill>
                <a:srgbClr val="0070C0"/>
              </a:solidFill>
              <a:ln>
                <a:noFill/>
              </a:ln>
              <a:effectLst/>
            </c:spPr>
            <c:extLst>
              <c:ext xmlns:c16="http://schemas.microsoft.com/office/drawing/2014/chart" uri="{C3380CC4-5D6E-409C-BE32-E72D297353CC}">
                <c16:uniqueId val="{00000011-F325-4586-9BBB-D8BEA8973987}"/>
              </c:ext>
            </c:extLst>
          </c:dPt>
          <c:dPt>
            <c:idx val="9"/>
            <c:invertIfNegative val="0"/>
            <c:bubble3D val="0"/>
            <c:spPr>
              <a:solidFill>
                <a:srgbClr val="0070C0"/>
              </a:solidFill>
              <a:ln>
                <a:noFill/>
              </a:ln>
              <a:effectLst/>
            </c:spPr>
            <c:extLst>
              <c:ext xmlns:c16="http://schemas.microsoft.com/office/drawing/2014/chart" uri="{C3380CC4-5D6E-409C-BE32-E72D297353CC}">
                <c16:uniqueId val="{00000013-F325-4586-9BBB-D8BEA8973987}"/>
              </c:ext>
            </c:extLst>
          </c:dPt>
          <c:dPt>
            <c:idx val="10"/>
            <c:invertIfNegative val="0"/>
            <c:bubble3D val="0"/>
            <c:spPr>
              <a:solidFill>
                <a:srgbClr val="0070C0"/>
              </a:solidFill>
              <a:ln>
                <a:noFill/>
              </a:ln>
              <a:effectLst/>
            </c:spPr>
            <c:extLst>
              <c:ext xmlns:c16="http://schemas.microsoft.com/office/drawing/2014/chart" uri="{C3380CC4-5D6E-409C-BE32-E72D297353CC}">
                <c16:uniqueId val="{00000015-F325-4586-9BBB-D8BEA8973987}"/>
              </c:ext>
            </c:extLst>
          </c:dPt>
          <c:dLbls>
            <c:dLbl>
              <c:idx val="0"/>
              <c:tx>
                <c:rich>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fld id="{9CAC022A-508E-4E5B-93AA-0DB2F624544B}"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386K</a:t>
                    </a:r>
                  </a:p>
                </c:rich>
              </c:tx>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F325-4586-9BBB-D8BEA8973987}"/>
                </c:ext>
              </c:extLst>
            </c:dLbl>
            <c:dLbl>
              <c:idx val="1"/>
              <c:tx>
                <c:rich>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fld id="{76088D83-3142-4E32-9D74-D882B22D2CFD}"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382K</a:t>
                    </a:r>
                  </a:p>
                </c:rich>
              </c:tx>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F325-4586-9BBB-D8BEA8973987}"/>
                </c:ext>
              </c:extLst>
            </c:dLbl>
            <c:dLbl>
              <c:idx val="2"/>
              <c:tx>
                <c:rich>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fld id="{9D56E450-F90F-42A0-8C3D-B711D5DC78AE}"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317K</a:t>
                    </a:r>
                  </a:p>
                </c:rich>
              </c:tx>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F325-4586-9BBB-D8BEA8973987}"/>
                </c:ext>
              </c:extLst>
            </c:dLbl>
            <c:dLbl>
              <c:idx val="3"/>
              <c:tx>
                <c:rich>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fld id="{814E7F9D-724C-4F40-A4E3-5D6649274EA0}"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235K</a:t>
                    </a:r>
                  </a:p>
                </c:rich>
              </c:tx>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F325-4586-9BBB-D8BEA8973987}"/>
                </c:ext>
              </c:extLst>
            </c:dLbl>
            <c:dLbl>
              <c:idx val="4"/>
              <c:tx>
                <c:rich>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fld id="{3926B1CC-6D17-4014-BDE5-7B67FCBA1574}"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206K</a:t>
                    </a:r>
                  </a:p>
                </c:rich>
              </c:tx>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F325-4586-9BBB-D8BEA8973987}"/>
                </c:ext>
              </c:extLst>
            </c:dLbl>
            <c:dLbl>
              <c:idx val="5"/>
              <c:tx>
                <c:rich>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fld id="{2B2FF3FC-2FB7-4135-B832-F0EC48BF17F5}"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182K</a:t>
                    </a:r>
                  </a:p>
                </c:rich>
              </c:tx>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F325-4586-9BBB-D8BEA8973987}"/>
                </c:ext>
              </c:extLst>
            </c:dLbl>
            <c:dLbl>
              <c:idx val="6"/>
              <c:tx>
                <c:rich>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fld id="{75F1363B-05D0-43E5-A15E-F55536572051}"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181K</a:t>
                    </a:r>
                  </a:p>
                </c:rich>
              </c:tx>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F325-4586-9BBB-D8BEA8973987}"/>
                </c:ext>
              </c:extLst>
            </c:dLbl>
            <c:dLbl>
              <c:idx val="7"/>
              <c:tx>
                <c:rich>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fld id="{DAE9D394-FCA7-435B-8150-226018E1C37A}"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147K</a:t>
                    </a:r>
                  </a:p>
                </c:rich>
              </c:tx>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F325-4586-9BBB-D8BEA8973987}"/>
                </c:ext>
              </c:extLst>
            </c:dLbl>
            <c:dLbl>
              <c:idx val="8"/>
              <c:layout>
                <c:manualLayout>
                  <c:x val="2.0833333333331806E-3"/>
                  <c:y val="0.15440471040294645"/>
                </c:manualLayout>
              </c:layout>
              <c:tx>
                <c:rich>
                  <a:bodyPr rot="5400000" spcFirstLastPara="1" vertOverflow="ellipsis" wrap="square" lIns="38100" tIns="19050" rIns="38100" bIns="19050" anchor="ctr" anchorCtr="1">
                    <a:noAutofit/>
                  </a:bodyPr>
                  <a:lstStyle/>
                  <a:p>
                    <a:pPr>
                      <a:defRPr sz="1600" b="0" i="0" u="none" strike="noStrike" kern="1200" baseline="0">
                        <a:solidFill>
                          <a:schemeClr val="bg1">
                            <a:lumMod val="95000"/>
                          </a:schemeClr>
                        </a:solidFill>
                        <a:latin typeface="+mn-lt"/>
                        <a:ea typeface="+mn-ea"/>
                        <a:cs typeface="+mn-cs"/>
                      </a:defRPr>
                    </a:pPr>
                    <a:fld id="{73F0DC17-62AE-471E-89BB-684F3E654732}"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79K</a:t>
                    </a:r>
                  </a:p>
                </c:rich>
              </c:tx>
              <c:spPr>
                <a:noFill/>
                <a:ln>
                  <a:noFill/>
                </a:ln>
                <a:effectLst/>
              </c:spPr>
              <c:txPr>
                <a:bodyPr rot="5400000" spcFirstLastPara="1" vertOverflow="ellipsis" wrap="square" lIns="38100" tIns="19050" rIns="38100" bIns="19050" anchor="ctr" anchorCtr="1">
                  <a:noAutofit/>
                </a:bodyPr>
                <a:lstStyle/>
                <a:p>
                  <a:pPr>
                    <a:defRPr sz="1600" b="0" i="0" u="none" strike="noStrike" kern="1200" baseline="0">
                      <a:solidFill>
                        <a:schemeClr val="bg1">
                          <a:lumMod val="95000"/>
                        </a:schemeClr>
                      </a:solidFill>
                      <a:latin typeface="+mn-lt"/>
                      <a:ea typeface="+mn-ea"/>
                      <a:cs typeface="+mn-cs"/>
                    </a:defRPr>
                  </a:pPr>
                  <a:endParaRPr lang="en-US"/>
                </a:p>
              </c:txPr>
              <c:dLblPos val="outEnd"/>
              <c:showLegendKey val="0"/>
              <c:showVal val="1"/>
              <c:showCatName val="1"/>
              <c:showSerName val="0"/>
              <c:showPercent val="0"/>
              <c:showBubbleSize val="0"/>
              <c:separator>; </c:separator>
              <c:extLst>
                <c:ext xmlns:c15="http://schemas.microsoft.com/office/drawing/2012/chart" uri="{CE6537A1-D6FC-4f65-9D91-7224C49458BB}">
                  <c15:layout>
                    <c:manualLayout>
                      <c:w val="8.8052083333333336E-2"/>
                      <c:h val="0.11962052088489286"/>
                    </c:manualLayout>
                  </c15:layout>
                  <c15:dlblFieldTable/>
                  <c15:showDataLabelsRange val="0"/>
                </c:ext>
                <c:ext xmlns:c16="http://schemas.microsoft.com/office/drawing/2014/chart" uri="{C3380CC4-5D6E-409C-BE32-E72D297353CC}">
                  <c16:uniqueId val="{00000011-F325-4586-9BBB-D8BEA8973987}"/>
                </c:ext>
              </c:extLst>
            </c:dLbl>
            <c:dLbl>
              <c:idx val="9"/>
              <c:tx>
                <c:rich>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fld id="{BE170448-A012-4D0E-80E3-DB30BC5DEC73}"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77K</a:t>
                    </a:r>
                  </a:p>
                </c:rich>
              </c:tx>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3-F325-4586-9BBB-D8BEA8973987}"/>
                </c:ext>
              </c:extLst>
            </c:dLbl>
            <c:dLbl>
              <c:idx val="10"/>
              <c:tx>
                <c:rich>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fld id="{500C094D-FDF7-43DE-90A9-1EE3618D9800}" type="CATEGORYNAME">
                      <a:rPr lang="en-US">
                        <a:solidFill>
                          <a:schemeClr val="bg1">
                            <a:lumMod val="95000"/>
                          </a:schemeClr>
                        </a:solidFill>
                      </a:rPr>
                      <a:pPr>
                        <a:defRPr sz="1600">
                          <a:solidFill>
                            <a:schemeClr val="bg1">
                              <a:lumMod val="95000"/>
                            </a:schemeClr>
                          </a:solidFill>
                        </a:defRPr>
                      </a:pPr>
                      <a:t>[CATEGORY NAME]</a:t>
                    </a:fld>
                    <a:r>
                      <a:rPr lang="en-US" baseline="0">
                        <a:solidFill>
                          <a:schemeClr val="bg1">
                            <a:lumMod val="95000"/>
                          </a:schemeClr>
                        </a:solidFill>
                      </a:rPr>
                      <a:t>, 240K</a:t>
                    </a:r>
                  </a:p>
                </c:rich>
              </c:tx>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5-F325-4586-9BBB-D8BEA8973987}"/>
                </c:ext>
              </c:extLst>
            </c:dLbl>
            <c:spPr>
              <a:noFill/>
              <a:ln>
                <a:noFill/>
              </a:ln>
              <a:effectLst/>
            </c:spPr>
            <c:txPr>
              <a:bodyPr rot="5400000" spcFirstLastPara="1" vertOverflow="ellipsis" wrap="square" lIns="38100" tIns="19050" rIns="38100" bIns="19050" anchor="ctr" anchorCtr="1">
                <a:spAutoFit/>
              </a:bodyPr>
              <a:lstStyle/>
              <a:p>
                <a:pPr>
                  <a:defRPr sz="1800" b="0" i="0" u="none" strike="noStrike" kern="1200" baseline="0">
                    <a:solidFill>
                      <a:schemeClr val="bg1">
                        <a:lumMod val="95000"/>
                      </a:schemeClr>
                    </a:solidFill>
                    <a:latin typeface="+mn-lt"/>
                    <a:ea typeface="+mn-ea"/>
                    <a:cs typeface="+mn-cs"/>
                  </a:defRPr>
                </a:pPr>
                <a:endParaRPr lang="en-US"/>
              </a:p>
            </c:txPr>
            <c:dLblPos val="inEnd"/>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Overview!$A$2:$A$12</c:f>
              <c:strCache>
                <c:ptCount val="11"/>
                <c:pt idx="0">
                  <c:v>Access Control &amp; Cybersecurity</c:v>
                </c:pt>
                <c:pt idx="1">
                  <c:v>Police</c:v>
                </c:pt>
                <c:pt idx="2">
                  <c:v>Networking</c:v>
                </c:pt>
                <c:pt idx="3">
                  <c:v>Redundancy</c:v>
                </c:pt>
                <c:pt idx="4">
                  <c:v>Infrastructure</c:v>
                </c:pt>
                <c:pt idx="5">
                  <c:v>Finance</c:v>
                </c:pt>
                <c:pt idx="6">
                  <c:v>GIS</c:v>
                </c:pt>
                <c:pt idx="7">
                  <c:v>Technology</c:v>
                </c:pt>
                <c:pt idx="8">
                  <c:v>Public Works</c:v>
                </c:pt>
                <c:pt idx="9">
                  <c:v>Parks</c:v>
                </c:pt>
                <c:pt idx="10">
                  <c:v>Other Depts</c:v>
                </c:pt>
              </c:strCache>
            </c:strRef>
          </c:cat>
          <c:val>
            <c:numRef>
              <c:f>Overview!$B$2:$B$12</c:f>
              <c:numCache>
                <c:formatCode>_("$"* #,##0_);_("$"* \(#,##0\);_("$"* "-"??_);_(@_)</c:formatCode>
                <c:ptCount val="11"/>
                <c:pt idx="0">
                  <c:v>386385</c:v>
                </c:pt>
                <c:pt idx="1">
                  <c:v>381593.06727272732</c:v>
                </c:pt>
                <c:pt idx="2">
                  <c:v>316934</c:v>
                </c:pt>
                <c:pt idx="3">
                  <c:v>234500</c:v>
                </c:pt>
                <c:pt idx="4">
                  <c:v>205500</c:v>
                </c:pt>
                <c:pt idx="5">
                  <c:v>182425.38393939394</c:v>
                </c:pt>
                <c:pt idx="6">
                  <c:v>180734.68992248061</c:v>
                </c:pt>
                <c:pt idx="7">
                  <c:v>146876.59242424241</c:v>
                </c:pt>
                <c:pt idx="8">
                  <c:v>79117.669090909083</c:v>
                </c:pt>
                <c:pt idx="9">
                  <c:v>76597.638484848489</c:v>
                </c:pt>
                <c:pt idx="10">
                  <c:v>240497.43272727274</c:v>
                </c:pt>
              </c:numCache>
            </c:numRef>
          </c:val>
          <c:extLst xmlns:c15="http://schemas.microsoft.com/office/drawing/2012/chart">
            <c:ext xmlns:c16="http://schemas.microsoft.com/office/drawing/2014/chart" uri="{C3380CC4-5D6E-409C-BE32-E72D297353CC}">
              <c16:uniqueId val="{0000001C-F325-4586-9BBB-D8BEA8973987}"/>
            </c:ext>
          </c:extLst>
        </c:ser>
        <c:dLbls>
          <c:showLegendKey val="0"/>
          <c:showVal val="0"/>
          <c:showCatName val="0"/>
          <c:showSerName val="0"/>
          <c:showPercent val="0"/>
          <c:showBubbleSize val="0"/>
        </c:dLbls>
        <c:gapWidth val="38"/>
        <c:overlap val="13"/>
        <c:axId val="650546399"/>
        <c:axId val="607719791"/>
        <c:extLst/>
      </c:barChart>
      <c:catAx>
        <c:axId val="650546399"/>
        <c:scaling>
          <c:orientation val="minMax"/>
        </c:scaling>
        <c:delete val="1"/>
        <c:axPos val="b"/>
        <c:numFmt formatCode="General" sourceLinked="1"/>
        <c:majorTickMark val="none"/>
        <c:minorTickMark val="none"/>
        <c:tickLblPos val="nextTo"/>
        <c:crossAx val="607719791"/>
        <c:crosses val="autoZero"/>
        <c:auto val="1"/>
        <c:lblAlgn val="ctr"/>
        <c:lblOffset val="100"/>
        <c:noMultiLvlLbl val="0"/>
      </c:catAx>
      <c:valAx>
        <c:axId val="607719791"/>
        <c:scaling>
          <c:orientation val="minMax"/>
          <c:max val="40000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650546399"/>
        <c:crosses val="autoZero"/>
        <c:crossBetween val="between"/>
        <c:dispUnits>
          <c:builtInUnit val="thousands"/>
          <c:dispUnitsLbl>
            <c:layout>
              <c:manualLayout>
                <c:xMode val="edge"/>
                <c:yMode val="edge"/>
                <c:x val="4.5767716535433075E-3"/>
                <c:y val="0.43451463097329746"/>
              </c:manualLayout>
            </c:layout>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r>
              <a:rPr lang="en-US" sz="2000" b="1" dirty="0"/>
              <a:t>City Comparison Personnel</a:t>
            </a:r>
            <a:r>
              <a:rPr lang="en-US" sz="2000" b="1" baseline="0" dirty="0"/>
              <a:t> vs. Non-Personnel Costs</a:t>
            </a:r>
            <a:endParaRPr lang="en-US" sz="2000" b="1" dirty="0"/>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6581282808398946E-2"/>
          <c:y val="7.7675538212338871E-2"/>
          <c:w val="0.90930191929133863"/>
          <c:h val="0.8210096770946278"/>
        </c:manualLayout>
      </c:layout>
      <c:barChart>
        <c:barDir val="col"/>
        <c:grouping val="clustered"/>
        <c:varyColors val="0"/>
        <c:ser>
          <c:idx val="1"/>
          <c:order val="1"/>
          <c:tx>
            <c:strRef>
              <c:f>Budget!$A$3</c:f>
              <c:strCache>
                <c:ptCount val="1"/>
                <c:pt idx="0">
                  <c:v>Personnel Costs</c:v>
                </c:pt>
              </c:strCache>
            </c:strRef>
          </c:tx>
          <c:spPr>
            <a:solidFill>
              <a:schemeClr val="bg2">
                <a:lumMod val="50000"/>
              </a:schemeClr>
            </a:solidFill>
            <a:ln>
              <a:noFill/>
            </a:ln>
            <a:effectLst/>
          </c:spPr>
          <c:invertIfNegative val="0"/>
          <c:dLbls>
            <c:dLbl>
              <c:idx val="0"/>
              <c:tx>
                <c:rich>
                  <a:bodyPr/>
                  <a:lstStyle/>
                  <a:p>
                    <a:r>
                      <a:rPr lang="en-US"/>
                      <a:t>7 Staff</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EB2-4E66-BF21-34EE156E601A}"/>
                </c:ext>
              </c:extLst>
            </c:dLbl>
            <c:dLbl>
              <c:idx val="1"/>
              <c:tx>
                <c:rich>
                  <a:bodyPr/>
                  <a:lstStyle/>
                  <a:p>
                    <a:r>
                      <a:rPr lang="en-US"/>
                      <a:t>16 Staff</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EB2-4E66-BF21-34EE156E601A}"/>
                </c:ext>
              </c:extLst>
            </c:dLbl>
            <c:dLbl>
              <c:idx val="2"/>
              <c:tx>
                <c:rich>
                  <a:bodyPr/>
                  <a:lstStyle/>
                  <a:p>
                    <a:r>
                      <a:rPr lang="en-US"/>
                      <a:t>8 Staff</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EB2-4E66-BF21-34EE156E601A}"/>
                </c:ext>
              </c:extLst>
            </c:dLbl>
            <c:dLbl>
              <c:idx val="3"/>
              <c:layout>
                <c:manualLayout>
                  <c:x val="1.0416666666665903E-3"/>
                  <c:y val="9.8941359361698761E-2"/>
                </c:manualLayout>
              </c:layout>
              <c:tx>
                <c:rich>
                  <a:bodyPr/>
                  <a:lstStyle/>
                  <a:p>
                    <a:r>
                      <a:rPr lang="en-US"/>
                      <a:t>8 Staff</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EB2-4E66-BF21-34EE156E601A}"/>
                </c:ext>
              </c:extLst>
            </c:dLbl>
            <c:dLbl>
              <c:idx val="4"/>
              <c:tx>
                <c:rich>
                  <a:bodyPr/>
                  <a:lstStyle/>
                  <a:p>
                    <a:r>
                      <a:rPr lang="en-US"/>
                      <a:t>15 Staff</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FEB2-4E66-BF21-34EE156E601A}"/>
                </c:ext>
              </c:extLst>
            </c:dLbl>
            <c:dLbl>
              <c:idx val="5"/>
              <c:tx>
                <c:rich>
                  <a:bodyPr/>
                  <a:lstStyle/>
                  <a:p>
                    <a:r>
                      <a:rPr lang="en-US"/>
                      <a:t>21 Staff</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EB2-4E66-BF21-34EE156E601A}"/>
                </c:ext>
              </c:extLst>
            </c:dLbl>
            <c:dLbl>
              <c:idx val="6"/>
              <c:layout>
                <c:manualLayout>
                  <c:x val="0"/>
                  <c:y val="9.6910621729034335E-2"/>
                </c:manualLayout>
              </c:layout>
              <c:tx>
                <c:rich>
                  <a:bodyPr/>
                  <a:lstStyle/>
                  <a:p>
                    <a:r>
                      <a:rPr lang="en-US" sz="1600">
                        <a:solidFill>
                          <a:schemeClr val="bg1"/>
                        </a:solidFill>
                      </a:rPr>
                      <a:t>7 Staff</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FEB2-4E66-BF21-34EE156E601A}"/>
                </c:ext>
              </c:extLst>
            </c:dLbl>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Budget!$B$1:$H$1</c:f>
              <c:strCache>
                <c:ptCount val="7"/>
                <c:pt idx="0">
                  <c:v>Dunwoody</c:v>
                </c:pt>
                <c:pt idx="1">
                  <c:v>Alpharetta</c:v>
                </c:pt>
                <c:pt idx="2">
                  <c:v>Brookhaven</c:v>
                </c:pt>
                <c:pt idx="3">
                  <c:v>Chamblee</c:v>
                </c:pt>
                <c:pt idx="4">
                  <c:v>Roswell</c:v>
                </c:pt>
                <c:pt idx="5">
                  <c:v>Sandy Springs</c:v>
                </c:pt>
                <c:pt idx="6">
                  <c:v>Smyrna</c:v>
                </c:pt>
              </c:strCache>
            </c:strRef>
          </c:cat>
          <c:val>
            <c:numRef>
              <c:f>Budget!$B$3:$H$3</c:f>
              <c:numCache>
                <c:formatCode>_("$"* #,##0_);_("$"* \(#,##0\);_("$"* "-"??_);_(@_)</c:formatCode>
                <c:ptCount val="7"/>
                <c:pt idx="0">
                  <c:v>1212540</c:v>
                </c:pt>
                <c:pt idx="1">
                  <c:v>2339728</c:v>
                </c:pt>
                <c:pt idx="2">
                  <c:v>1202563</c:v>
                </c:pt>
                <c:pt idx="3">
                  <c:v>706574</c:v>
                </c:pt>
                <c:pt idx="4">
                  <c:v>1838090</c:v>
                </c:pt>
                <c:pt idx="5">
                  <c:v>3391000</c:v>
                </c:pt>
                <c:pt idx="6">
                  <c:v>649867</c:v>
                </c:pt>
              </c:numCache>
            </c:numRef>
          </c:val>
          <c:extLst>
            <c:ext xmlns:c16="http://schemas.microsoft.com/office/drawing/2014/chart" uri="{C3380CC4-5D6E-409C-BE32-E72D297353CC}">
              <c16:uniqueId val="{00000009-FEB2-4E66-BF21-34EE156E601A}"/>
            </c:ext>
          </c:extLst>
        </c:ser>
        <c:ser>
          <c:idx val="2"/>
          <c:order val="2"/>
          <c:tx>
            <c:strRef>
              <c:f>Budget!$A$4</c:f>
              <c:strCache>
                <c:ptCount val="1"/>
                <c:pt idx="0">
                  <c:v>Non Personnel Costs</c:v>
                </c:pt>
              </c:strCache>
            </c:strRef>
          </c:tx>
          <c:spPr>
            <a:solidFill>
              <a:schemeClr val="tx1">
                <a:lumMod val="65000"/>
                <a:lumOff val="35000"/>
              </a:schemeClr>
            </a:solidFill>
            <a:ln>
              <a:noFill/>
            </a:ln>
            <a:effectLst/>
          </c:spPr>
          <c:invertIfNegative val="0"/>
          <c:dLbls>
            <c:dLbl>
              <c:idx val="0"/>
              <c:layout>
                <c:manualLayout>
                  <c:x val="1.0871582391537551E-3"/>
                  <c:y val="0.10618784184728067"/>
                </c:manualLayout>
              </c:layout>
              <c:tx>
                <c:rich>
                  <a:bodyPr rot="5400000" spcFirstLastPara="1" vertOverflow="ellipsis" wrap="square" lIns="38100" tIns="19050" rIns="38100" bIns="19050" anchor="ctr" anchorCtr="1">
                    <a:noAutofit/>
                  </a:bodyPr>
                  <a:lstStyle/>
                  <a:p>
                    <a:pPr>
                      <a:defRPr sz="1600" b="0" i="0" u="none" strike="noStrike" kern="1200" baseline="0">
                        <a:solidFill>
                          <a:schemeClr val="bg1"/>
                        </a:solidFill>
                        <a:latin typeface="+mn-lt"/>
                        <a:ea typeface="+mn-ea"/>
                        <a:cs typeface="+mn-cs"/>
                      </a:defRPr>
                    </a:pPr>
                    <a:r>
                      <a:rPr lang="en-US" sz="1600">
                        <a:solidFill>
                          <a:schemeClr val="bg1"/>
                        </a:solidFill>
                      </a:rPr>
                      <a:t>Most in IT</a:t>
                    </a:r>
                  </a:p>
                </c:rich>
              </c:tx>
              <c:spPr>
                <a:noFill/>
                <a:ln>
                  <a:noFill/>
                </a:ln>
                <a:effectLst/>
              </c:spPr>
              <c:txPr>
                <a:bodyPr rot="5400000" spcFirstLastPara="1" vertOverflow="ellipsis" wrap="square" lIns="38100" tIns="19050" rIns="38100" bIns="19050" anchor="ctr" anchorCtr="1">
                  <a:noAutofit/>
                </a:bodyPr>
                <a:lstStyle/>
                <a:p>
                  <a:pPr>
                    <a:defRPr sz="16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7.4502760246020205E-2"/>
                      <c:h val="6.1366193985974385E-2"/>
                    </c:manualLayout>
                  </c15:layout>
                  <c15:showDataLabelsRange val="0"/>
                </c:ext>
                <c:ext xmlns:c16="http://schemas.microsoft.com/office/drawing/2014/chart" uri="{C3380CC4-5D6E-409C-BE32-E72D297353CC}">
                  <c16:uniqueId val="{0000000A-FEB2-4E66-BF21-34EE156E601A}"/>
                </c:ext>
              </c:extLst>
            </c:dLbl>
            <c:dLbl>
              <c:idx val="1"/>
              <c:layout>
                <c:manualLayout>
                  <c:x val="-1.0871154393333089E-3"/>
                  <c:y val="-3.7653713467108468E-2"/>
                </c:manualLayout>
              </c:layout>
              <c:tx>
                <c:rich>
                  <a:bodyPr rot="5400000" spcFirstLastPara="1" vertOverflow="ellipsis" wrap="square" lIns="38100" tIns="19050" rIns="38100" bIns="19050" anchor="ctr" anchorCtr="1">
                    <a:noAutofit/>
                  </a:bodyPr>
                  <a:lstStyle/>
                  <a:p>
                    <a:pPr>
                      <a:defRPr sz="1600" b="0" i="0" u="none" strike="noStrike" kern="1200" baseline="0">
                        <a:solidFill>
                          <a:schemeClr val="tx1"/>
                        </a:solidFill>
                        <a:latin typeface="+mn-lt"/>
                        <a:ea typeface="+mn-ea"/>
                        <a:cs typeface="+mn-cs"/>
                      </a:defRPr>
                    </a:pPr>
                    <a:r>
                      <a:rPr lang="en-US" sz="1600">
                        <a:solidFill>
                          <a:schemeClr val="tx1"/>
                        </a:solidFill>
                      </a:rPr>
                      <a:t>Not all in IT</a:t>
                    </a:r>
                  </a:p>
                </c:rich>
              </c:tx>
              <c:spPr>
                <a:noFill/>
                <a:ln>
                  <a:noFill/>
                </a:ln>
                <a:effectLst/>
              </c:spPr>
              <c:txPr>
                <a:bodyPr rot="5400000" spcFirstLastPara="1" vertOverflow="ellipsis" wrap="square" lIns="38100" tIns="19050" rIns="38100" bIns="19050" anchor="ctr" anchorCtr="1">
                  <a:no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8.5064728736450004E-2"/>
                      <c:h val="5.7273050302433827E-2"/>
                    </c:manualLayout>
                  </c15:layout>
                  <c15:showDataLabelsRange val="0"/>
                </c:ext>
                <c:ext xmlns:c16="http://schemas.microsoft.com/office/drawing/2014/chart" uri="{C3380CC4-5D6E-409C-BE32-E72D297353CC}">
                  <c16:uniqueId val="{0000000B-FEB2-4E66-BF21-34EE156E601A}"/>
                </c:ext>
              </c:extLst>
            </c:dLbl>
            <c:dLbl>
              <c:idx val="2"/>
              <c:layout>
                <c:manualLayout>
                  <c:x val="-1.2303149606299213E-7"/>
                  <c:y val="0.12358827451681635"/>
                </c:manualLayout>
              </c:layout>
              <c:tx>
                <c:rich>
                  <a:bodyPr rot="5400000" spcFirstLastPara="1" vertOverflow="ellipsis" wrap="square" lIns="38100" tIns="19050" rIns="38100" bIns="19050" anchor="ctr" anchorCtr="1">
                    <a:noAutofit/>
                  </a:bodyPr>
                  <a:lstStyle/>
                  <a:p>
                    <a:pPr>
                      <a:defRPr sz="1600" b="0" i="0" u="none" strike="noStrike" kern="1200" baseline="0">
                        <a:solidFill>
                          <a:schemeClr val="bg1"/>
                        </a:solidFill>
                        <a:latin typeface="+mn-lt"/>
                        <a:ea typeface="+mn-ea"/>
                        <a:cs typeface="+mn-cs"/>
                      </a:defRPr>
                    </a:pPr>
                    <a:r>
                      <a:rPr lang="en-US" sz="1600">
                        <a:solidFill>
                          <a:schemeClr val="bg1"/>
                        </a:solidFill>
                      </a:rPr>
                      <a:t>Most in IT</a:t>
                    </a:r>
                  </a:p>
                </c:rich>
              </c:tx>
              <c:spPr>
                <a:noFill/>
                <a:ln>
                  <a:noFill/>
                </a:ln>
                <a:effectLst/>
              </c:spPr>
              <c:txPr>
                <a:bodyPr rot="5400000" spcFirstLastPara="1" vertOverflow="ellipsis" wrap="square" lIns="38100" tIns="19050" rIns="38100" bIns="19050" anchor="ctr" anchorCtr="1">
                  <a:noAutofit/>
                </a:bodyPr>
                <a:lstStyle/>
                <a:p>
                  <a:pPr>
                    <a:defRPr sz="16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9.0402722342499228E-2"/>
                      <c:h val="5.5226398250126922E-2"/>
                    </c:manualLayout>
                  </c15:layout>
                  <c15:showDataLabelsRange val="0"/>
                </c:ext>
                <c:ext xmlns:c16="http://schemas.microsoft.com/office/drawing/2014/chart" uri="{C3380CC4-5D6E-409C-BE32-E72D297353CC}">
                  <c16:uniqueId val="{0000000C-FEB2-4E66-BF21-34EE156E601A}"/>
                </c:ext>
              </c:extLst>
            </c:dLbl>
            <c:dLbl>
              <c:idx val="3"/>
              <c:layout>
                <c:manualLayout>
                  <c:x val="4.1010498687664044E-8"/>
                  <c:y val="-4.5138224271761521E-2"/>
                </c:manualLayout>
              </c:layout>
              <c:tx>
                <c:rich>
                  <a:bodyPr rot="5400000" spcFirstLastPara="1" vertOverflow="ellipsis" wrap="square" lIns="38100" tIns="19050" rIns="38100" bIns="19050" anchor="ctr" anchorCtr="1">
                    <a:noAutofit/>
                  </a:bodyPr>
                  <a:lstStyle/>
                  <a:p>
                    <a:pPr>
                      <a:defRPr sz="1600" b="0" i="0" u="none" strike="noStrike" kern="1200" baseline="0">
                        <a:solidFill>
                          <a:schemeClr val="tx1"/>
                        </a:solidFill>
                        <a:latin typeface="+mn-lt"/>
                        <a:ea typeface="+mn-ea"/>
                        <a:cs typeface="+mn-cs"/>
                      </a:defRPr>
                    </a:pPr>
                    <a:r>
                      <a:rPr lang="en-US" sz="1600">
                        <a:solidFill>
                          <a:schemeClr val="tx1"/>
                        </a:solidFill>
                      </a:rPr>
                      <a:t>Not all in IT</a:t>
                    </a:r>
                  </a:p>
                </c:rich>
              </c:tx>
              <c:spPr>
                <a:noFill/>
                <a:ln>
                  <a:noFill/>
                </a:ln>
                <a:effectLst/>
              </c:spPr>
              <c:txPr>
                <a:bodyPr rot="5400000" spcFirstLastPara="1" vertOverflow="ellipsis" wrap="square" lIns="38100" tIns="19050" rIns="38100" bIns="19050" anchor="ctr" anchorCtr="1">
                  <a:no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10122071850393699"/>
                      <c:h val="5.6576215074020157E-2"/>
                    </c:manualLayout>
                  </c15:layout>
                  <c15:showDataLabelsRange val="0"/>
                </c:ext>
                <c:ext xmlns:c16="http://schemas.microsoft.com/office/drawing/2014/chart" uri="{C3380CC4-5D6E-409C-BE32-E72D297353CC}">
                  <c16:uniqueId val="{0000000D-FEB2-4E66-BF21-34EE156E601A}"/>
                </c:ext>
              </c:extLst>
            </c:dLbl>
            <c:dLbl>
              <c:idx val="4"/>
              <c:layout>
                <c:manualLayout>
                  <c:x val="-1.0871582391538347E-3"/>
                  <c:y val="9.8029066694259051E-2"/>
                </c:manualLayout>
              </c:layout>
              <c:tx>
                <c:rich>
                  <a:bodyPr rot="5400000" spcFirstLastPara="1" vertOverflow="ellipsis" wrap="square" lIns="38100" tIns="19050" rIns="38100" bIns="19050" anchor="ctr" anchorCtr="1">
                    <a:noAutofit/>
                  </a:bodyPr>
                  <a:lstStyle/>
                  <a:p>
                    <a:pPr>
                      <a:defRPr sz="1600" b="0" i="0" u="none" strike="noStrike" kern="1200" baseline="0">
                        <a:solidFill>
                          <a:schemeClr val="bg1"/>
                        </a:solidFill>
                        <a:latin typeface="+mn-lt"/>
                        <a:ea typeface="+mn-ea"/>
                        <a:cs typeface="+mn-cs"/>
                      </a:defRPr>
                    </a:pPr>
                    <a:r>
                      <a:rPr lang="en-US" sz="1600">
                        <a:solidFill>
                          <a:schemeClr val="bg1"/>
                        </a:solidFill>
                      </a:rPr>
                      <a:t>All in IT</a:t>
                    </a:r>
                  </a:p>
                </c:rich>
              </c:tx>
              <c:spPr>
                <a:noFill/>
                <a:ln>
                  <a:noFill/>
                </a:ln>
                <a:effectLst/>
              </c:spPr>
              <c:txPr>
                <a:bodyPr rot="5400000" spcFirstLastPara="1" vertOverflow="ellipsis" wrap="square" lIns="38100" tIns="19050" rIns="38100" bIns="19050" anchor="ctr" anchorCtr="1">
                  <a:noAutofit/>
                </a:bodyPr>
                <a:lstStyle/>
                <a:p>
                  <a:pPr>
                    <a:defRPr sz="16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6.391023268379184E-2"/>
                      <c:h val="5.931954193366748E-2"/>
                    </c:manualLayout>
                  </c15:layout>
                  <c15:showDataLabelsRange val="0"/>
                </c:ext>
                <c:ext xmlns:c16="http://schemas.microsoft.com/office/drawing/2014/chart" uri="{C3380CC4-5D6E-409C-BE32-E72D297353CC}">
                  <c16:uniqueId val="{0000000E-FEB2-4E66-BF21-34EE156E601A}"/>
                </c:ext>
              </c:extLst>
            </c:dLbl>
            <c:dLbl>
              <c:idx val="5"/>
              <c:layout>
                <c:manualLayout>
                  <c:x val="-1.0416666666666667E-3"/>
                  <c:y val="0.12623684372906457"/>
                </c:manualLayout>
              </c:layout>
              <c:tx>
                <c:rich>
                  <a:bodyPr rot="5400000" spcFirstLastPara="1" vertOverflow="ellipsis" wrap="square" lIns="38100" tIns="19050" rIns="38100" bIns="19050" anchor="ctr" anchorCtr="1">
                    <a:noAutofit/>
                  </a:bodyPr>
                  <a:lstStyle/>
                  <a:p>
                    <a:pPr>
                      <a:defRPr sz="1600" b="0" i="0" u="none" strike="noStrike" kern="1200" baseline="0">
                        <a:solidFill>
                          <a:schemeClr val="bg1"/>
                        </a:solidFill>
                        <a:latin typeface="+mn-lt"/>
                        <a:ea typeface="+mn-ea"/>
                        <a:cs typeface="+mn-cs"/>
                      </a:defRPr>
                    </a:pPr>
                    <a:r>
                      <a:rPr lang="en-US" sz="1600">
                        <a:solidFill>
                          <a:schemeClr val="bg1"/>
                        </a:solidFill>
                      </a:rPr>
                      <a:t>Not all in IT</a:t>
                    </a:r>
                  </a:p>
                </c:rich>
              </c:tx>
              <c:spPr>
                <a:noFill/>
                <a:ln>
                  <a:noFill/>
                </a:ln>
                <a:effectLst/>
              </c:spPr>
              <c:txPr>
                <a:bodyPr rot="5400000" spcFirstLastPara="1" vertOverflow="ellipsis" wrap="square" lIns="38100" tIns="19050" rIns="38100" bIns="19050" anchor="ctr" anchorCtr="1">
                  <a:noAutofit/>
                </a:bodyPr>
                <a:lstStyle/>
                <a:p>
                  <a:pPr>
                    <a:defRPr sz="16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0.11054716207349083"/>
                      <c:h val="5.7273066132062629E-2"/>
                    </c:manualLayout>
                  </c15:layout>
                  <c15:showDataLabelsRange val="0"/>
                </c:ext>
                <c:ext xmlns:c16="http://schemas.microsoft.com/office/drawing/2014/chart" uri="{C3380CC4-5D6E-409C-BE32-E72D297353CC}">
                  <c16:uniqueId val="{0000000F-FEB2-4E66-BF21-34EE156E601A}"/>
                </c:ext>
              </c:extLst>
            </c:dLbl>
            <c:dLbl>
              <c:idx val="6"/>
              <c:layout>
                <c:manualLayout>
                  <c:x val="1.337270341207349E-3"/>
                  <c:y val="0.13042345940350683"/>
                </c:manualLayout>
              </c:layout>
              <c:tx>
                <c:rich>
                  <a:bodyPr rot="5400000" spcFirstLastPara="1" vertOverflow="ellipsis" wrap="square" lIns="38100" tIns="19050" rIns="38100" bIns="19050" anchor="ctr" anchorCtr="1">
                    <a:noAutofit/>
                  </a:bodyPr>
                  <a:lstStyle/>
                  <a:p>
                    <a:pPr>
                      <a:defRPr sz="1600" b="0" i="0" u="none" strike="noStrike" kern="1200" baseline="0">
                        <a:solidFill>
                          <a:schemeClr val="bg1"/>
                        </a:solidFill>
                        <a:latin typeface="+mn-lt"/>
                        <a:ea typeface="+mn-ea"/>
                        <a:cs typeface="+mn-cs"/>
                      </a:defRPr>
                    </a:pPr>
                    <a:r>
                      <a:rPr lang="en-US" sz="1600">
                        <a:solidFill>
                          <a:schemeClr val="bg1"/>
                        </a:solidFill>
                      </a:rPr>
                      <a:t>Not all in IT</a:t>
                    </a:r>
                  </a:p>
                </c:rich>
              </c:tx>
              <c:spPr>
                <a:noFill/>
                <a:ln>
                  <a:noFill/>
                </a:ln>
                <a:effectLst/>
              </c:spPr>
              <c:txPr>
                <a:bodyPr rot="5400000" spcFirstLastPara="1" vertOverflow="ellipsis" wrap="square" lIns="38100" tIns="19050" rIns="38100" bIns="19050" anchor="ctr" anchorCtr="1">
                  <a:noAutofit/>
                </a:bodyPr>
                <a:lstStyle/>
                <a:p>
                  <a:pPr>
                    <a:defRPr sz="16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9.0819635826771647E-2"/>
                      <c:h val="7.3645524286369099E-2"/>
                    </c:manualLayout>
                  </c15:layout>
                  <c15:showDataLabelsRange val="0"/>
                </c:ext>
                <c:ext xmlns:c16="http://schemas.microsoft.com/office/drawing/2014/chart" uri="{C3380CC4-5D6E-409C-BE32-E72D297353CC}">
                  <c16:uniqueId val="{00000010-FEB2-4E66-BF21-34EE156E601A}"/>
                </c:ext>
              </c:extLst>
            </c:dLbl>
            <c:spPr>
              <a:noFill/>
              <a:ln>
                <a:noFill/>
              </a:ln>
              <a:effectLst/>
            </c:spPr>
            <c:txPr>
              <a:bodyPr rot="5400000" spcFirstLastPara="1" vertOverflow="ellipsis"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Budget!$B$1:$H$1</c:f>
              <c:strCache>
                <c:ptCount val="7"/>
                <c:pt idx="0">
                  <c:v>Dunwoody</c:v>
                </c:pt>
                <c:pt idx="1">
                  <c:v>Alpharetta</c:v>
                </c:pt>
                <c:pt idx="2">
                  <c:v>Brookhaven</c:v>
                </c:pt>
                <c:pt idx="3">
                  <c:v>Chamblee</c:v>
                </c:pt>
                <c:pt idx="4">
                  <c:v>Roswell</c:v>
                </c:pt>
                <c:pt idx="5">
                  <c:v>Sandy Springs</c:v>
                </c:pt>
                <c:pt idx="6">
                  <c:v>Smyrna</c:v>
                </c:pt>
              </c:strCache>
            </c:strRef>
          </c:cat>
          <c:val>
            <c:numRef>
              <c:f>Budget!$B$4:$H$4</c:f>
              <c:numCache>
                <c:formatCode>_("$"* #,##0_);_("$"* \(#,##0\);_("$"* "-"??_);_(@_)</c:formatCode>
                <c:ptCount val="7"/>
                <c:pt idx="0">
                  <c:v>2431165</c:v>
                </c:pt>
                <c:pt idx="1">
                  <c:v>269561</c:v>
                </c:pt>
                <c:pt idx="2">
                  <c:v>1465650</c:v>
                </c:pt>
                <c:pt idx="3">
                  <c:v>616493</c:v>
                </c:pt>
                <c:pt idx="4">
                  <c:v>6088746</c:v>
                </c:pt>
                <c:pt idx="5">
                  <c:v>1390200</c:v>
                </c:pt>
                <c:pt idx="6">
                  <c:v>1799481</c:v>
                </c:pt>
              </c:numCache>
            </c:numRef>
          </c:val>
          <c:extLst>
            <c:ext xmlns:c16="http://schemas.microsoft.com/office/drawing/2014/chart" uri="{C3380CC4-5D6E-409C-BE32-E72D297353CC}">
              <c16:uniqueId val="{00000012-FEB2-4E66-BF21-34EE156E601A}"/>
            </c:ext>
          </c:extLst>
        </c:ser>
        <c:dLbls>
          <c:showLegendKey val="0"/>
          <c:showVal val="0"/>
          <c:showCatName val="0"/>
          <c:showSerName val="0"/>
          <c:showPercent val="0"/>
          <c:showBubbleSize val="0"/>
        </c:dLbls>
        <c:gapWidth val="87"/>
        <c:overlap val="-27"/>
        <c:axId val="1385543616"/>
        <c:axId val="1388226863"/>
        <c:extLst>
          <c:ext xmlns:c15="http://schemas.microsoft.com/office/drawing/2012/chart" uri="{02D57815-91ED-43cb-92C2-25804820EDAC}">
            <c15:filteredBarSeries>
              <c15:ser>
                <c:idx val="0"/>
                <c:order val="0"/>
                <c:tx>
                  <c:strRef>
                    <c:extLst>
                      <c:ext uri="{02D57815-91ED-43cb-92C2-25804820EDAC}">
                        <c15:formulaRef>
                          <c15:sqref>Budget!$A$2</c15:sqref>
                        </c15:formulaRef>
                      </c:ext>
                    </c:extLst>
                    <c:strCache>
                      <c:ptCount val="1"/>
                      <c:pt idx="0">
                        <c:v>Tech Budget</c:v>
                      </c:pt>
                    </c:strCache>
                  </c:strRef>
                </c:tx>
                <c:spPr>
                  <a:solidFill>
                    <a:schemeClr val="accent1"/>
                  </a:solidFill>
                  <a:ln>
                    <a:noFill/>
                  </a:ln>
                  <a:effectLst/>
                </c:spPr>
                <c:invertIfNegative val="0"/>
                <c:cat>
                  <c:strRef>
                    <c:extLst>
                      <c:ext uri="{02D57815-91ED-43cb-92C2-25804820EDAC}">
                        <c15:formulaRef>
                          <c15:sqref>Budget!$B$1:$H$1</c15:sqref>
                        </c15:formulaRef>
                      </c:ext>
                    </c:extLst>
                    <c:strCache>
                      <c:ptCount val="7"/>
                      <c:pt idx="0">
                        <c:v>Dunwoody</c:v>
                      </c:pt>
                      <c:pt idx="1">
                        <c:v>Alpharetta</c:v>
                      </c:pt>
                      <c:pt idx="2">
                        <c:v>Brookhaven</c:v>
                      </c:pt>
                      <c:pt idx="3">
                        <c:v>Chamblee</c:v>
                      </c:pt>
                      <c:pt idx="4">
                        <c:v>Roswell</c:v>
                      </c:pt>
                      <c:pt idx="5">
                        <c:v>Sandy Springs</c:v>
                      </c:pt>
                      <c:pt idx="6">
                        <c:v>Smyrna</c:v>
                      </c:pt>
                    </c:strCache>
                  </c:strRef>
                </c:cat>
                <c:val>
                  <c:numRef>
                    <c:extLst>
                      <c:ext uri="{02D57815-91ED-43cb-92C2-25804820EDAC}">
                        <c15:formulaRef>
                          <c15:sqref>Budget!$B$2:$H$2</c15:sqref>
                        </c15:formulaRef>
                      </c:ext>
                    </c:extLst>
                    <c:numCache>
                      <c:formatCode>_("$"* #,##0_);_("$"* \(#,##0\);_("$"* "-"??_);_(@_)</c:formatCode>
                      <c:ptCount val="7"/>
                      <c:pt idx="0">
                        <c:v>3643705</c:v>
                      </c:pt>
                      <c:pt idx="1">
                        <c:v>2609289</c:v>
                      </c:pt>
                      <c:pt idx="2">
                        <c:v>2668213</c:v>
                      </c:pt>
                      <c:pt idx="3">
                        <c:v>1328519</c:v>
                      </c:pt>
                      <c:pt idx="4">
                        <c:v>8083895</c:v>
                      </c:pt>
                      <c:pt idx="5">
                        <c:v>4781200</c:v>
                      </c:pt>
                      <c:pt idx="6">
                        <c:v>2449348</c:v>
                      </c:pt>
                    </c:numCache>
                  </c:numRef>
                </c:val>
                <c:extLst>
                  <c:ext xmlns:c16="http://schemas.microsoft.com/office/drawing/2014/chart" uri="{C3380CC4-5D6E-409C-BE32-E72D297353CC}">
                    <c16:uniqueId val="{00000013-FEB2-4E66-BF21-34EE156E601A}"/>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Budget!$A$5</c15:sqref>
                        </c15:formulaRef>
                      </c:ext>
                    </c:extLst>
                    <c:strCache>
                      <c:ptCount val="1"/>
                      <c:pt idx="0">
                        <c:v>City Budget</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Budget!$B$1:$H$1</c15:sqref>
                        </c15:formulaRef>
                      </c:ext>
                    </c:extLst>
                    <c:strCache>
                      <c:ptCount val="7"/>
                      <c:pt idx="0">
                        <c:v>Dunwoody</c:v>
                      </c:pt>
                      <c:pt idx="1">
                        <c:v>Alpharetta</c:v>
                      </c:pt>
                      <c:pt idx="2">
                        <c:v>Brookhaven</c:v>
                      </c:pt>
                      <c:pt idx="3">
                        <c:v>Chamblee</c:v>
                      </c:pt>
                      <c:pt idx="4">
                        <c:v>Roswell</c:v>
                      </c:pt>
                      <c:pt idx="5">
                        <c:v>Sandy Springs</c:v>
                      </c:pt>
                      <c:pt idx="6">
                        <c:v>Smyrna</c:v>
                      </c:pt>
                    </c:strCache>
                  </c:strRef>
                </c:cat>
                <c:val>
                  <c:numRef>
                    <c:extLst xmlns:c15="http://schemas.microsoft.com/office/drawing/2012/chart">
                      <c:ext xmlns:c15="http://schemas.microsoft.com/office/drawing/2012/chart" uri="{02D57815-91ED-43cb-92C2-25804820EDAC}">
                        <c15:formulaRef>
                          <c15:sqref>Budget!$B$5:$H$5</c15:sqref>
                        </c15:formulaRef>
                      </c:ext>
                    </c:extLst>
                    <c:numCache>
                      <c:formatCode>_("$"* #,##0_);_("$"* \(#,##0\);_("$"* "-"??_);_(@_)</c:formatCode>
                      <c:ptCount val="7"/>
                      <c:pt idx="0">
                        <c:v>40904295</c:v>
                      </c:pt>
                      <c:pt idx="1">
                        <c:v>93737635</c:v>
                      </c:pt>
                      <c:pt idx="2">
                        <c:v>42715671</c:v>
                      </c:pt>
                      <c:pt idx="3">
                        <c:v>35992731</c:v>
                      </c:pt>
                      <c:pt idx="4">
                        <c:v>105117713</c:v>
                      </c:pt>
                      <c:pt idx="5">
                        <c:v>170393242</c:v>
                      </c:pt>
                      <c:pt idx="6">
                        <c:v>73584427</c:v>
                      </c:pt>
                    </c:numCache>
                  </c:numRef>
                </c:val>
                <c:extLst xmlns:c15="http://schemas.microsoft.com/office/drawing/2012/chart">
                  <c:ext xmlns:c16="http://schemas.microsoft.com/office/drawing/2014/chart" uri="{C3380CC4-5D6E-409C-BE32-E72D297353CC}">
                    <c16:uniqueId val="{00000014-FEB2-4E66-BF21-34EE156E601A}"/>
                  </c:ext>
                </c:extLst>
              </c15:ser>
            </c15:filteredBarSeries>
          </c:ext>
        </c:extLst>
      </c:barChart>
      <c:catAx>
        <c:axId val="138554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388226863"/>
        <c:crosses val="autoZero"/>
        <c:auto val="1"/>
        <c:lblAlgn val="ctr"/>
        <c:lblOffset val="100"/>
        <c:noMultiLvlLbl val="0"/>
      </c:catAx>
      <c:valAx>
        <c:axId val="1388226863"/>
        <c:scaling>
          <c:orientation val="minMax"/>
          <c:max val="6250000"/>
          <c:min val="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385543616"/>
        <c:crosses val="autoZero"/>
        <c:crossBetween val="between"/>
        <c:dispUnits>
          <c:builtInUnit val="millions"/>
          <c:dispUnitsLbl>
            <c:layout>
              <c:manualLayout>
                <c:xMode val="edge"/>
                <c:yMode val="edge"/>
                <c:x val="5.6870078740157478E-3"/>
                <c:y val="0.48149338629002603"/>
              </c:manualLayout>
            </c:layout>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Total Tech Budget w/o Departments Comparison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0331282808398954E-2"/>
          <c:y val="6.3634728241702201E-2"/>
          <c:w val="0.91555191929133861"/>
          <c:h val="0.83505053362324744"/>
        </c:manualLayout>
      </c:layout>
      <c:barChart>
        <c:barDir val="col"/>
        <c:grouping val="clustered"/>
        <c:varyColors val="0"/>
        <c:ser>
          <c:idx val="2"/>
          <c:order val="2"/>
          <c:tx>
            <c:strRef>
              <c:f>Budget!$A$16</c:f>
              <c:strCache>
                <c:ptCount val="1"/>
                <c:pt idx="0">
                  <c:v>Dwy IT Only</c:v>
                </c:pt>
              </c:strCache>
            </c:strRef>
          </c:tx>
          <c:spPr>
            <a:solidFill>
              <a:schemeClr val="accent3"/>
            </a:solidFill>
            <a:ln>
              <a:noFill/>
            </a:ln>
            <a:effectLst/>
          </c:spPr>
          <c:invertIfNegative val="0"/>
          <c:dPt>
            <c:idx val="0"/>
            <c:invertIfNegative val="0"/>
            <c:bubble3D val="0"/>
            <c:spPr>
              <a:solidFill>
                <a:schemeClr val="bg2">
                  <a:lumMod val="50000"/>
                </a:schemeClr>
              </a:solidFill>
              <a:ln>
                <a:noFill/>
              </a:ln>
              <a:effectLst/>
            </c:spPr>
            <c:extLst>
              <c:ext xmlns:c16="http://schemas.microsoft.com/office/drawing/2014/chart" uri="{C3380CC4-5D6E-409C-BE32-E72D297353CC}">
                <c16:uniqueId val="{0000000A-D522-48AE-A0B0-818C8403CA8E}"/>
              </c:ext>
            </c:extLst>
          </c:dPt>
          <c:dPt>
            <c:idx val="1"/>
            <c:invertIfNegative val="0"/>
            <c:bubble3D val="0"/>
            <c:spPr>
              <a:solidFill>
                <a:srgbClr val="92D050"/>
              </a:solidFill>
              <a:ln>
                <a:noFill/>
              </a:ln>
              <a:effectLst/>
            </c:spPr>
            <c:extLst>
              <c:ext xmlns:c16="http://schemas.microsoft.com/office/drawing/2014/chart" uri="{C3380CC4-5D6E-409C-BE32-E72D297353CC}">
                <c16:uniqueId val="{00000000-D522-48AE-A0B0-818C8403CA8E}"/>
              </c:ext>
            </c:extLst>
          </c:dPt>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1-D522-48AE-A0B0-818C8403CA8E}"/>
              </c:ext>
            </c:extLst>
          </c:dPt>
          <c:dPt>
            <c:idx val="3"/>
            <c:invertIfNegative val="0"/>
            <c:bubble3D val="0"/>
            <c:spPr>
              <a:solidFill>
                <a:schemeClr val="accent6">
                  <a:lumMod val="75000"/>
                </a:schemeClr>
              </a:solidFill>
              <a:ln>
                <a:noFill/>
              </a:ln>
              <a:effectLst/>
            </c:spPr>
            <c:extLst>
              <c:ext xmlns:c16="http://schemas.microsoft.com/office/drawing/2014/chart" uri="{C3380CC4-5D6E-409C-BE32-E72D297353CC}">
                <c16:uniqueId val="{00000002-D522-48AE-A0B0-818C8403CA8E}"/>
              </c:ext>
            </c:extLst>
          </c:dPt>
          <c:dPt>
            <c:idx val="4"/>
            <c:invertIfNegative val="0"/>
            <c:bubble3D val="0"/>
            <c:spPr>
              <a:solidFill>
                <a:schemeClr val="tx1">
                  <a:lumMod val="85000"/>
                  <a:lumOff val="15000"/>
                </a:schemeClr>
              </a:solidFill>
              <a:ln>
                <a:noFill/>
              </a:ln>
              <a:effectLst/>
            </c:spPr>
            <c:extLst>
              <c:ext xmlns:c16="http://schemas.microsoft.com/office/drawing/2014/chart" uri="{C3380CC4-5D6E-409C-BE32-E72D297353CC}">
                <c16:uniqueId val="{00000003-D522-48AE-A0B0-818C8403CA8E}"/>
              </c:ext>
            </c:extLst>
          </c:dPt>
          <c:dPt>
            <c:idx val="5"/>
            <c:invertIfNegative val="0"/>
            <c:bubble3D val="0"/>
            <c:spPr>
              <a:solidFill>
                <a:schemeClr val="accent5">
                  <a:lumMod val="75000"/>
                </a:schemeClr>
              </a:solidFill>
              <a:ln>
                <a:noFill/>
              </a:ln>
              <a:effectLst/>
            </c:spPr>
            <c:extLst>
              <c:ext xmlns:c16="http://schemas.microsoft.com/office/drawing/2014/chart" uri="{C3380CC4-5D6E-409C-BE32-E72D297353CC}">
                <c16:uniqueId val="{00000004-D522-48AE-A0B0-818C8403CA8E}"/>
              </c:ext>
            </c:extLst>
          </c:dPt>
          <c:dPt>
            <c:idx val="6"/>
            <c:invertIfNegative val="0"/>
            <c:bubble3D val="0"/>
            <c:spPr>
              <a:solidFill>
                <a:schemeClr val="accent2">
                  <a:lumMod val="50000"/>
                </a:schemeClr>
              </a:solidFill>
              <a:ln>
                <a:noFill/>
              </a:ln>
              <a:effectLst/>
            </c:spPr>
            <c:extLst>
              <c:ext xmlns:c16="http://schemas.microsoft.com/office/drawing/2014/chart" uri="{C3380CC4-5D6E-409C-BE32-E72D297353CC}">
                <c16:uniqueId val="{00000005-D522-48AE-A0B0-818C8403CA8E}"/>
              </c:ext>
            </c:extLst>
          </c:dPt>
          <c:dLbls>
            <c:dLbl>
              <c:idx val="0"/>
              <c:tx>
                <c:rich>
                  <a:bodyPr/>
                  <a:lstStyle/>
                  <a:p>
                    <a:r>
                      <a:rPr lang="en-US" dirty="0"/>
                      <a:t>$1.471M</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D522-48AE-A0B0-818C8403CA8E}"/>
                </c:ext>
              </c:extLst>
            </c:dLbl>
            <c:dLbl>
              <c:idx val="1"/>
              <c:layout>
                <c:manualLayout>
                  <c:x val="1.0416666666666285E-3"/>
                  <c:y val="-4.7729402401663928E-4"/>
                </c:manualLayout>
              </c:layout>
              <c:tx>
                <c:rich>
                  <a:bodyPr rot="5400000" spcFirstLastPara="1" vertOverflow="ellipsis" wrap="square" lIns="38100" tIns="19050" rIns="38100" bIns="19050" anchor="t" anchorCtr="1">
                    <a:spAutoFit/>
                  </a:bodyPr>
                  <a:lstStyle/>
                  <a:p>
                    <a:pPr>
                      <a:defRPr sz="2000" b="0" i="0" u="none" strike="noStrike" kern="1200" baseline="0">
                        <a:solidFill>
                          <a:schemeClr val="tx1"/>
                        </a:solidFill>
                        <a:latin typeface="+mn-lt"/>
                        <a:ea typeface="+mn-ea"/>
                        <a:cs typeface="+mn-cs"/>
                      </a:defRPr>
                    </a:pPr>
                    <a:r>
                      <a:rPr lang="en-US" sz="2000" dirty="0">
                        <a:solidFill>
                          <a:schemeClr val="tx1"/>
                        </a:solidFill>
                      </a:rPr>
                      <a:t>$270K</a:t>
                    </a:r>
                  </a:p>
                </c:rich>
              </c:tx>
              <c:spPr>
                <a:noFill/>
                <a:ln>
                  <a:noFill/>
                </a:ln>
                <a:effectLst/>
              </c:spPr>
              <c:txPr>
                <a:bodyPr rot="5400000" spcFirstLastPara="1" vertOverflow="ellipsis" wrap="square" lIns="38100" tIns="19050" rIns="38100" bIns="19050" anchor="t" anchorCtr="1">
                  <a:spAutoFit/>
                </a:bodyPr>
                <a:lstStyle/>
                <a:p>
                  <a:pPr>
                    <a:defRPr sz="2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522-48AE-A0B0-818C8403CA8E}"/>
                </c:ext>
              </c:extLst>
            </c:dLbl>
            <c:dLbl>
              <c:idx val="2"/>
              <c:tx>
                <c:rich>
                  <a:bodyPr/>
                  <a:lstStyle/>
                  <a:p>
                    <a:r>
                      <a:rPr lang="en-US" dirty="0"/>
                      <a:t>$1.466M</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522-48AE-A0B0-818C8403CA8E}"/>
                </c:ext>
              </c:extLst>
            </c:dLbl>
            <c:dLbl>
              <c:idx val="3"/>
              <c:layout>
                <c:manualLayout>
                  <c:x val="0"/>
                  <c:y val="4.1083296335937712E-3"/>
                </c:manualLayout>
              </c:layout>
              <c:tx>
                <c:rich>
                  <a:bodyPr rot="5400000" spcFirstLastPara="1" vertOverflow="ellipsis" wrap="square" lIns="38100" tIns="19050" rIns="38100" bIns="19050" anchor="t" anchorCtr="1">
                    <a:spAutoFit/>
                  </a:bodyPr>
                  <a:lstStyle/>
                  <a:p>
                    <a:pPr>
                      <a:defRPr sz="2000" b="0" i="0" u="none" strike="noStrike" kern="1200" baseline="0">
                        <a:solidFill>
                          <a:schemeClr val="tx1"/>
                        </a:solidFill>
                        <a:latin typeface="+mn-lt"/>
                        <a:ea typeface="+mn-ea"/>
                        <a:cs typeface="+mn-cs"/>
                      </a:defRPr>
                    </a:pPr>
                    <a:r>
                      <a:rPr lang="en-US" sz="2000" dirty="0">
                        <a:solidFill>
                          <a:schemeClr val="tx1"/>
                        </a:solidFill>
                      </a:rPr>
                      <a:t>$616K</a:t>
                    </a:r>
                  </a:p>
                </c:rich>
              </c:tx>
              <c:spPr>
                <a:noFill/>
                <a:ln>
                  <a:noFill/>
                </a:ln>
                <a:effectLst/>
              </c:spPr>
              <c:txPr>
                <a:bodyPr rot="5400000" spcFirstLastPara="1" vertOverflow="ellipsis" wrap="square" lIns="38100" tIns="19050" rIns="38100" bIns="19050" anchor="t" anchorCtr="1">
                  <a:spAutoFit/>
                </a:bodyPr>
                <a:lstStyle/>
                <a:p>
                  <a:pPr>
                    <a:defRPr sz="20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522-48AE-A0B0-818C8403CA8E}"/>
                </c:ext>
              </c:extLst>
            </c:dLbl>
            <c:dLbl>
              <c:idx val="4"/>
              <c:tx>
                <c:rich>
                  <a:bodyPr/>
                  <a:lstStyle/>
                  <a:p>
                    <a:r>
                      <a:rPr lang="en-US" dirty="0"/>
                      <a:t>$6.089M</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522-48AE-A0B0-818C8403CA8E}"/>
                </c:ext>
              </c:extLst>
            </c:dLbl>
            <c:dLbl>
              <c:idx val="5"/>
              <c:tx>
                <c:rich>
                  <a:bodyPr/>
                  <a:lstStyle/>
                  <a:p>
                    <a:r>
                      <a:rPr lang="en-US" dirty="0"/>
                      <a:t>$1.390M</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D522-48AE-A0B0-818C8403CA8E}"/>
                </c:ext>
              </c:extLst>
            </c:dLbl>
            <c:dLbl>
              <c:idx val="6"/>
              <c:tx>
                <c:rich>
                  <a:bodyPr/>
                  <a:lstStyle/>
                  <a:p>
                    <a:r>
                      <a:rPr lang="en-US" dirty="0"/>
                      <a:t>$1.799M</a:t>
                    </a:r>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522-48AE-A0B0-818C8403CA8E}"/>
                </c:ext>
              </c:extLst>
            </c:dLbl>
            <c:spPr>
              <a:noFill/>
              <a:ln>
                <a:noFill/>
              </a:ln>
              <a:effectLst/>
            </c:spPr>
            <c:txPr>
              <a:bodyPr rot="5400000" spcFirstLastPara="1" vertOverflow="ellipsis" wrap="square" lIns="38100" tIns="19050" rIns="38100" bIns="19050" anchor="t" anchorCtr="1">
                <a:spAutoFit/>
              </a:bodyPr>
              <a:lstStyle/>
              <a:p>
                <a:pPr>
                  <a:defRPr sz="2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(Budget!$B$13:$E$13,Budget!$G$13:$I$13)</c:f>
              <c:strCache>
                <c:ptCount val="7"/>
                <c:pt idx="0">
                  <c:v>Dunwoody</c:v>
                </c:pt>
                <c:pt idx="1">
                  <c:v>Alpharetta</c:v>
                </c:pt>
                <c:pt idx="2">
                  <c:v>Brookhaven</c:v>
                </c:pt>
                <c:pt idx="3">
                  <c:v>Chamblee</c:v>
                </c:pt>
                <c:pt idx="4">
                  <c:v>Roswell</c:v>
                </c:pt>
                <c:pt idx="5">
                  <c:v>Sandy Springs</c:v>
                </c:pt>
                <c:pt idx="6">
                  <c:v>Smyrna</c:v>
                </c:pt>
              </c:strCache>
              <c:extLst/>
            </c:strRef>
          </c:cat>
          <c:val>
            <c:numRef>
              <c:f>(Budget!$B$16:$E$16,Budget!$G$16:$I$16)</c:f>
              <c:numCache>
                <c:formatCode>_("$"* #,##0_);_("$"* \(#,##0\);_("$"* "-"??_);_(@_)</c:formatCode>
                <c:ptCount val="7"/>
                <c:pt idx="0">
                  <c:v>1470930</c:v>
                </c:pt>
                <c:pt idx="1">
                  <c:v>269561</c:v>
                </c:pt>
                <c:pt idx="2">
                  <c:v>1465650</c:v>
                </c:pt>
                <c:pt idx="3">
                  <c:v>616493</c:v>
                </c:pt>
                <c:pt idx="4">
                  <c:v>6088746</c:v>
                </c:pt>
                <c:pt idx="5">
                  <c:v>1390200</c:v>
                </c:pt>
                <c:pt idx="6">
                  <c:v>1799481</c:v>
                </c:pt>
              </c:numCache>
              <c:extLst/>
            </c:numRef>
          </c:val>
          <c:extLst xmlns:c15="http://schemas.microsoft.com/office/drawing/2012/chart">
            <c:ext xmlns:c16="http://schemas.microsoft.com/office/drawing/2014/chart" uri="{C3380CC4-5D6E-409C-BE32-E72D297353CC}">
              <c16:uniqueId val="{00000006-D522-48AE-A0B0-818C8403CA8E}"/>
            </c:ext>
          </c:extLst>
        </c:ser>
        <c:dLbls>
          <c:showLegendKey val="0"/>
          <c:showVal val="0"/>
          <c:showCatName val="0"/>
          <c:showSerName val="0"/>
          <c:showPercent val="0"/>
          <c:showBubbleSize val="0"/>
        </c:dLbls>
        <c:gapWidth val="47"/>
        <c:overlap val="-27"/>
        <c:axId val="1385543616"/>
        <c:axId val="1388226863"/>
        <c:extLst>
          <c:ext xmlns:c15="http://schemas.microsoft.com/office/drawing/2012/chart" uri="{02D57815-91ED-43cb-92C2-25804820EDAC}">
            <c15:filteredBarSeries>
              <c15:ser>
                <c:idx val="0"/>
                <c:order val="0"/>
                <c:tx>
                  <c:strRef>
                    <c:extLst>
                      <c:ext uri="{02D57815-91ED-43cb-92C2-25804820EDAC}">
                        <c15:formulaRef>
                          <c15:sqref>Budget!$A$14</c15:sqref>
                        </c15:formulaRef>
                      </c:ext>
                    </c:extLst>
                    <c:strCache>
                      <c:ptCount val="1"/>
                      <c:pt idx="0">
                        <c:v>Tech Budget</c:v>
                      </c:pt>
                    </c:strCache>
                  </c:strRef>
                </c:tx>
                <c:spPr>
                  <a:solidFill>
                    <a:schemeClr val="accent1"/>
                  </a:solidFill>
                  <a:ln>
                    <a:noFill/>
                  </a:ln>
                  <a:effectLst/>
                </c:spPr>
                <c:invertIfNegative val="0"/>
                <c:cat>
                  <c:strRef>
                    <c:extLst>
                      <c:ext uri="{02D57815-91ED-43cb-92C2-25804820EDAC}">
                        <c15:formulaRef>
                          <c15:sqref>(Budget!$B$13:$E$13,Budget!$G$13:$I$13)</c15:sqref>
                        </c15:formulaRef>
                      </c:ext>
                    </c:extLst>
                    <c:strCache>
                      <c:ptCount val="7"/>
                      <c:pt idx="0">
                        <c:v>Dunwoody</c:v>
                      </c:pt>
                      <c:pt idx="1">
                        <c:v>Alpharetta</c:v>
                      </c:pt>
                      <c:pt idx="2">
                        <c:v>Brookhaven</c:v>
                      </c:pt>
                      <c:pt idx="3">
                        <c:v>Chamblee</c:v>
                      </c:pt>
                      <c:pt idx="4">
                        <c:v>Roswell</c:v>
                      </c:pt>
                      <c:pt idx="5">
                        <c:v>Sandy Springs</c:v>
                      </c:pt>
                      <c:pt idx="6">
                        <c:v>Smyrna</c:v>
                      </c:pt>
                    </c:strCache>
                  </c:strRef>
                </c:cat>
                <c:val>
                  <c:numRef>
                    <c:extLst>
                      <c:ext uri="{02D57815-91ED-43cb-92C2-25804820EDAC}">
                        <c15:formulaRef>
                          <c15:sqref>(Budget!$B$14:$E$14,Budget!$G$14:$I$14)</c15:sqref>
                        </c15:formulaRef>
                      </c:ext>
                    </c:extLst>
                    <c:numCache>
                      <c:formatCode>_("$"* #,##0_);_("$"* \(#,##0\);_("$"* "-"??_);_(@_)</c:formatCode>
                      <c:ptCount val="7"/>
                      <c:pt idx="0">
                        <c:v>3643705</c:v>
                      </c:pt>
                      <c:pt idx="1">
                        <c:v>2609289</c:v>
                      </c:pt>
                      <c:pt idx="2">
                        <c:v>2668213</c:v>
                      </c:pt>
                      <c:pt idx="3">
                        <c:v>1328519</c:v>
                      </c:pt>
                      <c:pt idx="4">
                        <c:v>8083895</c:v>
                      </c:pt>
                      <c:pt idx="5">
                        <c:v>4781200</c:v>
                      </c:pt>
                      <c:pt idx="6">
                        <c:v>2449348</c:v>
                      </c:pt>
                    </c:numCache>
                  </c:numRef>
                </c:val>
                <c:extLst>
                  <c:ext xmlns:c16="http://schemas.microsoft.com/office/drawing/2014/chart" uri="{C3380CC4-5D6E-409C-BE32-E72D297353CC}">
                    <c16:uniqueId val="{00000007-D522-48AE-A0B0-818C8403CA8E}"/>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Budget!$A$15</c15:sqref>
                        </c15:formulaRef>
                      </c:ext>
                    </c:extLst>
                    <c:strCache>
                      <c:ptCount val="1"/>
                      <c:pt idx="0">
                        <c:v>Personnel Costs</c:v>
                      </c:pt>
                    </c:strCache>
                  </c:strRef>
                </c:tx>
                <c:spPr>
                  <a:solidFill>
                    <a:schemeClr val="accent2"/>
                  </a:solidFill>
                  <a:ln>
                    <a:noFill/>
                  </a:ln>
                  <a:effectLst/>
                </c:spPr>
                <c:invertIfNegative val="0"/>
                <c:cat>
                  <c:strRef>
                    <c:extLst xmlns:c15="http://schemas.microsoft.com/office/drawing/2012/chart">
                      <c:ext xmlns:c15="http://schemas.microsoft.com/office/drawing/2012/chart" uri="{02D57815-91ED-43cb-92C2-25804820EDAC}">
                        <c15:formulaRef>
                          <c15:sqref>(Budget!$B$13:$E$13,Budget!$G$13:$I$13)</c15:sqref>
                        </c15:formulaRef>
                      </c:ext>
                    </c:extLst>
                    <c:strCache>
                      <c:ptCount val="7"/>
                      <c:pt idx="0">
                        <c:v>Dunwoody</c:v>
                      </c:pt>
                      <c:pt idx="1">
                        <c:v>Alpharetta</c:v>
                      </c:pt>
                      <c:pt idx="2">
                        <c:v>Brookhaven</c:v>
                      </c:pt>
                      <c:pt idx="3">
                        <c:v>Chamblee</c:v>
                      </c:pt>
                      <c:pt idx="4">
                        <c:v>Roswell</c:v>
                      </c:pt>
                      <c:pt idx="5">
                        <c:v>Sandy Springs</c:v>
                      </c:pt>
                      <c:pt idx="6">
                        <c:v>Smyrna</c:v>
                      </c:pt>
                    </c:strCache>
                  </c:strRef>
                </c:cat>
                <c:val>
                  <c:numRef>
                    <c:extLst xmlns:c15="http://schemas.microsoft.com/office/drawing/2012/chart">
                      <c:ext xmlns:c15="http://schemas.microsoft.com/office/drawing/2012/chart" uri="{02D57815-91ED-43cb-92C2-25804820EDAC}">
                        <c15:formulaRef>
                          <c15:sqref>(Budget!$B$15:$E$15,Budget!$G$15:$I$15)</c15:sqref>
                        </c15:formulaRef>
                      </c:ext>
                    </c:extLst>
                    <c:numCache>
                      <c:formatCode>_("$"* #,##0_);_("$"* \(#,##0\);_("$"* "-"??_);_(@_)</c:formatCode>
                      <c:ptCount val="7"/>
                      <c:pt idx="0">
                        <c:v>1212540</c:v>
                      </c:pt>
                      <c:pt idx="1">
                        <c:v>2339728</c:v>
                      </c:pt>
                      <c:pt idx="2">
                        <c:v>1202563</c:v>
                      </c:pt>
                      <c:pt idx="3">
                        <c:v>706574</c:v>
                      </c:pt>
                      <c:pt idx="4">
                        <c:v>1838090</c:v>
                      </c:pt>
                      <c:pt idx="5">
                        <c:v>3391000</c:v>
                      </c:pt>
                      <c:pt idx="6">
                        <c:v>649867</c:v>
                      </c:pt>
                    </c:numCache>
                  </c:numRef>
                </c:val>
                <c:extLst xmlns:c15="http://schemas.microsoft.com/office/drawing/2012/chart">
                  <c:ext xmlns:c16="http://schemas.microsoft.com/office/drawing/2014/chart" uri="{C3380CC4-5D6E-409C-BE32-E72D297353CC}">
                    <c16:uniqueId val="{00000008-D522-48AE-A0B0-818C8403CA8E}"/>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Budget!$A$17</c15:sqref>
                        </c15:formulaRef>
                      </c:ext>
                    </c:extLst>
                    <c:strCache>
                      <c:ptCount val="1"/>
                      <c:pt idx="0">
                        <c:v>City Budget</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(Budget!$B$13:$E$13,Budget!$G$13:$I$13)</c15:sqref>
                        </c15:formulaRef>
                      </c:ext>
                    </c:extLst>
                    <c:strCache>
                      <c:ptCount val="7"/>
                      <c:pt idx="0">
                        <c:v>Dunwoody</c:v>
                      </c:pt>
                      <c:pt idx="1">
                        <c:v>Alpharetta</c:v>
                      </c:pt>
                      <c:pt idx="2">
                        <c:v>Brookhaven</c:v>
                      </c:pt>
                      <c:pt idx="3">
                        <c:v>Chamblee</c:v>
                      </c:pt>
                      <c:pt idx="4">
                        <c:v>Roswell</c:v>
                      </c:pt>
                      <c:pt idx="5">
                        <c:v>Sandy Springs</c:v>
                      </c:pt>
                      <c:pt idx="6">
                        <c:v>Smyrna</c:v>
                      </c:pt>
                    </c:strCache>
                  </c:strRef>
                </c:cat>
                <c:val>
                  <c:numRef>
                    <c:extLst xmlns:c15="http://schemas.microsoft.com/office/drawing/2012/chart">
                      <c:ext xmlns:c15="http://schemas.microsoft.com/office/drawing/2012/chart" uri="{02D57815-91ED-43cb-92C2-25804820EDAC}">
                        <c15:formulaRef>
                          <c15:sqref>(Budget!$B$17:$E$17,Budget!$G$17:$I$17)</c15:sqref>
                        </c15:formulaRef>
                      </c:ext>
                    </c:extLst>
                    <c:numCache>
                      <c:formatCode>_("$"* #,##0_);_("$"* \(#,##0\);_("$"* "-"??_);_(@_)</c:formatCode>
                      <c:ptCount val="7"/>
                      <c:pt idx="0">
                        <c:v>40904295</c:v>
                      </c:pt>
                      <c:pt idx="1">
                        <c:v>93737635</c:v>
                      </c:pt>
                      <c:pt idx="2">
                        <c:v>42715671</c:v>
                      </c:pt>
                      <c:pt idx="3">
                        <c:v>35992731</c:v>
                      </c:pt>
                      <c:pt idx="4">
                        <c:v>105117713</c:v>
                      </c:pt>
                      <c:pt idx="5">
                        <c:v>170393242</c:v>
                      </c:pt>
                      <c:pt idx="6">
                        <c:v>73584427</c:v>
                      </c:pt>
                    </c:numCache>
                  </c:numRef>
                </c:val>
                <c:extLst xmlns:c15="http://schemas.microsoft.com/office/drawing/2012/chart">
                  <c:ext xmlns:c16="http://schemas.microsoft.com/office/drawing/2014/chart" uri="{C3380CC4-5D6E-409C-BE32-E72D297353CC}">
                    <c16:uniqueId val="{00000009-D522-48AE-A0B0-818C8403CA8E}"/>
                  </c:ext>
                </c:extLst>
              </c15:ser>
            </c15:filteredBarSeries>
          </c:ext>
        </c:extLst>
      </c:barChart>
      <c:catAx>
        <c:axId val="1385543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388226863"/>
        <c:crosses val="autoZero"/>
        <c:auto val="1"/>
        <c:lblAlgn val="ctr"/>
        <c:lblOffset val="100"/>
        <c:noMultiLvlLbl val="0"/>
      </c:catAx>
      <c:valAx>
        <c:axId val="1388226863"/>
        <c:scaling>
          <c:orientation val="minMax"/>
          <c:max val="6200000"/>
          <c:min val="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385543616"/>
        <c:crosses val="autoZero"/>
        <c:crossBetween val="between"/>
        <c:dispUnits>
          <c:builtInUnit val="millions"/>
          <c:dispUnitsLbl>
            <c:layout>
              <c:manualLayout>
                <c:xMode val="edge"/>
                <c:yMode val="edge"/>
                <c:x val="4.6453412073490822E-3"/>
                <c:y val="0.48285429407471531"/>
              </c:manualLayout>
            </c:layout>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dispUnitsLbl>
        </c:dispUnits>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71916CD-B228-4F0A-BBF4-2A7F7CC98D3A}" type="datetimeFigureOut">
              <a:rPr lang="en-US" smtClean="0"/>
              <a:t>9/24/2026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3619A63-035B-4343-9498-76B733195C2A}" type="slidenum">
              <a:rPr lang="en-US" smtClean="0"/>
              <a:t>‹#›</a:t>
            </a:fld>
            <a:endParaRPr lang="en-US"/>
          </a:p>
        </p:txBody>
      </p:sp>
    </p:spTree>
    <p:extLst>
      <p:ext uri="{BB962C8B-B14F-4D97-AF65-F5344CB8AC3E}">
        <p14:creationId xmlns:p14="http://schemas.microsoft.com/office/powerpoint/2010/main" val="73174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619A63-035B-4343-9498-76B733195C2A}" type="slidenum">
              <a:rPr lang="en-US" smtClean="0"/>
              <a:t>1</a:t>
            </a:fld>
            <a:endParaRPr lang="en-US"/>
          </a:p>
        </p:txBody>
      </p:sp>
    </p:spTree>
    <p:extLst>
      <p:ext uri="{BB962C8B-B14F-4D97-AF65-F5344CB8AC3E}">
        <p14:creationId xmlns:p14="http://schemas.microsoft.com/office/powerpoint/2010/main" val="2463519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DDC99D-C641-6C2E-F735-88E95939F111}"/>
              </a:ext>
            </a:extLst>
          </p:cNvPr>
          <p:cNvPicPr>
            <a:picLocks noChangeAspect="1"/>
          </p:cNvPicPr>
          <p:nvPr userDrawn="1"/>
        </p:nvPicPr>
        <p:blipFill>
          <a:blip r:embed="rId3">
            <a:duotone>
              <a:prstClr val="black"/>
              <a:schemeClr val="accent5">
                <a:tint val="45000"/>
                <a:satMod val="400000"/>
              </a:schemeClr>
            </a:duotone>
            <a:alphaModFix/>
            <a:extLst>
              <a:ext uri="{BEBA8EAE-BF5A-486C-A8C5-ECC9F3942E4B}">
                <a14:imgProps xmlns:a14="http://schemas.microsoft.com/office/drawing/2010/main">
                  <a14:imgLayer r:embed="rId4">
                    <a14:imgEffect>
                      <a14:sharpenSoften amount="100000"/>
                    </a14:imgEffect>
                    <a14:imgEffect>
                      <a14:brightnessContrast bright="-100000" contrast="52000"/>
                    </a14:imgEffect>
                  </a14:imgLayer>
                </a14:imgProps>
              </a:ext>
            </a:extLst>
          </a:blip>
          <a:stretch>
            <a:fillRect/>
          </a:stretch>
        </p:blipFill>
        <p:spPr>
          <a:xfrm>
            <a:off x="3920171" y="2600325"/>
            <a:ext cx="4735799" cy="1354439"/>
          </a:xfrm>
          <a:prstGeom prst="rect">
            <a:avLst/>
          </a:prstGeom>
          <a:noFill/>
        </p:spPr>
      </p:pic>
      <p:sp>
        <p:nvSpPr>
          <p:cNvPr id="12" name="Subtitle 7">
            <a:extLst>
              <a:ext uri="{FF2B5EF4-FFF2-40B4-BE49-F238E27FC236}">
                <a16:creationId xmlns:a16="http://schemas.microsoft.com/office/drawing/2014/main" id="{2E4D2332-1666-2CF7-C5EE-B3F6FCBBBD4A}"/>
              </a:ext>
            </a:extLst>
          </p:cNvPr>
          <p:cNvSpPr>
            <a:spLocks noGrp="1"/>
          </p:cNvSpPr>
          <p:nvPr>
            <p:ph type="subTitle" idx="1"/>
          </p:nvPr>
        </p:nvSpPr>
        <p:spPr>
          <a:xfrm>
            <a:off x="0" y="4522583"/>
            <a:ext cx="12192000" cy="1060315"/>
          </a:xfrm>
          <a:solidFill>
            <a:srgbClr val="002060">
              <a:alpha val="70000"/>
            </a:srgbClr>
          </a:solidFill>
        </p:spPr>
        <p:txBody>
          <a:bodyPr>
            <a:normAutofit/>
          </a:bodyPr>
          <a:lstStyle>
            <a:lvl1pPr algn="ctr">
              <a:defRPr/>
            </a:lvl1pPr>
          </a:lstStyle>
          <a:p>
            <a:r>
              <a:rPr lang="en-US" sz="3600" b="1">
                <a:solidFill>
                  <a:schemeClr val="bg1"/>
                </a:solidFill>
              </a:rPr>
              <a:t>Topic</a:t>
            </a:r>
          </a:p>
          <a:p>
            <a:r>
              <a:rPr lang="en-US" sz="1800" b="1">
                <a:solidFill>
                  <a:schemeClr val="bg1"/>
                </a:solidFill>
              </a:rPr>
              <a:t>Date </a:t>
            </a:r>
          </a:p>
        </p:txBody>
      </p:sp>
    </p:spTree>
    <p:extLst>
      <p:ext uri="{BB962C8B-B14F-4D97-AF65-F5344CB8AC3E}">
        <p14:creationId xmlns:p14="http://schemas.microsoft.com/office/powerpoint/2010/main" val="372666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4703" y="83155"/>
            <a:ext cx="10955045" cy="773755"/>
          </a:xfrm>
        </p:spPr>
        <p:txBody>
          <a:bodyPr/>
          <a:lstStyle>
            <a:lvl1pPr marL="0">
              <a:defRPr/>
            </a:lvl1pPr>
          </a:lstStyle>
          <a:p>
            <a:r>
              <a:rPr lang="en-US"/>
              <a:t>Click to edit Master title style</a:t>
            </a:r>
          </a:p>
        </p:txBody>
      </p:sp>
      <p:sp>
        <p:nvSpPr>
          <p:cNvPr id="3" name="Content Placeholder 2"/>
          <p:cNvSpPr>
            <a:spLocks noGrp="1"/>
          </p:cNvSpPr>
          <p:nvPr>
            <p:ph idx="1"/>
          </p:nvPr>
        </p:nvSpPr>
        <p:spPr>
          <a:xfrm>
            <a:off x="674703" y="1020931"/>
            <a:ext cx="10955045" cy="5241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19078D7-48D9-421F-BB58-077BD35B5BA3}" type="slidenum">
              <a:rPr lang="en-US" smtClean="0"/>
              <a:t>‹#›</a:t>
            </a:fld>
            <a:endParaRPr lang="en-US"/>
          </a:p>
        </p:txBody>
      </p:sp>
    </p:spTree>
    <p:extLst>
      <p:ext uri="{BB962C8B-B14F-4D97-AF65-F5344CB8AC3E}">
        <p14:creationId xmlns:p14="http://schemas.microsoft.com/office/powerpoint/2010/main" val="3520888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E24F974-5A83-3C6C-74C1-C5A50C53A721}"/>
              </a:ext>
            </a:extLst>
          </p:cNvPr>
          <p:cNvPicPr>
            <a:picLocks noChangeAspect="1"/>
          </p:cNvPicPr>
          <p:nvPr userDrawn="1"/>
        </p:nvPicPr>
        <p:blipFill>
          <a:blip r:embed="rId2"/>
          <a:stretch>
            <a:fillRect/>
          </a:stretch>
        </p:blipFill>
        <p:spPr>
          <a:xfrm>
            <a:off x="97067" y="6452267"/>
            <a:ext cx="1255885" cy="359695"/>
          </a:xfrm>
          <a:prstGeom prst="rect">
            <a:avLst/>
          </a:prstGeom>
        </p:spPr>
      </p:pic>
    </p:spTree>
    <p:extLst>
      <p:ext uri="{BB962C8B-B14F-4D97-AF65-F5344CB8AC3E}">
        <p14:creationId xmlns:p14="http://schemas.microsoft.com/office/powerpoint/2010/main" val="13778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1279463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831652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321186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6396104"/>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pic>
        <p:nvPicPr>
          <p:cNvPr id="2" name="Picture 1">
            <a:extLst>
              <a:ext uri="{FF2B5EF4-FFF2-40B4-BE49-F238E27FC236}">
                <a16:creationId xmlns:a16="http://schemas.microsoft.com/office/drawing/2014/main" id="{5F91BC3C-9BDE-453B-12A9-41F980E9CA0F}"/>
              </a:ext>
            </a:extLst>
          </p:cNvPr>
          <p:cNvPicPr>
            <a:picLocks noChangeAspect="1"/>
          </p:cNvPicPr>
          <p:nvPr userDrawn="1"/>
        </p:nvPicPr>
        <p:blipFill>
          <a:blip r:embed="rId2"/>
          <a:stretch>
            <a:fillRect/>
          </a:stretch>
        </p:blipFill>
        <p:spPr>
          <a:xfrm>
            <a:off x="0" y="6446837"/>
            <a:ext cx="1255885" cy="359695"/>
          </a:xfrm>
          <a:prstGeom prst="rect">
            <a:avLst/>
          </a:prstGeom>
        </p:spPr>
      </p:pic>
    </p:spTree>
    <p:extLst>
      <p:ext uri="{BB962C8B-B14F-4D97-AF65-F5344CB8AC3E}">
        <p14:creationId xmlns:p14="http://schemas.microsoft.com/office/powerpoint/2010/main" val="2872925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19EA68E3-4BD0-E19C-5A75-9C1FF9AF24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444" y="6401368"/>
            <a:ext cx="1261640" cy="360468"/>
          </a:xfrm>
          <a:prstGeom prst="rect">
            <a:avLst/>
          </a:prstGeom>
        </p:spPr>
      </p:pic>
    </p:spTree>
    <p:extLst>
      <p:ext uri="{BB962C8B-B14F-4D97-AF65-F5344CB8AC3E}">
        <p14:creationId xmlns:p14="http://schemas.microsoft.com/office/powerpoint/2010/main" val="342423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7793F960-212C-0B7A-94A5-B10E0BF313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99" y="6446837"/>
            <a:ext cx="1261640" cy="360468"/>
          </a:xfrm>
          <a:prstGeom prst="rect">
            <a:avLst/>
          </a:prstGeom>
        </p:spPr>
      </p:pic>
    </p:spTree>
    <p:extLst>
      <p:ext uri="{BB962C8B-B14F-4D97-AF65-F5344CB8AC3E}">
        <p14:creationId xmlns:p14="http://schemas.microsoft.com/office/powerpoint/2010/main" val="2829986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72357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pic>
        <p:nvPicPr>
          <p:cNvPr id="9" name="Picture 8">
            <a:extLst>
              <a:ext uri="{FF2B5EF4-FFF2-40B4-BE49-F238E27FC236}">
                <a16:creationId xmlns:a16="http://schemas.microsoft.com/office/drawing/2014/main" id="{2C058B05-3034-1E44-DB5E-43018DDBED8C}"/>
              </a:ext>
            </a:extLst>
          </p:cNvPr>
          <p:cNvPicPr>
            <a:picLocks noChangeAspect="1"/>
          </p:cNvPicPr>
          <p:nvPr userDrawn="1"/>
        </p:nvPicPr>
        <p:blipFill>
          <a:blip r:embed="rId2"/>
          <a:stretch>
            <a:fillRect/>
          </a:stretch>
        </p:blipFill>
        <p:spPr>
          <a:xfrm>
            <a:off x="70434" y="6444932"/>
            <a:ext cx="1255885" cy="359695"/>
          </a:xfrm>
          <a:prstGeom prst="rect">
            <a:avLst/>
          </a:prstGeom>
        </p:spPr>
      </p:pic>
    </p:spTree>
    <p:extLst>
      <p:ext uri="{BB962C8B-B14F-4D97-AF65-F5344CB8AC3E}">
        <p14:creationId xmlns:p14="http://schemas.microsoft.com/office/powerpoint/2010/main" val="308783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781235" y="83155"/>
            <a:ext cx="10777491" cy="77375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81235" y="1020931"/>
            <a:ext cx="10777491" cy="524162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81693" y="6446837"/>
            <a:ext cx="1312025" cy="365125"/>
          </a:xfrm>
          <a:prstGeom prst="rect">
            <a:avLst/>
          </a:prstGeom>
        </p:spPr>
        <p:txBody>
          <a:bodyPr vert="horz" lIns="91440" tIns="45720" rIns="91440" bIns="45720" rtlCol="0" anchor="ctr"/>
          <a:lstStyle>
            <a:lvl1pPr algn="r">
              <a:defRPr sz="1050">
                <a:solidFill>
                  <a:srgbClr val="FFFFFF"/>
                </a:solidFill>
              </a:defRPr>
            </a:lvl1pPr>
          </a:lstStyle>
          <a:p>
            <a:fld id="{A5E2F8EF-BB61-4BB6-AF82-B4F0A683C0A1}" type="slidenum">
              <a:rPr lang="en-US" smtClean="0"/>
              <a:t>‹#›</a:t>
            </a:fld>
            <a:endParaRPr lang="en-US"/>
          </a:p>
        </p:txBody>
      </p:sp>
      <p:pic>
        <p:nvPicPr>
          <p:cNvPr id="8" name="Picture 7">
            <a:extLst>
              <a:ext uri="{FF2B5EF4-FFF2-40B4-BE49-F238E27FC236}">
                <a16:creationId xmlns:a16="http://schemas.microsoft.com/office/drawing/2014/main" id="{CAFC102A-E040-79B4-47C5-A5C0FF36838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5499" y="6425773"/>
            <a:ext cx="1261640" cy="360468"/>
          </a:xfrm>
          <a:prstGeom prst="rect">
            <a:avLst/>
          </a:prstGeom>
        </p:spPr>
      </p:pic>
    </p:spTree>
    <p:extLst>
      <p:ext uri="{BB962C8B-B14F-4D97-AF65-F5344CB8AC3E}">
        <p14:creationId xmlns:p14="http://schemas.microsoft.com/office/powerpoint/2010/main" val="253166103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Aptos" panose="020B0004020202020204" pitchFamily="34" charset="0"/>
          <a:ea typeface="+mj-ea"/>
          <a:cs typeface="+mj-cs"/>
        </a:defRPr>
      </a:lvl1pPr>
    </p:titleStyle>
    <p:bodyStyle>
      <a:lvl1pPr marL="342900" indent="-342900" algn="l" defTabSz="914400" rtl="0" eaLnBrk="1" latinLnBrk="0" hangingPunct="1">
        <a:lnSpc>
          <a:spcPct val="90000"/>
        </a:lnSpc>
        <a:spcBef>
          <a:spcPts val="1200"/>
        </a:spcBef>
        <a:spcAft>
          <a:spcPts val="200"/>
        </a:spcAft>
        <a:buClr>
          <a:schemeClr val="tx1"/>
        </a:buClr>
        <a:buSzPct val="100000"/>
        <a:buFont typeface="Arial" panose="020B0604020202020204" pitchFamily="34" charset="0"/>
        <a:buChar char="•"/>
        <a:defRPr sz="3600" kern="1200" baseline="0">
          <a:solidFill>
            <a:schemeClr val="tx1">
              <a:lumMod val="75000"/>
              <a:lumOff val="25000"/>
            </a:schemeClr>
          </a:solidFill>
          <a:latin typeface="Aptos" panose="020B0004020202020204" pitchFamily="34" charset="0"/>
          <a:ea typeface="+mn-ea"/>
          <a:cs typeface="+mn-cs"/>
        </a:defRPr>
      </a:lvl1pPr>
      <a:lvl2pPr marL="48691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3200" kern="1200" baseline="0">
          <a:solidFill>
            <a:schemeClr val="tx1">
              <a:lumMod val="75000"/>
              <a:lumOff val="25000"/>
            </a:schemeClr>
          </a:solidFill>
          <a:latin typeface="Aptos" panose="020B0004020202020204" pitchFamily="34" charset="0"/>
          <a:ea typeface="+mn-ea"/>
          <a:cs typeface="+mn-cs"/>
        </a:defRPr>
      </a:lvl2pPr>
      <a:lvl3pPr marL="66979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800" kern="1200" baseline="0">
          <a:solidFill>
            <a:schemeClr val="tx1">
              <a:lumMod val="75000"/>
              <a:lumOff val="25000"/>
            </a:schemeClr>
          </a:solidFill>
          <a:latin typeface="Aptos" panose="020B0004020202020204" pitchFamily="34" charset="0"/>
          <a:ea typeface="+mn-ea"/>
          <a:cs typeface="+mn-cs"/>
        </a:defRPr>
      </a:lvl3pPr>
      <a:lvl4pPr marL="85267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400" kern="1200" baseline="0">
          <a:solidFill>
            <a:schemeClr val="tx1">
              <a:lumMod val="75000"/>
              <a:lumOff val="25000"/>
            </a:schemeClr>
          </a:solidFill>
          <a:latin typeface="Aptos" panose="020B0004020202020204" pitchFamily="34" charset="0"/>
          <a:ea typeface="+mn-ea"/>
          <a:cs typeface="+mn-cs"/>
        </a:defRPr>
      </a:lvl4pPr>
      <a:lvl5pPr marL="103555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000" kern="1200" baseline="0">
          <a:solidFill>
            <a:schemeClr val="tx1">
              <a:lumMod val="75000"/>
              <a:lumOff val="25000"/>
            </a:schemeClr>
          </a:solidFill>
          <a:latin typeface="Aptos" panose="020B0004020202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5B175FD-D4A1-7EC3-3686-A4124B06135F}"/>
              </a:ext>
            </a:extLst>
          </p:cNvPr>
          <p:cNvSpPr>
            <a:spLocks noGrp="1"/>
          </p:cNvSpPr>
          <p:nvPr>
            <p:ph type="subTitle" idx="1"/>
          </p:nvPr>
        </p:nvSpPr>
        <p:spPr>
          <a:xfrm>
            <a:off x="0" y="4700357"/>
            <a:ext cx="12192000" cy="1404594"/>
          </a:xfrm>
        </p:spPr>
        <p:txBody>
          <a:bodyPr vert="horz" lIns="0" tIns="45720" rIns="0" bIns="45720" rtlCol="0" anchor="t">
            <a:normAutofit fontScale="25000" lnSpcReduction="20000"/>
          </a:bodyPr>
          <a:lstStyle/>
          <a:p>
            <a:pPr marL="0" indent="0">
              <a:buNone/>
            </a:pPr>
            <a:endParaRPr lang="en-US" sz="2100" b="1" dirty="0">
              <a:solidFill>
                <a:schemeClr val="bg1"/>
              </a:solidFill>
              <a:effectLst>
                <a:outerShdw blurRad="38100" dist="38100" dir="2700000" algn="tl">
                  <a:srgbClr val="000000">
                    <a:alpha val="43137"/>
                  </a:srgbClr>
                </a:outerShdw>
              </a:effectLst>
            </a:endParaRPr>
          </a:p>
          <a:p>
            <a:pPr marL="0" indent="0">
              <a:buNone/>
            </a:pPr>
            <a:r>
              <a:rPr lang="en-US" sz="9000" b="1" dirty="0">
                <a:solidFill>
                  <a:schemeClr val="bg1"/>
                </a:solidFill>
                <a:effectLst>
                  <a:outerShdw blurRad="38100" dist="38100" dir="2700000" algn="tl">
                    <a:srgbClr val="000000">
                      <a:alpha val="43137"/>
                    </a:srgbClr>
                  </a:outerShdw>
                </a:effectLst>
              </a:rPr>
              <a:t>City of Dunwoody / Budget Retreat</a:t>
            </a:r>
          </a:p>
          <a:p>
            <a:pPr marL="0" indent="0">
              <a:buNone/>
            </a:pPr>
            <a:r>
              <a:rPr lang="en-US" sz="9000" b="1">
                <a:solidFill>
                  <a:schemeClr val="bg1"/>
                </a:solidFill>
                <a:effectLst>
                  <a:outerShdw blurRad="38100" dist="38100" dir="2700000" algn="tl">
                    <a:srgbClr val="000000">
                      <a:alpha val="43137"/>
                    </a:srgbClr>
                  </a:outerShdw>
                </a:effectLst>
                <a:latin typeface="Aptos"/>
              </a:rPr>
              <a:t>Technology</a:t>
            </a:r>
            <a:endParaRPr lang="en-US" sz="9000" b="1" dirty="0">
              <a:solidFill>
                <a:schemeClr val="bg1"/>
              </a:solidFill>
              <a:effectLst>
                <a:outerShdw blurRad="38100" dist="38100" dir="2700000" algn="tl">
                  <a:srgbClr val="000000">
                    <a:alpha val="43137"/>
                  </a:srgbClr>
                </a:outerShdw>
              </a:effectLst>
              <a:latin typeface="Aptos"/>
            </a:endParaRPr>
          </a:p>
          <a:p>
            <a:pPr marL="0" indent="0">
              <a:buNone/>
            </a:pPr>
            <a:r>
              <a:rPr lang="en-US" sz="5100" b="1" dirty="0">
                <a:solidFill>
                  <a:schemeClr val="bg1"/>
                </a:solidFill>
                <a:effectLst>
                  <a:outerShdw blurRad="38100" dist="38100" dir="2700000" algn="tl">
                    <a:srgbClr val="000000">
                      <a:alpha val="43137"/>
                    </a:srgbClr>
                  </a:outerShdw>
                </a:effectLst>
                <a:latin typeface="Aptos"/>
              </a:rPr>
              <a:t>September 30, 2026</a:t>
            </a:r>
          </a:p>
        </p:txBody>
      </p:sp>
    </p:spTree>
    <p:extLst>
      <p:ext uri="{BB962C8B-B14F-4D97-AF65-F5344CB8AC3E}">
        <p14:creationId xmlns:p14="http://schemas.microsoft.com/office/powerpoint/2010/main" val="2804837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AB40D-4EB3-F2EC-A440-CE2838ECBA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66434B-C20F-8F42-682A-F0D7BDBF5273}"/>
              </a:ext>
            </a:extLst>
          </p:cNvPr>
          <p:cNvSpPr>
            <a:spLocks noGrp="1"/>
          </p:cNvSpPr>
          <p:nvPr>
            <p:ph type="title"/>
          </p:nvPr>
        </p:nvSpPr>
        <p:spPr>
          <a:xfrm>
            <a:off x="474710" y="286603"/>
            <a:ext cx="11143358" cy="702302"/>
          </a:xfrm>
        </p:spPr>
        <p:txBody>
          <a:bodyPr>
            <a:normAutofit fontScale="90000"/>
          </a:bodyPr>
          <a:lstStyle/>
          <a:p>
            <a:r>
              <a:rPr lang="en-US" b="1" dirty="0"/>
              <a:t>Technology – Vision/Mission Statement </a:t>
            </a:r>
          </a:p>
        </p:txBody>
      </p:sp>
      <p:sp>
        <p:nvSpPr>
          <p:cNvPr id="4" name="Slide Number Placeholder 3">
            <a:extLst>
              <a:ext uri="{FF2B5EF4-FFF2-40B4-BE49-F238E27FC236}">
                <a16:creationId xmlns:a16="http://schemas.microsoft.com/office/drawing/2014/main" id="{9C2B9415-0D74-B18B-946D-42B15616C311}"/>
              </a:ext>
            </a:extLst>
          </p:cNvPr>
          <p:cNvSpPr>
            <a:spLocks noGrp="1"/>
          </p:cNvSpPr>
          <p:nvPr>
            <p:ph type="sldNum" sz="quarter" idx="12"/>
          </p:nvPr>
        </p:nvSpPr>
        <p:spPr/>
        <p:txBody>
          <a:bodyPr/>
          <a:lstStyle/>
          <a:p>
            <a:fld id="{D19078D7-48D9-421F-BB58-077BD35B5BA3}" type="slidenum">
              <a:rPr lang="en-US" smtClean="0"/>
              <a:t>2</a:t>
            </a:fld>
            <a:endParaRPr lang="en-US"/>
          </a:p>
        </p:txBody>
      </p:sp>
      <p:sp>
        <p:nvSpPr>
          <p:cNvPr id="3" name="TextBox 2">
            <a:extLst>
              <a:ext uri="{FF2B5EF4-FFF2-40B4-BE49-F238E27FC236}">
                <a16:creationId xmlns:a16="http://schemas.microsoft.com/office/drawing/2014/main" id="{3928E8DF-5DD7-A89A-11C4-22367A8E7CB6}"/>
              </a:ext>
            </a:extLst>
          </p:cNvPr>
          <p:cNvSpPr txBox="1"/>
          <p:nvPr/>
        </p:nvSpPr>
        <p:spPr>
          <a:xfrm>
            <a:off x="561286" y="1228397"/>
            <a:ext cx="11069428" cy="4524315"/>
          </a:xfrm>
          <a:prstGeom prst="rect">
            <a:avLst/>
          </a:prstGeom>
          <a:noFill/>
        </p:spPr>
        <p:txBody>
          <a:bodyPr wrap="square" lIns="91440" tIns="45720" rIns="91440" bIns="45720" rtlCol="0" anchor="t">
            <a:spAutoFit/>
          </a:bodyPr>
          <a:lstStyle/>
          <a:p>
            <a:pPr marL="457200" indent="-457200">
              <a:buFont typeface="Arial"/>
              <a:buChar char="•"/>
            </a:pPr>
            <a:r>
              <a:rPr lang="en-US" sz="2800" b="1" dirty="0">
                <a:solidFill>
                  <a:srgbClr val="555555"/>
                </a:solidFill>
                <a:highlight>
                  <a:srgbClr val="FFFFFF"/>
                </a:highlight>
                <a:ea typeface="+mn-lt"/>
                <a:cs typeface="+mn-lt"/>
              </a:rPr>
              <a:t>Vision Statement:</a:t>
            </a:r>
            <a:r>
              <a:rPr lang="en-US" sz="2800" dirty="0">
                <a:solidFill>
                  <a:srgbClr val="555555"/>
                </a:solidFill>
                <a:highlight>
                  <a:srgbClr val="FFFFFF"/>
                </a:highlight>
                <a:ea typeface="+mn-lt"/>
                <a:cs typeface="+mn-lt"/>
              </a:rPr>
              <a:t> "To provide robust technology solutions that are cost effective, improve the lives of our users, and help the City provide the best service to our citizens."</a:t>
            </a:r>
            <a:endParaRPr lang="en-US" sz="2800" dirty="0">
              <a:latin typeface="Aptos"/>
            </a:endParaRPr>
          </a:p>
          <a:p>
            <a:pPr marL="457200" indent="-457200">
              <a:buFont typeface="Arial"/>
              <a:buChar char="•"/>
            </a:pPr>
            <a:r>
              <a:rPr lang="en-US" sz="2800" b="1" dirty="0">
                <a:solidFill>
                  <a:srgbClr val="555555"/>
                </a:solidFill>
                <a:highlight>
                  <a:srgbClr val="FFFFFF"/>
                </a:highlight>
                <a:ea typeface="+mn-lt"/>
                <a:cs typeface="+mn-lt"/>
              </a:rPr>
              <a:t>Mission Statement:</a:t>
            </a:r>
            <a:r>
              <a:rPr lang="en-US" sz="2800" dirty="0">
                <a:solidFill>
                  <a:srgbClr val="555555"/>
                </a:solidFill>
                <a:highlight>
                  <a:srgbClr val="FFFFFF"/>
                </a:highlight>
                <a:ea typeface="+mn-lt"/>
                <a:cs typeface="+mn-lt"/>
              </a:rPr>
              <a:t> "To be a good partner to all City Departments.  To enhance productivity using progressive, yet stable, technology infrastructure.  To provide leadership in making more cyber secure choices.  To assist in selecting integrated technology solutions.  To provide fiscally responsible solutions and exceptional service.”</a:t>
            </a:r>
            <a:endParaRPr lang="en-US" sz="2800" dirty="0">
              <a:ea typeface="Calibri"/>
              <a:cs typeface="Calibri"/>
            </a:endParaRPr>
          </a:p>
          <a:p>
            <a:br>
              <a:rPr lang="en-US" dirty="0"/>
            </a:br>
            <a:endParaRPr lang="en-US" dirty="0">
              <a:ea typeface="Calibri" panose="020F0502020204030204"/>
              <a:cs typeface="Calibri" panose="020F0502020204030204"/>
            </a:endParaRPr>
          </a:p>
          <a:p>
            <a:pPr marL="457200" indent="-457200">
              <a:buFont typeface="Arial" panose="020B0604020202020204" pitchFamily="34" charset="0"/>
              <a:buChar char="•"/>
            </a:pPr>
            <a:endParaRPr lang="en-US" sz="2800" dirty="0">
              <a:latin typeface="Aptos"/>
            </a:endParaRPr>
          </a:p>
        </p:txBody>
      </p:sp>
    </p:spTree>
    <p:extLst>
      <p:ext uri="{BB962C8B-B14F-4D97-AF65-F5344CB8AC3E}">
        <p14:creationId xmlns:p14="http://schemas.microsoft.com/office/powerpoint/2010/main" val="1348437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28D7C-3E91-C939-9101-2CAF00E043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7E8F11-CCEB-94B5-0193-A97F507F63E6}"/>
              </a:ext>
            </a:extLst>
          </p:cNvPr>
          <p:cNvSpPr>
            <a:spLocks noGrp="1"/>
          </p:cNvSpPr>
          <p:nvPr>
            <p:ph type="title"/>
          </p:nvPr>
        </p:nvSpPr>
        <p:spPr>
          <a:xfrm>
            <a:off x="474710" y="286603"/>
            <a:ext cx="11143358" cy="702302"/>
          </a:xfrm>
        </p:spPr>
        <p:txBody>
          <a:bodyPr>
            <a:normAutofit fontScale="90000"/>
          </a:bodyPr>
          <a:lstStyle/>
          <a:p>
            <a:r>
              <a:rPr lang="en-US" b="1" dirty="0"/>
              <a:t>Technology – Proposed 2027 Budget</a:t>
            </a:r>
          </a:p>
        </p:txBody>
      </p:sp>
      <p:sp>
        <p:nvSpPr>
          <p:cNvPr id="4" name="Slide Number Placeholder 3">
            <a:extLst>
              <a:ext uri="{FF2B5EF4-FFF2-40B4-BE49-F238E27FC236}">
                <a16:creationId xmlns:a16="http://schemas.microsoft.com/office/drawing/2014/main" id="{5E1F041A-A29D-3B11-C3A1-3B41DFF0D7EE}"/>
              </a:ext>
            </a:extLst>
          </p:cNvPr>
          <p:cNvSpPr>
            <a:spLocks noGrp="1"/>
          </p:cNvSpPr>
          <p:nvPr>
            <p:ph type="sldNum" sz="quarter" idx="12"/>
          </p:nvPr>
        </p:nvSpPr>
        <p:spPr/>
        <p:txBody>
          <a:bodyPr/>
          <a:lstStyle/>
          <a:p>
            <a:fld id="{D19078D7-48D9-421F-BB58-077BD35B5BA3}" type="slidenum">
              <a:rPr lang="en-US" smtClean="0"/>
              <a:t>3</a:t>
            </a:fld>
            <a:endParaRPr lang="en-US"/>
          </a:p>
        </p:txBody>
      </p:sp>
      <p:sp>
        <p:nvSpPr>
          <p:cNvPr id="3" name="TextBox 2">
            <a:extLst>
              <a:ext uri="{FF2B5EF4-FFF2-40B4-BE49-F238E27FC236}">
                <a16:creationId xmlns:a16="http://schemas.microsoft.com/office/drawing/2014/main" id="{96C5D311-8215-C3A0-FD55-079C144A0767}"/>
              </a:ext>
            </a:extLst>
          </p:cNvPr>
          <p:cNvSpPr txBox="1"/>
          <p:nvPr/>
        </p:nvSpPr>
        <p:spPr>
          <a:xfrm>
            <a:off x="561286" y="1228397"/>
            <a:ext cx="11069428" cy="3970318"/>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a:rPr>
              <a:t>Total Budget: $3,892,900</a:t>
            </a:r>
            <a:endParaRPr lang="en-US" sz="2800" dirty="0">
              <a:latin typeface="Aptos" panose="020B0004020202020204" pitchFamily="34" charset="0"/>
            </a:endParaRPr>
          </a:p>
          <a:p>
            <a:endParaRPr lang="en-US" sz="2800" dirty="0">
              <a:latin typeface="Aptos" panose="020B0004020202020204" pitchFamily="34" charset="0"/>
            </a:endParaRPr>
          </a:p>
          <a:p>
            <a:pPr marL="914400" lvl="1" indent="-457200">
              <a:buFont typeface="Arial" panose="020B0604020202020204" pitchFamily="34" charset="0"/>
              <a:buChar char="•"/>
            </a:pPr>
            <a:r>
              <a:rPr lang="en-US" sz="2800" dirty="0">
                <a:latin typeface="Aptos"/>
              </a:rPr>
              <a:t>Personnel Services: $1,209,735</a:t>
            </a:r>
          </a:p>
          <a:p>
            <a:pPr marL="1371600" lvl="2" indent="-457200">
              <a:buFont typeface="Arial" panose="020B0604020202020204" pitchFamily="34" charset="0"/>
              <a:buChar char="•"/>
            </a:pPr>
            <a:r>
              <a:rPr lang="en-US" sz="2800" dirty="0">
                <a:latin typeface="Aptos" panose="020B0004020202020204" pitchFamily="34" charset="0"/>
              </a:rPr>
              <a:t>Technology Director</a:t>
            </a:r>
          </a:p>
          <a:p>
            <a:pPr marL="1371600" lvl="2" indent="-457200">
              <a:buFont typeface="Arial" panose="020B0604020202020204" pitchFamily="34" charset="0"/>
              <a:buChar char="•"/>
            </a:pPr>
            <a:r>
              <a:rPr lang="en-US" sz="2800" dirty="0">
                <a:latin typeface="Aptos" panose="020B0004020202020204" pitchFamily="34" charset="0"/>
              </a:rPr>
              <a:t>Technology Manager</a:t>
            </a:r>
          </a:p>
          <a:p>
            <a:pPr marL="1371600" lvl="2" indent="-457200">
              <a:buFont typeface="Arial" panose="020B0604020202020204" pitchFamily="34" charset="0"/>
              <a:buChar char="•"/>
            </a:pPr>
            <a:r>
              <a:rPr lang="en-US" sz="2800" dirty="0">
                <a:latin typeface="Aptos" panose="020B0004020202020204" pitchFamily="34" charset="0"/>
              </a:rPr>
              <a:t>GIS Manager</a:t>
            </a:r>
          </a:p>
          <a:p>
            <a:pPr marL="1371600" lvl="2" indent="-457200">
              <a:buFont typeface="Arial" panose="020B0604020202020204" pitchFamily="34" charset="0"/>
              <a:buChar char="•"/>
            </a:pPr>
            <a:r>
              <a:rPr lang="en-US" sz="2800" dirty="0">
                <a:latin typeface="Aptos" panose="020B0004020202020204" pitchFamily="34" charset="0"/>
              </a:rPr>
              <a:t>Lead Systems Engineer</a:t>
            </a:r>
          </a:p>
          <a:p>
            <a:pPr marL="1371600" lvl="2" indent="-457200">
              <a:buFont typeface="Arial" panose="020B0604020202020204" pitchFamily="34" charset="0"/>
              <a:buChar char="•"/>
            </a:pPr>
            <a:r>
              <a:rPr lang="en-US" sz="2800" dirty="0">
                <a:latin typeface="Aptos" panose="020B0004020202020204" pitchFamily="34" charset="0"/>
              </a:rPr>
              <a:t>Systems Administrator (x2) – 1 on hold</a:t>
            </a:r>
          </a:p>
          <a:p>
            <a:pPr marL="1371600" lvl="2" indent="-457200">
              <a:buFont typeface="Arial" panose="020B0604020202020204" pitchFamily="34" charset="0"/>
              <a:buChar char="•"/>
            </a:pPr>
            <a:r>
              <a:rPr lang="en-US" sz="2800" dirty="0">
                <a:latin typeface="Aptos" panose="020B0004020202020204" pitchFamily="34" charset="0"/>
              </a:rPr>
              <a:t>Technology Support Specialist</a:t>
            </a:r>
            <a:endParaRPr lang="en-US" dirty="0"/>
          </a:p>
        </p:txBody>
      </p:sp>
    </p:spTree>
    <p:extLst>
      <p:ext uri="{BB962C8B-B14F-4D97-AF65-F5344CB8AC3E}">
        <p14:creationId xmlns:p14="http://schemas.microsoft.com/office/powerpoint/2010/main" val="2217492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7B742-15C5-744C-008E-1D4B4380F1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3C1311-9D44-AC17-E50D-6FA3A2B34B2A}"/>
              </a:ext>
            </a:extLst>
          </p:cNvPr>
          <p:cNvSpPr>
            <a:spLocks noGrp="1"/>
          </p:cNvSpPr>
          <p:nvPr>
            <p:ph type="title"/>
          </p:nvPr>
        </p:nvSpPr>
        <p:spPr>
          <a:xfrm>
            <a:off x="474710" y="286603"/>
            <a:ext cx="11143358" cy="702302"/>
          </a:xfrm>
        </p:spPr>
        <p:txBody>
          <a:bodyPr>
            <a:normAutofit fontScale="90000"/>
          </a:bodyPr>
          <a:lstStyle/>
          <a:p>
            <a:r>
              <a:rPr lang="en-US" b="1" dirty="0"/>
              <a:t>Technology Department Responsibilities</a:t>
            </a:r>
          </a:p>
        </p:txBody>
      </p:sp>
      <p:sp>
        <p:nvSpPr>
          <p:cNvPr id="4" name="Slide Number Placeholder 3">
            <a:extLst>
              <a:ext uri="{FF2B5EF4-FFF2-40B4-BE49-F238E27FC236}">
                <a16:creationId xmlns:a16="http://schemas.microsoft.com/office/drawing/2014/main" id="{56219F41-774F-0513-A98C-B2BF91378ECF}"/>
              </a:ext>
            </a:extLst>
          </p:cNvPr>
          <p:cNvSpPr>
            <a:spLocks noGrp="1"/>
          </p:cNvSpPr>
          <p:nvPr>
            <p:ph type="sldNum" sz="quarter" idx="12"/>
          </p:nvPr>
        </p:nvSpPr>
        <p:spPr/>
        <p:txBody>
          <a:bodyPr/>
          <a:lstStyle/>
          <a:p>
            <a:fld id="{D19078D7-48D9-421F-BB58-077BD35B5BA3}" type="slidenum">
              <a:rPr lang="en-US" smtClean="0"/>
              <a:t>4</a:t>
            </a:fld>
            <a:endParaRPr lang="en-US"/>
          </a:p>
        </p:txBody>
      </p:sp>
      <p:sp>
        <p:nvSpPr>
          <p:cNvPr id="3" name="TextBox 2">
            <a:extLst>
              <a:ext uri="{FF2B5EF4-FFF2-40B4-BE49-F238E27FC236}">
                <a16:creationId xmlns:a16="http://schemas.microsoft.com/office/drawing/2014/main" id="{85721C1D-2700-6077-4EDB-157AFECBF959}"/>
              </a:ext>
            </a:extLst>
          </p:cNvPr>
          <p:cNvSpPr txBox="1"/>
          <p:nvPr/>
        </p:nvSpPr>
        <p:spPr>
          <a:xfrm>
            <a:off x="561286" y="1228397"/>
            <a:ext cx="11069428" cy="483209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dirty="0"/>
              <a:t>Provides secure, reliable, and responsive technology services for all City operations, including Police Department systems;</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Manages technology planning, purchasing, implementation, security, infrastructure, applications, networking, cloud services, GIS, project management, and staff support;</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Provides hands-on, customer-focused service and training; manages helpdesk requests and escalations; maintains City and Police applications and equipment; conducts security and vendor risk assessments; and works with specialized vendors as needed.</a:t>
            </a:r>
          </a:p>
        </p:txBody>
      </p:sp>
    </p:spTree>
    <p:extLst>
      <p:ext uri="{BB962C8B-B14F-4D97-AF65-F5344CB8AC3E}">
        <p14:creationId xmlns:p14="http://schemas.microsoft.com/office/powerpoint/2010/main" val="384114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ED87-7CE6-B1BE-7AB3-D9ED0E087A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3D26C4-20C0-3BE4-3ACD-B5D81952C04B}"/>
              </a:ext>
            </a:extLst>
          </p:cNvPr>
          <p:cNvSpPr>
            <a:spLocks noGrp="1"/>
          </p:cNvSpPr>
          <p:nvPr>
            <p:ph type="title"/>
          </p:nvPr>
        </p:nvSpPr>
        <p:spPr>
          <a:xfrm>
            <a:off x="474709" y="286603"/>
            <a:ext cx="10922963" cy="702302"/>
          </a:xfrm>
        </p:spPr>
        <p:txBody>
          <a:bodyPr>
            <a:normAutofit fontScale="90000"/>
          </a:bodyPr>
          <a:lstStyle/>
          <a:p>
            <a:r>
              <a:rPr lang="en-US" b="1" dirty="0"/>
              <a:t>Technology – Proposed 2027 Budget</a:t>
            </a:r>
          </a:p>
        </p:txBody>
      </p:sp>
      <p:sp>
        <p:nvSpPr>
          <p:cNvPr id="4" name="Slide Number Placeholder 3">
            <a:extLst>
              <a:ext uri="{FF2B5EF4-FFF2-40B4-BE49-F238E27FC236}">
                <a16:creationId xmlns:a16="http://schemas.microsoft.com/office/drawing/2014/main" id="{376CD368-C24F-F249-E8AF-80B65556B825}"/>
              </a:ext>
            </a:extLst>
          </p:cNvPr>
          <p:cNvSpPr>
            <a:spLocks noGrp="1"/>
          </p:cNvSpPr>
          <p:nvPr>
            <p:ph type="sldNum" sz="quarter" idx="12"/>
          </p:nvPr>
        </p:nvSpPr>
        <p:spPr/>
        <p:txBody>
          <a:bodyPr/>
          <a:lstStyle/>
          <a:p>
            <a:fld id="{D19078D7-48D9-421F-BB58-077BD35B5BA3}" type="slidenum">
              <a:rPr lang="en-US" smtClean="0"/>
              <a:t>5</a:t>
            </a:fld>
            <a:endParaRPr lang="en-US"/>
          </a:p>
        </p:txBody>
      </p:sp>
      <p:sp>
        <p:nvSpPr>
          <p:cNvPr id="3" name="TextBox 2">
            <a:extLst>
              <a:ext uri="{FF2B5EF4-FFF2-40B4-BE49-F238E27FC236}">
                <a16:creationId xmlns:a16="http://schemas.microsoft.com/office/drawing/2014/main" id="{C4D623F4-8AB9-F8CC-0595-32C8FC5DC9C5}"/>
              </a:ext>
            </a:extLst>
          </p:cNvPr>
          <p:cNvSpPr txBox="1"/>
          <p:nvPr/>
        </p:nvSpPr>
        <p:spPr>
          <a:xfrm>
            <a:off x="561286" y="1443841"/>
            <a:ext cx="11069428" cy="3970318"/>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panose="020B0004020202020204" pitchFamily="34" charset="0"/>
              </a:rPr>
              <a:t>Total Budget: $ 3,913,702</a:t>
            </a:r>
          </a:p>
          <a:p>
            <a:endParaRPr lang="en-US" sz="2800" dirty="0">
              <a:latin typeface="Aptos" panose="020B0004020202020204" pitchFamily="34" charset="0"/>
            </a:endParaRPr>
          </a:p>
          <a:p>
            <a:pPr marL="914400" lvl="1" indent="-457200">
              <a:buFont typeface="Arial" panose="020B0604020202020204" pitchFamily="34" charset="0"/>
              <a:buChar char="•"/>
            </a:pPr>
            <a:r>
              <a:rPr lang="en-US" sz="2800" dirty="0">
                <a:latin typeface="Aptos" panose="020B0004020202020204" pitchFamily="34" charset="0"/>
              </a:rPr>
              <a:t>1535 Technology: $1,126,233</a:t>
            </a:r>
          </a:p>
          <a:p>
            <a:pPr marL="1371600" lvl="2" indent="-457200">
              <a:buFont typeface="Arial" panose="020B0604020202020204" pitchFamily="34" charset="0"/>
              <a:buChar char="•"/>
            </a:pPr>
            <a:r>
              <a:rPr lang="en-US" sz="2800" dirty="0">
                <a:latin typeface="Aptos" panose="020B0004020202020204" pitchFamily="34" charset="0"/>
              </a:rPr>
              <a:t>Official/Admin Services: $190,980</a:t>
            </a:r>
          </a:p>
          <a:p>
            <a:pPr marL="1371600" lvl="2" indent="-457200">
              <a:buFont typeface="Arial" panose="020B0604020202020204" pitchFamily="34" charset="0"/>
              <a:buChar char="•"/>
            </a:pPr>
            <a:r>
              <a:rPr lang="en-US" sz="2800" dirty="0">
                <a:latin typeface="Aptos" panose="020B0004020202020204" pitchFamily="34" charset="0"/>
              </a:rPr>
              <a:t>Professional Services: $21,185</a:t>
            </a:r>
          </a:p>
          <a:p>
            <a:pPr marL="1371600" lvl="2" indent="-457200">
              <a:buFont typeface="Arial" panose="020B0604020202020204" pitchFamily="34" charset="0"/>
              <a:buChar char="•"/>
            </a:pPr>
            <a:r>
              <a:rPr lang="en-US" sz="2800" dirty="0">
                <a:latin typeface="Aptos" panose="020B0004020202020204" pitchFamily="34" charset="0"/>
              </a:rPr>
              <a:t>Technical Services: $200,233</a:t>
            </a:r>
          </a:p>
          <a:p>
            <a:pPr marL="1371600" lvl="2" indent="-457200">
              <a:buFont typeface="Arial" panose="020B0604020202020204" pitchFamily="34" charset="0"/>
              <a:buChar char="•"/>
            </a:pPr>
            <a:r>
              <a:rPr lang="en-US" sz="2800" dirty="0">
                <a:latin typeface="Aptos" panose="020B0004020202020204" pitchFamily="34" charset="0"/>
              </a:rPr>
              <a:t>Repairs/Maintenance: $390,985</a:t>
            </a:r>
          </a:p>
          <a:p>
            <a:pPr marL="1371600" lvl="2" indent="-457200">
              <a:buFont typeface="Arial" panose="020B0604020202020204" pitchFamily="34" charset="0"/>
              <a:buChar char="•"/>
            </a:pPr>
            <a:r>
              <a:rPr lang="en-US" sz="2800" dirty="0">
                <a:latin typeface="Aptos" panose="020B0004020202020204" pitchFamily="34" charset="0"/>
              </a:rPr>
              <a:t>Communications: $277,000</a:t>
            </a:r>
          </a:p>
          <a:p>
            <a:pPr marL="1371600" lvl="2" indent="-457200">
              <a:buFont typeface="Arial" panose="020B0604020202020204" pitchFamily="34" charset="0"/>
              <a:buChar char="•"/>
            </a:pPr>
            <a:r>
              <a:rPr lang="en-US" sz="2800" dirty="0">
                <a:latin typeface="Aptos" panose="020B0004020202020204" pitchFamily="34" charset="0"/>
              </a:rPr>
              <a:t>Other: $45,850</a:t>
            </a:r>
          </a:p>
        </p:txBody>
      </p:sp>
      <p:sp>
        <p:nvSpPr>
          <p:cNvPr id="6" name="TextBox 5">
            <a:extLst>
              <a:ext uri="{FF2B5EF4-FFF2-40B4-BE49-F238E27FC236}">
                <a16:creationId xmlns:a16="http://schemas.microsoft.com/office/drawing/2014/main" id="{A13B8B42-F2AD-73E4-3EC1-0014F8CE84BA}"/>
              </a:ext>
            </a:extLst>
          </p:cNvPr>
          <p:cNvSpPr txBox="1"/>
          <p:nvPr/>
        </p:nvSpPr>
        <p:spPr>
          <a:xfrm>
            <a:off x="8099897" y="4522752"/>
            <a:ext cx="3725560" cy="1569660"/>
          </a:xfrm>
          <a:prstGeom prst="rect">
            <a:avLst/>
          </a:prstGeom>
          <a:noFill/>
        </p:spPr>
        <p:txBody>
          <a:bodyPr wrap="square" rtlCol="0">
            <a:spAutoFit/>
          </a:bodyPr>
          <a:lstStyle/>
          <a:p>
            <a:r>
              <a:rPr lang="en-US" sz="1200" dirty="0"/>
              <a:t>*1535 Includes: </a:t>
            </a:r>
          </a:p>
          <a:p>
            <a:pPr marL="285750" indent="-285750">
              <a:buFont typeface="Arial" panose="020B0604020202020204" pitchFamily="34" charset="0"/>
              <a:buChar char="•"/>
            </a:pPr>
            <a:r>
              <a:rPr lang="en-US" sz="1200" dirty="0"/>
              <a:t>escalation Services for security, GIS, networking, and cloud</a:t>
            </a:r>
          </a:p>
          <a:p>
            <a:pPr marL="285750" indent="-285750">
              <a:buFont typeface="Arial" panose="020B0604020202020204" pitchFamily="34" charset="0"/>
              <a:buChar char="•"/>
            </a:pPr>
            <a:r>
              <a:rPr lang="en-US" sz="1200" dirty="0"/>
              <a:t>replication and backup</a:t>
            </a:r>
          </a:p>
          <a:p>
            <a:pPr marL="285750" indent="-285750">
              <a:buFont typeface="Arial" panose="020B0604020202020204" pitchFamily="34" charset="0"/>
              <a:buChar char="•"/>
            </a:pPr>
            <a:r>
              <a:rPr lang="en-US" sz="1200" dirty="0"/>
              <a:t>technology infrastructure</a:t>
            </a:r>
          </a:p>
          <a:p>
            <a:pPr marL="285750" indent="-285750">
              <a:buFont typeface="Arial" panose="020B0604020202020204" pitchFamily="34" charset="0"/>
              <a:buChar char="•"/>
            </a:pPr>
            <a:r>
              <a:rPr lang="en-US" sz="1200" dirty="0"/>
              <a:t>cybersecurity tools</a:t>
            </a:r>
          </a:p>
          <a:p>
            <a:pPr marL="285750" indent="-285750">
              <a:buFont typeface="Arial" panose="020B0604020202020204" pitchFamily="34" charset="0"/>
              <a:buChar char="•"/>
            </a:pPr>
            <a:r>
              <a:rPr lang="en-US" sz="1200" dirty="0"/>
              <a:t>primary, secondary, and tertiary internet</a:t>
            </a:r>
          </a:p>
          <a:p>
            <a:pPr marL="285750" indent="-285750">
              <a:buFont typeface="Arial" panose="020B0604020202020204" pitchFamily="34" charset="0"/>
              <a:buChar char="•"/>
            </a:pPr>
            <a:r>
              <a:rPr lang="en-US" sz="1200" dirty="0"/>
              <a:t>access control and camera equipment</a:t>
            </a:r>
          </a:p>
        </p:txBody>
      </p:sp>
    </p:spTree>
    <p:extLst>
      <p:ext uri="{BB962C8B-B14F-4D97-AF65-F5344CB8AC3E}">
        <p14:creationId xmlns:p14="http://schemas.microsoft.com/office/powerpoint/2010/main" val="2542795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5C28F-CB4C-9416-34D8-2A72D6F081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F50B4F-8AA6-48B2-847C-79185B543FF9}"/>
              </a:ext>
            </a:extLst>
          </p:cNvPr>
          <p:cNvSpPr>
            <a:spLocks noGrp="1"/>
          </p:cNvSpPr>
          <p:nvPr>
            <p:ph type="title"/>
          </p:nvPr>
        </p:nvSpPr>
        <p:spPr>
          <a:xfrm>
            <a:off x="474709" y="286603"/>
            <a:ext cx="10922963" cy="702302"/>
          </a:xfrm>
        </p:spPr>
        <p:txBody>
          <a:bodyPr>
            <a:normAutofit fontScale="90000"/>
          </a:bodyPr>
          <a:lstStyle/>
          <a:p>
            <a:r>
              <a:rPr lang="en-US" b="1" dirty="0"/>
              <a:t>Technology – Proposed 2027 Budget</a:t>
            </a:r>
          </a:p>
        </p:txBody>
      </p:sp>
      <p:sp>
        <p:nvSpPr>
          <p:cNvPr id="4" name="Slide Number Placeholder 3">
            <a:extLst>
              <a:ext uri="{FF2B5EF4-FFF2-40B4-BE49-F238E27FC236}">
                <a16:creationId xmlns:a16="http://schemas.microsoft.com/office/drawing/2014/main" id="{B14C8EEB-D8A1-CC4B-DBB7-5D41DD0C6128}"/>
              </a:ext>
            </a:extLst>
          </p:cNvPr>
          <p:cNvSpPr>
            <a:spLocks noGrp="1"/>
          </p:cNvSpPr>
          <p:nvPr>
            <p:ph type="sldNum" sz="quarter" idx="12"/>
          </p:nvPr>
        </p:nvSpPr>
        <p:spPr/>
        <p:txBody>
          <a:bodyPr/>
          <a:lstStyle/>
          <a:p>
            <a:fld id="{D19078D7-48D9-421F-BB58-077BD35B5BA3}" type="slidenum">
              <a:rPr lang="en-US" smtClean="0"/>
              <a:t>6</a:t>
            </a:fld>
            <a:endParaRPr lang="en-US"/>
          </a:p>
        </p:txBody>
      </p:sp>
      <p:sp>
        <p:nvSpPr>
          <p:cNvPr id="3" name="TextBox 2">
            <a:extLst>
              <a:ext uri="{FF2B5EF4-FFF2-40B4-BE49-F238E27FC236}">
                <a16:creationId xmlns:a16="http://schemas.microsoft.com/office/drawing/2014/main" id="{6D6FCB11-7B41-0B1F-B3BB-6905915369A3}"/>
              </a:ext>
            </a:extLst>
          </p:cNvPr>
          <p:cNvSpPr txBox="1"/>
          <p:nvPr/>
        </p:nvSpPr>
        <p:spPr>
          <a:xfrm>
            <a:off x="561286" y="1520785"/>
            <a:ext cx="11069428" cy="3816429"/>
          </a:xfrm>
          <a:prstGeom prst="rect">
            <a:avLst/>
          </a:prstGeom>
          <a:noFill/>
        </p:spPr>
        <p:txBody>
          <a:bodyPr wrap="square" lIns="91440" tIns="45720" rIns="91440" bIns="45720" rtlCol="0" anchor="t">
            <a:spAutoFit/>
          </a:bodyPr>
          <a:lstStyle/>
          <a:p>
            <a:pPr marL="914400" lvl="1" indent="-457200">
              <a:buFont typeface="Arial" panose="020B0604020202020204" pitchFamily="34" charset="0"/>
              <a:buChar char="•"/>
            </a:pPr>
            <a:r>
              <a:rPr lang="en-US" sz="2800" dirty="0">
                <a:latin typeface="Aptos" panose="020B0004020202020204" pitchFamily="34" charset="0"/>
              </a:rPr>
              <a:t>Total Budget: $3,913,702</a:t>
            </a:r>
          </a:p>
          <a:p>
            <a:pPr marL="914400" lvl="1" indent="-457200">
              <a:buFont typeface="Arial" panose="020B0604020202020204" pitchFamily="34" charset="0"/>
              <a:buChar char="•"/>
            </a:pPr>
            <a:endParaRPr lang="en-US" sz="2800" dirty="0">
              <a:latin typeface="Aptos" panose="020B0004020202020204" pitchFamily="34" charset="0"/>
            </a:endParaRPr>
          </a:p>
          <a:p>
            <a:pPr marL="1371600" lvl="2" indent="-457200">
              <a:buFont typeface="Arial" panose="020B0604020202020204" pitchFamily="34" charset="0"/>
              <a:buChar char="•"/>
            </a:pPr>
            <a:r>
              <a:rPr lang="en-US" sz="2800" dirty="0">
                <a:latin typeface="Aptos" panose="020B0004020202020204" pitchFamily="34" charset="0"/>
              </a:rPr>
              <a:t>1536 City Departments: $1,304,929</a:t>
            </a:r>
          </a:p>
          <a:p>
            <a:pPr marL="1828800" lvl="3" indent="-457200">
              <a:buFont typeface="Arial" panose="020B0604020202020204" pitchFamily="34" charset="0"/>
              <a:buChar char="•"/>
            </a:pPr>
            <a:r>
              <a:rPr lang="en-US" sz="2800" dirty="0">
                <a:latin typeface="Aptos" panose="020B0004020202020204" pitchFamily="34" charset="0"/>
              </a:rPr>
              <a:t>Technical Services: $53,000</a:t>
            </a:r>
          </a:p>
          <a:p>
            <a:pPr marL="1828800" lvl="3" indent="-457200">
              <a:buFont typeface="Arial" panose="020B0604020202020204" pitchFamily="34" charset="0"/>
              <a:buChar char="•"/>
            </a:pPr>
            <a:r>
              <a:rPr lang="en-US" sz="2800" dirty="0">
                <a:latin typeface="Aptos" panose="020B0004020202020204" pitchFamily="34" charset="0"/>
              </a:rPr>
              <a:t>Repairs/Maintenance: $898,929</a:t>
            </a:r>
          </a:p>
          <a:p>
            <a:pPr marL="1828800" lvl="3" indent="-457200">
              <a:buFont typeface="Arial" panose="020B0604020202020204" pitchFamily="34" charset="0"/>
              <a:buChar char="•"/>
            </a:pPr>
            <a:r>
              <a:rPr lang="en-US" sz="2800" dirty="0">
                <a:latin typeface="Aptos" panose="020B0004020202020204" pitchFamily="34" charset="0"/>
              </a:rPr>
              <a:t>Rentals: $60,000</a:t>
            </a:r>
          </a:p>
          <a:p>
            <a:pPr marL="1828800" lvl="3" indent="-457200">
              <a:buFont typeface="Arial" panose="020B0604020202020204" pitchFamily="34" charset="0"/>
              <a:buChar char="•"/>
            </a:pPr>
            <a:r>
              <a:rPr lang="en-US" sz="2800" dirty="0">
                <a:latin typeface="Aptos" panose="020B0004020202020204" pitchFamily="34" charset="0"/>
              </a:rPr>
              <a:t>Communications: $275,000</a:t>
            </a:r>
          </a:p>
          <a:p>
            <a:pPr marL="1828800" lvl="3" indent="-457200">
              <a:buFont typeface="Arial" panose="020B0604020202020204" pitchFamily="34" charset="0"/>
              <a:buChar char="•"/>
            </a:pPr>
            <a:r>
              <a:rPr lang="en-US" sz="2800" dirty="0">
                <a:latin typeface="Aptos" panose="020B0004020202020204" pitchFamily="34" charset="0"/>
              </a:rPr>
              <a:t>Other: $18,000</a:t>
            </a:r>
            <a:endParaRPr lang="en-US" dirty="0"/>
          </a:p>
          <a:p>
            <a:endParaRPr lang="en-US" dirty="0"/>
          </a:p>
        </p:txBody>
      </p:sp>
      <p:sp>
        <p:nvSpPr>
          <p:cNvPr id="7" name="TextBox 6">
            <a:extLst>
              <a:ext uri="{FF2B5EF4-FFF2-40B4-BE49-F238E27FC236}">
                <a16:creationId xmlns:a16="http://schemas.microsoft.com/office/drawing/2014/main" id="{DC878C9C-8F4B-F416-7E9D-8B25C6FA74EE}"/>
              </a:ext>
            </a:extLst>
          </p:cNvPr>
          <p:cNvSpPr txBox="1"/>
          <p:nvPr/>
        </p:nvSpPr>
        <p:spPr>
          <a:xfrm>
            <a:off x="8380379" y="4953930"/>
            <a:ext cx="2449749" cy="1200329"/>
          </a:xfrm>
          <a:prstGeom prst="rect">
            <a:avLst/>
          </a:prstGeom>
          <a:noFill/>
        </p:spPr>
        <p:txBody>
          <a:bodyPr wrap="square" rtlCol="0">
            <a:spAutoFit/>
          </a:bodyPr>
          <a:lstStyle/>
          <a:p>
            <a:r>
              <a:rPr lang="en-US" sz="1200" dirty="0"/>
              <a:t>*1536 Includes: </a:t>
            </a:r>
          </a:p>
          <a:p>
            <a:pPr marL="285750" indent="-285750">
              <a:buFont typeface="Arial" panose="020B0604020202020204" pitchFamily="34" charset="0"/>
              <a:buChar char="•"/>
            </a:pPr>
            <a:r>
              <a:rPr lang="en-US" sz="1200" dirty="0"/>
              <a:t>cloud storage</a:t>
            </a:r>
          </a:p>
          <a:p>
            <a:pPr marL="285750" indent="-285750">
              <a:buFont typeface="Arial" panose="020B0604020202020204" pitchFamily="34" charset="0"/>
              <a:buChar char="•"/>
            </a:pPr>
            <a:r>
              <a:rPr lang="en-US" sz="1200" dirty="0"/>
              <a:t>shredding</a:t>
            </a:r>
          </a:p>
          <a:p>
            <a:pPr marL="285750" indent="-285750">
              <a:buFont typeface="Arial" panose="020B0604020202020204" pitchFamily="34" charset="0"/>
              <a:buChar char="•"/>
            </a:pPr>
            <a:r>
              <a:rPr lang="en-US" sz="1200" dirty="0"/>
              <a:t>departmental applications </a:t>
            </a:r>
          </a:p>
          <a:p>
            <a:pPr marL="285750" indent="-285750">
              <a:buFont typeface="Arial" panose="020B0604020202020204" pitchFamily="34" charset="0"/>
              <a:buChar char="•"/>
            </a:pPr>
            <a:r>
              <a:rPr lang="en-US" sz="1200" dirty="0"/>
              <a:t>rental printers</a:t>
            </a:r>
          </a:p>
          <a:p>
            <a:pPr marL="285750" indent="-285750">
              <a:buFont typeface="Arial" panose="020B0604020202020204" pitchFamily="34" charset="0"/>
              <a:buChar char="•"/>
            </a:pPr>
            <a:r>
              <a:rPr lang="en-US" sz="1200" dirty="0"/>
              <a:t>phones</a:t>
            </a:r>
          </a:p>
        </p:txBody>
      </p:sp>
    </p:spTree>
    <p:extLst>
      <p:ext uri="{BB962C8B-B14F-4D97-AF65-F5344CB8AC3E}">
        <p14:creationId xmlns:p14="http://schemas.microsoft.com/office/powerpoint/2010/main" val="2140907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4A8C2-48CF-313F-43D4-C98854C500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CCE250-668A-9D5D-8393-1958B9C2B9ED}"/>
              </a:ext>
            </a:extLst>
          </p:cNvPr>
          <p:cNvSpPr>
            <a:spLocks noGrp="1"/>
          </p:cNvSpPr>
          <p:nvPr>
            <p:ph type="title"/>
          </p:nvPr>
        </p:nvSpPr>
        <p:spPr>
          <a:xfrm>
            <a:off x="474709" y="286603"/>
            <a:ext cx="10922963" cy="702302"/>
          </a:xfrm>
        </p:spPr>
        <p:txBody>
          <a:bodyPr>
            <a:normAutofit fontScale="90000"/>
          </a:bodyPr>
          <a:lstStyle/>
          <a:p>
            <a:r>
              <a:rPr lang="en-US" b="1" dirty="0"/>
              <a:t>Technology – Proposed 2027 Budget</a:t>
            </a:r>
          </a:p>
        </p:txBody>
      </p:sp>
      <p:sp>
        <p:nvSpPr>
          <p:cNvPr id="4" name="Slide Number Placeholder 3">
            <a:extLst>
              <a:ext uri="{FF2B5EF4-FFF2-40B4-BE49-F238E27FC236}">
                <a16:creationId xmlns:a16="http://schemas.microsoft.com/office/drawing/2014/main" id="{4328CFA8-733E-333E-26E3-976EB0CC4F0F}"/>
              </a:ext>
            </a:extLst>
          </p:cNvPr>
          <p:cNvSpPr>
            <a:spLocks noGrp="1"/>
          </p:cNvSpPr>
          <p:nvPr>
            <p:ph type="sldNum" sz="quarter" idx="12"/>
          </p:nvPr>
        </p:nvSpPr>
        <p:spPr/>
        <p:txBody>
          <a:bodyPr/>
          <a:lstStyle/>
          <a:p>
            <a:fld id="{D19078D7-48D9-421F-BB58-077BD35B5BA3}" type="slidenum">
              <a:rPr lang="en-US" smtClean="0"/>
              <a:t>7</a:t>
            </a:fld>
            <a:endParaRPr lang="en-US"/>
          </a:p>
        </p:txBody>
      </p:sp>
      <p:sp>
        <p:nvSpPr>
          <p:cNvPr id="3" name="TextBox 2">
            <a:extLst>
              <a:ext uri="{FF2B5EF4-FFF2-40B4-BE49-F238E27FC236}">
                <a16:creationId xmlns:a16="http://schemas.microsoft.com/office/drawing/2014/main" id="{E3890662-9DE4-1E49-E6E2-9F917153C825}"/>
              </a:ext>
            </a:extLst>
          </p:cNvPr>
          <p:cNvSpPr txBox="1"/>
          <p:nvPr/>
        </p:nvSpPr>
        <p:spPr>
          <a:xfrm>
            <a:off x="268277" y="1117466"/>
            <a:ext cx="11069428" cy="2246769"/>
          </a:xfrm>
          <a:prstGeom prst="rect">
            <a:avLst/>
          </a:prstGeom>
          <a:noFill/>
        </p:spPr>
        <p:txBody>
          <a:bodyPr wrap="square" lIns="91440" tIns="45720" rIns="91440" bIns="45720" rtlCol="0" anchor="t">
            <a:spAutoFit/>
          </a:bodyPr>
          <a:lstStyle/>
          <a:p>
            <a:pPr marL="914400" lvl="1" indent="-457200">
              <a:buFont typeface="Arial" panose="020B0604020202020204" pitchFamily="34" charset="0"/>
              <a:buChar char="•"/>
            </a:pPr>
            <a:r>
              <a:rPr lang="en-US" sz="2800" dirty="0">
                <a:latin typeface="Aptos" panose="020B0004020202020204" pitchFamily="34" charset="0"/>
              </a:rPr>
              <a:t>Total Budget: $3,913,702</a:t>
            </a:r>
          </a:p>
          <a:p>
            <a:pPr marL="914400" lvl="1" indent="-457200">
              <a:buFont typeface="Arial" panose="020B0604020202020204" pitchFamily="34" charset="0"/>
              <a:buChar char="•"/>
            </a:pPr>
            <a:endParaRPr lang="en-US" sz="2800" dirty="0">
              <a:latin typeface="Aptos" panose="020B0004020202020204" pitchFamily="34" charset="0"/>
            </a:endParaRPr>
          </a:p>
          <a:p>
            <a:pPr marL="1371600" lvl="2" indent="-457200">
              <a:buFont typeface="Arial" panose="020B0604020202020204" pitchFamily="34" charset="0"/>
              <a:buChar char="•"/>
            </a:pPr>
            <a:r>
              <a:rPr lang="en-US" sz="2800" dirty="0">
                <a:latin typeface="Aptos" panose="020B0004020202020204" pitchFamily="34" charset="0"/>
              </a:rPr>
              <a:t>Capital Improvement: $270,000</a:t>
            </a:r>
          </a:p>
          <a:p>
            <a:pPr marL="1828800" lvl="3" indent="-457200">
              <a:buFont typeface="Arial" panose="020B0604020202020204" pitchFamily="34" charset="0"/>
              <a:buChar char="•"/>
            </a:pPr>
            <a:r>
              <a:rPr lang="en-US" sz="2800" dirty="0">
                <a:latin typeface="Aptos" panose="020B0004020202020204" pitchFamily="34" charset="0"/>
              </a:rPr>
              <a:t>Host/SANS</a:t>
            </a:r>
          </a:p>
          <a:p>
            <a:pPr marL="1828800" lvl="3" indent="-457200">
              <a:buFont typeface="Arial" panose="020B0604020202020204" pitchFamily="34" charset="0"/>
              <a:buChar char="•"/>
            </a:pPr>
            <a:r>
              <a:rPr lang="en-US" sz="2800" dirty="0">
                <a:latin typeface="Aptos" panose="020B0004020202020204" pitchFamily="34" charset="0"/>
              </a:rPr>
              <a:t>Annual Laptop Replacements</a:t>
            </a:r>
            <a:endParaRPr lang="en-US" sz="2800" dirty="0"/>
          </a:p>
        </p:txBody>
      </p:sp>
    </p:spTree>
    <p:extLst>
      <p:ext uri="{BB962C8B-B14F-4D97-AF65-F5344CB8AC3E}">
        <p14:creationId xmlns:p14="http://schemas.microsoft.com/office/powerpoint/2010/main" val="35729506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A4925-BFAA-FAE9-87C4-CCBF2E1F1DCA}"/>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1DF43446-C6CA-4747-A1AE-F3A6FF333726}"/>
              </a:ext>
            </a:extLst>
          </p:cNvPr>
          <p:cNvGraphicFramePr>
            <a:graphicFrameLocks/>
          </p:cNvGraphicFramePr>
          <p:nvPr>
            <p:extLst>
              <p:ext uri="{D42A27DB-BD31-4B8C-83A1-F6EECF244321}">
                <p14:modId xmlns:p14="http://schemas.microsoft.com/office/powerpoint/2010/main" val="1034401185"/>
              </p:ext>
            </p:extLst>
          </p:nvPr>
        </p:nvGraphicFramePr>
        <p:xfrm>
          <a:off x="-1" y="0"/>
          <a:ext cx="10933043" cy="6446837"/>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68D6726B-54E6-9566-C78C-6304D8CA1A62}"/>
              </a:ext>
            </a:extLst>
          </p:cNvPr>
          <p:cNvSpPr>
            <a:spLocks noGrp="1"/>
          </p:cNvSpPr>
          <p:nvPr>
            <p:ph type="sldNum" sz="quarter" idx="12"/>
          </p:nvPr>
        </p:nvSpPr>
        <p:spPr/>
        <p:txBody>
          <a:bodyPr/>
          <a:lstStyle/>
          <a:p>
            <a:fld id="{D19078D7-48D9-421F-BB58-077BD35B5BA3}" type="slidenum">
              <a:rPr lang="en-US" smtClean="0"/>
              <a:t>8</a:t>
            </a:fld>
            <a:endParaRPr lang="en-US"/>
          </a:p>
        </p:txBody>
      </p:sp>
      <p:sp>
        <p:nvSpPr>
          <p:cNvPr id="9" name="TextBox 8">
            <a:extLst>
              <a:ext uri="{FF2B5EF4-FFF2-40B4-BE49-F238E27FC236}">
                <a16:creationId xmlns:a16="http://schemas.microsoft.com/office/drawing/2014/main" id="{927C4277-8B39-FECF-81D9-10AD7EA45D24}"/>
              </a:ext>
            </a:extLst>
          </p:cNvPr>
          <p:cNvSpPr txBox="1"/>
          <p:nvPr/>
        </p:nvSpPr>
        <p:spPr>
          <a:xfrm>
            <a:off x="10933043" y="4348736"/>
            <a:ext cx="1258958" cy="646331"/>
          </a:xfrm>
          <a:prstGeom prst="rect">
            <a:avLst/>
          </a:prstGeom>
          <a:noFill/>
        </p:spPr>
        <p:txBody>
          <a:bodyPr wrap="square" rtlCol="0">
            <a:spAutoFit/>
          </a:bodyPr>
          <a:lstStyle/>
          <a:p>
            <a:r>
              <a:rPr lang="en-US" sz="900" dirty="0"/>
              <a:t>2025 added Central Square </a:t>
            </a:r>
            <a:r>
              <a:rPr lang="en-US" sz="900" dirty="0" err="1"/>
              <a:t>CommDev</a:t>
            </a:r>
            <a:r>
              <a:rPr lang="en-US" sz="900" dirty="0"/>
              <a:t> app, completed Network Refresh</a:t>
            </a:r>
          </a:p>
        </p:txBody>
      </p:sp>
      <p:sp>
        <p:nvSpPr>
          <p:cNvPr id="3" name="TextBox 2">
            <a:extLst>
              <a:ext uri="{FF2B5EF4-FFF2-40B4-BE49-F238E27FC236}">
                <a16:creationId xmlns:a16="http://schemas.microsoft.com/office/drawing/2014/main" id="{0B440489-5324-4AAF-395C-4229251FB419}"/>
              </a:ext>
            </a:extLst>
          </p:cNvPr>
          <p:cNvSpPr txBox="1"/>
          <p:nvPr/>
        </p:nvSpPr>
        <p:spPr>
          <a:xfrm>
            <a:off x="10933043" y="5069469"/>
            <a:ext cx="1258958" cy="646331"/>
          </a:xfrm>
          <a:prstGeom prst="rect">
            <a:avLst/>
          </a:prstGeom>
          <a:noFill/>
        </p:spPr>
        <p:txBody>
          <a:bodyPr wrap="square" rtlCol="0">
            <a:spAutoFit/>
          </a:bodyPr>
          <a:lstStyle/>
          <a:p>
            <a:r>
              <a:rPr lang="en-US" sz="900" dirty="0"/>
              <a:t>2026 added Council Chambers A/V, Placer AI, GIS Manager, 1536 reduced by $200,000</a:t>
            </a:r>
          </a:p>
        </p:txBody>
      </p:sp>
      <p:sp>
        <p:nvSpPr>
          <p:cNvPr id="7" name="TextBox 6">
            <a:extLst>
              <a:ext uri="{FF2B5EF4-FFF2-40B4-BE49-F238E27FC236}">
                <a16:creationId xmlns:a16="http://schemas.microsoft.com/office/drawing/2014/main" id="{72595D83-D75E-161D-271B-EC3B0D65A039}"/>
              </a:ext>
            </a:extLst>
          </p:cNvPr>
          <p:cNvSpPr txBox="1"/>
          <p:nvPr/>
        </p:nvSpPr>
        <p:spPr>
          <a:xfrm>
            <a:off x="10933042" y="5790202"/>
            <a:ext cx="1258958" cy="507831"/>
          </a:xfrm>
          <a:prstGeom prst="rect">
            <a:avLst/>
          </a:prstGeom>
          <a:noFill/>
        </p:spPr>
        <p:txBody>
          <a:bodyPr wrap="square" rtlCol="0">
            <a:spAutoFit/>
          </a:bodyPr>
          <a:lstStyle/>
          <a:p>
            <a:r>
              <a:rPr lang="en-US" sz="900" dirty="0"/>
              <a:t>2027 added Docusign, </a:t>
            </a:r>
            <a:r>
              <a:rPr lang="en-US" sz="900" dirty="0" err="1"/>
              <a:t>GovAI</a:t>
            </a:r>
            <a:r>
              <a:rPr lang="en-US" sz="900" dirty="0"/>
              <a:t>, additional printers</a:t>
            </a:r>
          </a:p>
        </p:txBody>
      </p:sp>
      <p:sp>
        <p:nvSpPr>
          <p:cNvPr id="8" name="TextBox 7">
            <a:extLst>
              <a:ext uri="{FF2B5EF4-FFF2-40B4-BE49-F238E27FC236}">
                <a16:creationId xmlns:a16="http://schemas.microsoft.com/office/drawing/2014/main" id="{0C47DC73-76F3-BF7D-B40B-37D213D185DA}"/>
              </a:ext>
            </a:extLst>
          </p:cNvPr>
          <p:cNvSpPr txBox="1"/>
          <p:nvPr/>
        </p:nvSpPr>
        <p:spPr>
          <a:xfrm>
            <a:off x="10933042" y="4043502"/>
            <a:ext cx="1124026" cy="230832"/>
          </a:xfrm>
          <a:prstGeom prst="rect">
            <a:avLst/>
          </a:prstGeom>
          <a:noFill/>
        </p:spPr>
        <p:txBody>
          <a:bodyPr wrap="none" rtlCol="0">
            <a:spAutoFit/>
          </a:bodyPr>
          <a:lstStyle/>
          <a:p>
            <a:r>
              <a:rPr lang="en-US" sz="900" b="1" dirty="0"/>
              <a:t>Important changes:</a:t>
            </a:r>
          </a:p>
        </p:txBody>
      </p:sp>
    </p:spTree>
    <p:extLst>
      <p:ext uri="{BB962C8B-B14F-4D97-AF65-F5344CB8AC3E}">
        <p14:creationId xmlns:p14="http://schemas.microsoft.com/office/powerpoint/2010/main" val="2921328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7F3D7-1857-6F51-D2FB-E0D98262A809}"/>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821AEF10-364C-468D-B865-1F9EA0E7E842}"/>
              </a:ext>
            </a:extLst>
          </p:cNvPr>
          <p:cNvGraphicFramePr>
            <a:graphicFrameLocks/>
          </p:cNvGraphicFramePr>
          <p:nvPr>
            <p:extLst>
              <p:ext uri="{D42A27DB-BD31-4B8C-83A1-F6EECF244321}">
                <p14:modId xmlns:p14="http://schemas.microsoft.com/office/powerpoint/2010/main" val="4116177727"/>
              </p:ext>
            </p:extLst>
          </p:nvPr>
        </p:nvGraphicFramePr>
        <p:xfrm>
          <a:off x="0" y="0"/>
          <a:ext cx="12192000" cy="6446837"/>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143A3A2D-E0C2-B590-1391-F49219C92DCE}"/>
              </a:ext>
            </a:extLst>
          </p:cNvPr>
          <p:cNvSpPr>
            <a:spLocks noGrp="1"/>
          </p:cNvSpPr>
          <p:nvPr>
            <p:ph type="sldNum" sz="quarter" idx="12"/>
          </p:nvPr>
        </p:nvSpPr>
        <p:spPr/>
        <p:txBody>
          <a:bodyPr/>
          <a:lstStyle/>
          <a:p>
            <a:fld id="{D19078D7-48D9-421F-BB58-077BD35B5BA3}" type="slidenum">
              <a:rPr lang="en-US" smtClean="0"/>
              <a:t>9</a:t>
            </a:fld>
            <a:endParaRPr lang="en-US"/>
          </a:p>
        </p:txBody>
      </p:sp>
      <p:sp>
        <p:nvSpPr>
          <p:cNvPr id="6" name="TextBox 5">
            <a:extLst>
              <a:ext uri="{FF2B5EF4-FFF2-40B4-BE49-F238E27FC236}">
                <a16:creationId xmlns:a16="http://schemas.microsoft.com/office/drawing/2014/main" id="{1E54C844-6DEB-FB5D-CF8B-61DFBF74A079}"/>
              </a:ext>
            </a:extLst>
          </p:cNvPr>
          <p:cNvSpPr txBox="1"/>
          <p:nvPr/>
        </p:nvSpPr>
        <p:spPr>
          <a:xfrm>
            <a:off x="9600467" y="901582"/>
            <a:ext cx="2162451" cy="830997"/>
          </a:xfrm>
          <a:prstGeom prst="rect">
            <a:avLst/>
          </a:prstGeom>
          <a:noFill/>
        </p:spPr>
        <p:txBody>
          <a:bodyPr wrap="none" rtlCol="0">
            <a:spAutoFit/>
          </a:bodyPr>
          <a:lstStyle/>
          <a:p>
            <a:r>
              <a:rPr lang="en-US" sz="1600" b="1" dirty="0"/>
              <a:t>Total</a:t>
            </a:r>
          </a:p>
          <a:p>
            <a:r>
              <a:rPr lang="en-US" sz="1600" dirty="0"/>
              <a:t>Departments: $960,231</a:t>
            </a:r>
          </a:p>
          <a:p>
            <a:r>
              <a:rPr lang="en-US" sz="1600" dirty="0"/>
              <a:t>Technology: $1,470,930</a:t>
            </a:r>
          </a:p>
        </p:txBody>
      </p:sp>
    </p:spTree>
    <p:extLst>
      <p:ext uri="{BB962C8B-B14F-4D97-AF65-F5344CB8AC3E}">
        <p14:creationId xmlns:p14="http://schemas.microsoft.com/office/powerpoint/2010/main" val="597905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037E2-9A75-9F4C-4893-C9FC5BBE91E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2EC9FE-6553-E3A3-13BC-7583C396C4FC}"/>
              </a:ext>
            </a:extLst>
          </p:cNvPr>
          <p:cNvSpPr>
            <a:spLocks noGrp="1"/>
          </p:cNvSpPr>
          <p:nvPr>
            <p:ph type="sldNum" sz="quarter" idx="12"/>
          </p:nvPr>
        </p:nvSpPr>
        <p:spPr/>
        <p:txBody>
          <a:bodyPr/>
          <a:lstStyle/>
          <a:p>
            <a:fld id="{D19078D7-48D9-421F-BB58-077BD35B5BA3}" type="slidenum">
              <a:rPr lang="en-US" smtClean="0"/>
              <a:t>10</a:t>
            </a:fld>
            <a:endParaRPr lang="en-US"/>
          </a:p>
        </p:txBody>
      </p:sp>
      <p:graphicFrame>
        <p:nvGraphicFramePr>
          <p:cNvPr id="3" name="Chart 2">
            <a:extLst>
              <a:ext uri="{FF2B5EF4-FFF2-40B4-BE49-F238E27FC236}">
                <a16:creationId xmlns:a16="http://schemas.microsoft.com/office/drawing/2014/main" id="{E6202013-8B9B-4117-B22C-F3C525F3CE6A}"/>
              </a:ext>
            </a:extLst>
          </p:cNvPr>
          <p:cNvGraphicFramePr>
            <a:graphicFrameLocks/>
          </p:cNvGraphicFramePr>
          <p:nvPr>
            <p:extLst>
              <p:ext uri="{D42A27DB-BD31-4B8C-83A1-F6EECF244321}">
                <p14:modId xmlns:p14="http://schemas.microsoft.com/office/powerpoint/2010/main" val="2724174082"/>
              </p:ext>
            </p:extLst>
          </p:nvPr>
        </p:nvGraphicFramePr>
        <p:xfrm>
          <a:off x="0" y="1"/>
          <a:ext cx="12192000" cy="63528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0846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2D918-23E8-A2ED-A709-5CF6E3EFD7F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602B34A-D1E2-DDF6-01B1-D68CBE27FF0F}"/>
              </a:ext>
            </a:extLst>
          </p:cNvPr>
          <p:cNvSpPr>
            <a:spLocks noGrp="1"/>
          </p:cNvSpPr>
          <p:nvPr>
            <p:ph type="sldNum" sz="quarter" idx="12"/>
          </p:nvPr>
        </p:nvSpPr>
        <p:spPr/>
        <p:txBody>
          <a:bodyPr/>
          <a:lstStyle/>
          <a:p>
            <a:fld id="{D19078D7-48D9-421F-BB58-077BD35B5BA3}" type="slidenum">
              <a:rPr lang="en-US" smtClean="0"/>
              <a:t>11</a:t>
            </a:fld>
            <a:endParaRPr lang="en-US"/>
          </a:p>
        </p:txBody>
      </p:sp>
      <p:graphicFrame>
        <p:nvGraphicFramePr>
          <p:cNvPr id="2" name="Chart 1">
            <a:extLst>
              <a:ext uri="{FF2B5EF4-FFF2-40B4-BE49-F238E27FC236}">
                <a16:creationId xmlns:a16="http://schemas.microsoft.com/office/drawing/2014/main" id="{0DAF9938-E045-4418-B4A8-664320920DFD}"/>
              </a:ext>
            </a:extLst>
          </p:cNvPr>
          <p:cNvGraphicFramePr>
            <a:graphicFrameLocks/>
          </p:cNvGraphicFramePr>
          <p:nvPr>
            <p:extLst>
              <p:ext uri="{D42A27DB-BD31-4B8C-83A1-F6EECF244321}">
                <p14:modId xmlns:p14="http://schemas.microsoft.com/office/powerpoint/2010/main" val="3908448228"/>
              </p:ext>
            </p:extLst>
          </p:nvPr>
        </p:nvGraphicFramePr>
        <p:xfrm>
          <a:off x="0" y="-1"/>
          <a:ext cx="12192000" cy="633152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7587434"/>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6806d8f-49cb-408a-b468-5e137ff19c6e" xsi:nil="true"/>
    <lcf76f155ced4ddcb4097134ff3c332f xmlns="ac85b17b-fc65-41c3-8b8b-39f83380061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88A9B91FAFFE6459DA6D8E265DB95B6" ma:contentTypeVersion="16" ma:contentTypeDescription="Create a new document." ma:contentTypeScope="" ma:versionID="bcddb77d295f9a299738b87eb0ee25c6">
  <xsd:schema xmlns:xsd="http://www.w3.org/2001/XMLSchema" xmlns:xs="http://www.w3.org/2001/XMLSchema" xmlns:p="http://schemas.microsoft.com/office/2006/metadata/properties" xmlns:ns2="ac85b17b-fc65-41c3-8b8b-39f833800614" xmlns:ns3="76806d8f-49cb-408a-b468-5e137ff19c6e" targetNamespace="http://schemas.microsoft.com/office/2006/metadata/properties" ma:root="true" ma:fieldsID="277066b91c92aabd7a3e9964faa86871" ns2:_="" ns3:_="">
    <xsd:import namespace="ac85b17b-fc65-41c3-8b8b-39f833800614"/>
    <xsd:import namespace="76806d8f-49cb-408a-b468-5e137ff19c6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5b17b-fc65-41c3-8b8b-39f8338006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3e51766-595f-42d8-9bb9-bf96ecf3fb2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806d8f-49cb-408a-b468-5e137ff19c6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0487fc6-49a2-47ff-b04e-d557a703104a}" ma:internalName="TaxCatchAll" ma:showField="CatchAllData" ma:web="76806d8f-49cb-408a-b468-5e137ff19c6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5F5D3AD-BE81-49EE-8970-08E569597DE9}">
  <ds:schemaRefs>
    <ds:schemaRef ds:uri="http://purl.org/dc/elements/1.1/"/>
    <ds:schemaRef ds:uri="http://schemas.microsoft.com/office/infopath/2007/PartnerControls"/>
    <ds:schemaRef ds:uri="http://purl.org/dc/dcmitype/"/>
    <ds:schemaRef ds:uri="http://www.w3.org/XML/1998/namespace"/>
    <ds:schemaRef ds:uri="http://schemas.microsoft.com/office/2006/metadata/properties"/>
    <ds:schemaRef ds:uri="http://schemas.microsoft.com/office/2006/documentManagement/types"/>
    <ds:schemaRef ds:uri="http://purl.org/dc/terms/"/>
    <ds:schemaRef ds:uri="76806d8f-49cb-408a-b468-5e137ff19c6e"/>
    <ds:schemaRef ds:uri="http://schemas.openxmlformats.org/package/2006/metadata/core-properties"/>
    <ds:schemaRef ds:uri="ac85b17b-fc65-41c3-8b8b-39f833800614"/>
  </ds:schemaRefs>
</ds:datastoreItem>
</file>

<file path=customXml/itemProps2.xml><?xml version="1.0" encoding="utf-8"?>
<ds:datastoreItem xmlns:ds="http://schemas.openxmlformats.org/officeDocument/2006/customXml" ds:itemID="{657C9CB8-FC39-481A-B7EE-D438F9474E05}">
  <ds:schemaRefs>
    <ds:schemaRef ds:uri="http://schemas.microsoft.com/sharepoint/v3/contenttype/forms"/>
  </ds:schemaRefs>
</ds:datastoreItem>
</file>

<file path=customXml/itemProps3.xml><?xml version="1.0" encoding="utf-8"?>
<ds:datastoreItem xmlns:ds="http://schemas.openxmlformats.org/officeDocument/2006/customXml" ds:itemID="{BA1B68B9-EA52-4277-8662-8251746C87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85b17b-fc65-41c3-8b8b-39f833800614"/>
    <ds:schemaRef ds:uri="76806d8f-49cb-408a-b468-5e137ff19c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16472</TotalTime>
  <Words>554</Words>
  <Application>Microsoft Office PowerPoint</Application>
  <PresentationFormat>Widescreen</PresentationFormat>
  <Paragraphs>124</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Calibri</vt:lpstr>
      <vt:lpstr>Retrospect</vt:lpstr>
      <vt:lpstr>PowerPoint Presentation</vt:lpstr>
      <vt:lpstr>Technology – Vision/Mission Statement </vt:lpstr>
      <vt:lpstr>Technology – Proposed 2027 Budget</vt:lpstr>
      <vt:lpstr>Technology Department Responsibilities</vt:lpstr>
      <vt:lpstr>Technology – Proposed 2027 Budget</vt:lpstr>
      <vt:lpstr>Technology – Proposed 2027 Budget</vt:lpstr>
      <vt:lpstr>Technology – Proposed 2027 Budget</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Vinicki</dc:creator>
  <cp:lastModifiedBy>Ginger LePage</cp:lastModifiedBy>
  <cp:revision>32</cp:revision>
  <cp:lastPrinted>2025-09-11T12:55:02Z</cp:lastPrinted>
  <dcterms:created xsi:type="dcterms:W3CDTF">2024-05-16T16:19:39Z</dcterms:created>
  <dcterms:modified xsi:type="dcterms:W3CDTF">2026-09-24T19:29:54Z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0x010100C88A9B91FAFFE6459DA6D8E265DB95B6</vt:lpwstr>
  </property>
  <property fmtid="{D5CDD505-2E9C-101B-9397-08002B2CF9AE}" pid="3" name="MediaServiceImageTags">
    <vt:lpwstr/>
  </property>
</Properties>
</file>