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4"/>
  </p:sldMasterIdLst>
  <p:notesMasterIdLst>
    <p:notesMasterId r:id="rId12"/>
  </p:notesMasterIdLst>
  <p:sldIdLst>
    <p:sldId id="257" r:id="rId5"/>
    <p:sldId id="280" r:id="rId6"/>
    <p:sldId id="289" r:id="rId7"/>
    <p:sldId id="281" r:id="rId8"/>
    <p:sldId id="285" r:id="rId9"/>
    <p:sldId id="282" r:id="rId10"/>
    <p:sldId id="284" r:id="rId1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18ACA0-D439-F0E7-BBB6-D7D20430270D}" v="4" dt="2026-09-24T17:36:02.071"/>
    <p1510:client id="{34D9A345-0128-19B6-5DB9-F9F5B70D53CF}" v="3" dt="2026-09-24T10:17:53.796"/>
    <p1510:client id="{6D4B12E9-2889-4A6E-A676-C126B15E7075}" v="4" dt="2026-09-22T20:53:04.5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84"/>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yla Alexis" userId="S::shayla.alexis@dunwoodyga.gov::aac321c9-7ace-44da-a38d-f81f55cd9864" providerId="AD" clId="Web-{1818ACA0-D439-F0E7-BBB6-D7D20430270D}"/>
    <pc:docChg chg="modSld">
      <pc:chgData name="Shayla Alexis" userId="S::shayla.alexis@dunwoodyga.gov::aac321c9-7ace-44da-a38d-f81f55cd9864" providerId="AD" clId="Web-{1818ACA0-D439-F0E7-BBB6-D7D20430270D}" dt="2026-09-24T17:36:02.071" v="3" actId="14100"/>
      <pc:docMkLst>
        <pc:docMk/>
      </pc:docMkLst>
      <pc:sldChg chg="modSp">
        <pc:chgData name="Shayla Alexis" userId="S::shayla.alexis@dunwoodyga.gov::aac321c9-7ace-44da-a38d-f81f55cd9864" providerId="AD" clId="Web-{1818ACA0-D439-F0E7-BBB6-D7D20430270D}" dt="2026-09-24T17:36:02.071" v="3" actId="14100"/>
        <pc:sldMkLst>
          <pc:docMk/>
          <pc:sldMk cId="2100846978" sldId="284"/>
        </pc:sldMkLst>
        <pc:picChg chg="mod">
          <ac:chgData name="Shayla Alexis" userId="S::shayla.alexis@dunwoodyga.gov::aac321c9-7ace-44da-a38d-f81f55cd9864" providerId="AD" clId="Web-{1818ACA0-D439-F0E7-BBB6-D7D20430270D}" dt="2026-09-24T17:36:02.071" v="3" actId="14100"/>
          <ac:picMkLst>
            <pc:docMk/>
            <pc:sldMk cId="2100846978" sldId="284"/>
            <ac:picMk id="6" creationId="{29AEBCD5-201D-638E-9D2D-DD107708624B}"/>
          </ac:picMkLst>
        </pc:picChg>
      </pc:sldChg>
    </pc:docChg>
  </pc:docChgLst>
  <pc:docChgLst>
    <pc:chgData name="Richard Platto" userId="7cc2cd71-4d9f-4319-99e5-ef7f0cc43686" providerId="ADAL" clId="{53CABCF3-4D93-4F8F-AAA5-100461EA163A}"/>
    <pc:docChg chg="undo custSel addSld delSld modSld">
      <pc:chgData name="Richard Platto" userId="7cc2cd71-4d9f-4319-99e5-ef7f0cc43686" providerId="ADAL" clId="{53CABCF3-4D93-4F8F-AAA5-100461EA163A}" dt="2026-09-23T14:25:06.065" v="6522" actId="14100"/>
      <pc:docMkLst>
        <pc:docMk/>
      </pc:docMkLst>
      <pc:sldChg chg="modSp mod">
        <pc:chgData name="Richard Platto" userId="7cc2cd71-4d9f-4319-99e5-ef7f0cc43686" providerId="ADAL" clId="{53CABCF3-4D93-4F8F-AAA5-100461EA163A}" dt="2026-08-28T18:52:52.533" v="57" actId="255"/>
        <pc:sldMkLst>
          <pc:docMk/>
          <pc:sldMk cId="2804837462" sldId="257"/>
        </pc:sldMkLst>
        <pc:spChg chg="mod">
          <ac:chgData name="Richard Platto" userId="7cc2cd71-4d9f-4319-99e5-ef7f0cc43686" providerId="ADAL" clId="{53CABCF3-4D93-4F8F-AAA5-100461EA163A}" dt="2026-08-28T18:52:52.533" v="57" actId="255"/>
          <ac:spMkLst>
            <pc:docMk/>
            <pc:sldMk cId="2804837462" sldId="257"/>
            <ac:spMk id="2" creationId="{C5B175FD-D4A1-7EC3-3686-A4124B06135F}"/>
          </ac:spMkLst>
        </pc:spChg>
      </pc:sldChg>
      <pc:sldChg chg="modSp mod">
        <pc:chgData name="Richard Platto" userId="7cc2cd71-4d9f-4319-99e5-ef7f0cc43686" providerId="ADAL" clId="{53CABCF3-4D93-4F8F-AAA5-100461EA163A}" dt="2026-09-17T17:39:21.295" v="6112" actId="255"/>
        <pc:sldMkLst>
          <pc:docMk/>
          <pc:sldMk cId="1348437326" sldId="280"/>
        </pc:sldMkLst>
        <pc:spChg chg="mod">
          <ac:chgData name="Richard Platto" userId="7cc2cd71-4d9f-4319-99e5-ef7f0cc43686" providerId="ADAL" clId="{53CABCF3-4D93-4F8F-AAA5-100461EA163A}" dt="2026-09-17T17:38:16.972" v="6033" actId="20577"/>
          <ac:spMkLst>
            <pc:docMk/>
            <pc:sldMk cId="1348437326" sldId="280"/>
            <ac:spMk id="2" creationId="{C966434B-C20F-8F42-682A-F0D7BDBF5273}"/>
          </ac:spMkLst>
        </pc:spChg>
        <pc:spChg chg="mod">
          <ac:chgData name="Richard Platto" userId="7cc2cd71-4d9f-4319-99e5-ef7f0cc43686" providerId="ADAL" clId="{53CABCF3-4D93-4F8F-AAA5-100461EA163A}" dt="2026-09-17T17:39:21.295" v="6112" actId="255"/>
          <ac:spMkLst>
            <pc:docMk/>
            <pc:sldMk cId="1348437326" sldId="280"/>
            <ac:spMk id="3" creationId="{3928E8DF-5DD7-A89A-11C4-22367A8E7CB6}"/>
          </ac:spMkLst>
        </pc:spChg>
      </pc:sldChg>
      <pc:sldChg chg="modSp mod">
        <pc:chgData name="Richard Platto" userId="7cc2cd71-4d9f-4319-99e5-ef7f0cc43686" providerId="ADAL" clId="{53CABCF3-4D93-4F8F-AAA5-100461EA163A}" dt="2026-08-28T19:23:01.753" v="1439" actId="5793"/>
        <pc:sldMkLst>
          <pc:docMk/>
          <pc:sldMk cId="2921328487" sldId="281"/>
        </pc:sldMkLst>
        <pc:spChg chg="mod">
          <ac:chgData name="Richard Platto" userId="7cc2cd71-4d9f-4319-99e5-ef7f0cc43686" providerId="ADAL" clId="{53CABCF3-4D93-4F8F-AAA5-100461EA163A}" dt="2026-08-28T19:02:00.635" v="443" actId="20577"/>
          <ac:spMkLst>
            <pc:docMk/>
            <pc:sldMk cId="2921328487" sldId="281"/>
            <ac:spMk id="2" creationId="{FA86A1E5-B0FA-C39B-596A-4F3E26D0FD1B}"/>
          </ac:spMkLst>
        </pc:spChg>
        <pc:spChg chg="mod">
          <ac:chgData name="Richard Platto" userId="7cc2cd71-4d9f-4319-99e5-ef7f0cc43686" providerId="ADAL" clId="{53CABCF3-4D93-4F8F-AAA5-100461EA163A}" dt="2026-08-28T19:23:01.753" v="1439" actId="5793"/>
          <ac:spMkLst>
            <pc:docMk/>
            <pc:sldMk cId="2921328487" sldId="281"/>
            <ac:spMk id="3" creationId="{69C821F5-E82A-FB26-9FF9-0F3E4959763B}"/>
          </ac:spMkLst>
        </pc:spChg>
      </pc:sldChg>
      <pc:sldChg chg="delSp modSp mod">
        <pc:chgData name="Richard Platto" userId="7cc2cd71-4d9f-4319-99e5-ef7f0cc43686" providerId="ADAL" clId="{53CABCF3-4D93-4F8F-AAA5-100461EA163A}" dt="2026-09-22T20:53:24.889" v="6494" actId="20577"/>
        <pc:sldMkLst>
          <pc:docMk/>
          <pc:sldMk cId="2542795621" sldId="282"/>
        </pc:sldMkLst>
        <pc:spChg chg="mod">
          <ac:chgData name="Richard Platto" userId="7cc2cd71-4d9f-4319-99e5-ef7f0cc43686" providerId="ADAL" clId="{53CABCF3-4D93-4F8F-AAA5-100461EA163A}" dt="2026-08-28T19:50:43.196" v="3279" actId="20577"/>
          <ac:spMkLst>
            <pc:docMk/>
            <pc:sldMk cId="2542795621" sldId="282"/>
            <ac:spMk id="2" creationId="{133D26C4-20C0-3BE4-3ACD-B5D81952C04B}"/>
          </ac:spMkLst>
        </pc:spChg>
        <pc:spChg chg="mod">
          <ac:chgData name="Richard Platto" userId="7cc2cd71-4d9f-4319-99e5-ef7f0cc43686" providerId="ADAL" clId="{53CABCF3-4D93-4F8F-AAA5-100461EA163A}" dt="2026-09-22T20:53:24.889" v="6494" actId="20577"/>
          <ac:spMkLst>
            <pc:docMk/>
            <pc:sldMk cId="2542795621" sldId="282"/>
            <ac:spMk id="3" creationId="{C4D623F4-8AB9-F8CC-0595-32C8FC5DC9C5}"/>
          </ac:spMkLst>
        </pc:spChg>
      </pc:sldChg>
      <pc:sldChg chg="addSp delSp modSp mod">
        <pc:chgData name="Richard Platto" userId="7cc2cd71-4d9f-4319-99e5-ef7f0cc43686" providerId="ADAL" clId="{53CABCF3-4D93-4F8F-AAA5-100461EA163A}" dt="2026-09-23T14:25:06.065" v="6522" actId="14100"/>
        <pc:sldMkLst>
          <pc:docMk/>
          <pc:sldMk cId="2100846978" sldId="284"/>
        </pc:sldMkLst>
        <pc:spChg chg="mod">
          <ac:chgData name="Richard Platto" userId="7cc2cd71-4d9f-4319-99e5-ef7f0cc43686" providerId="ADAL" clId="{53CABCF3-4D93-4F8F-AAA5-100461EA163A}" dt="2026-08-28T20:09:56.993" v="3945" actId="20577"/>
          <ac:spMkLst>
            <pc:docMk/>
            <pc:sldMk cId="2100846978" sldId="284"/>
            <ac:spMk id="2" creationId="{3E0F0066-13D8-514E-196E-7C15EF9FB5FA}"/>
          </ac:spMkLst>
        </pc:spChg>
        <pc:spChg chg="mod">
          <ac:chgData name="Richard Platto" userId="7cc2cd71-4d9f-4319-99e5-ef7f0cc43686" providerId="ADAL" clId="{53CABCF3-4D93-4F8F-AAA5-100461EA163A}" dt="2026-09-23T14:24:56.723" v="6517" actId="1076"/>
          <ac:spMkLst>
            <pc:docMk/>
            <pc:sldMk cId="2100846978" sldId="284"/>
            <ac:spMk id="3" creationId="{1589C37E-1AF1-CD16-9158-36738D1653F0}"/>
          </ac:spMkLst>
        </pc:spChg>
        <pc:picChg chg="add mod">
          <ac:chgData name="Richard Platto" userId="7cc2cd71-4d9f-4319-99e5-ef7f0cc43686" providerId="ADAL" clId="{53CABCF3-4D93-4F8F-AAA5-100461EA163A}" dt="2026-09-23T14:25:06.065" v="6522" actId="14100"/>
          <ac:picMkLst>
            <pc:docMk/>
            <pc:sldMk cId="2100846978" sldId="284"/>
            <ac:picMk id="6" creationId="{29AEBCD5-201D-638E-9D2D-DD107708624B}"/>
          </ac:picMkLst>
        </pc:picChg>
        <pc:picChg chg="add del mod">
          <ac:chgData name="Richard Platto" userId="7cc2cd71-4d9f-4319-99e5-ef7f0cc43686" providerId="ADAL" clId="{53CABCF3-4D93-4F8F-AAA5-100461EA163A}" dt="2026-09-23T13:53:07.766" v="6504" actId="478"/>
          <ac:picMkLst>
            <pc:docMk/>
            <pc:sldMk cId="2100846978" sldId="284"/>
            <ac:picMk id="6" creationId="{F70E0AD8-E753-592F-8DA7-D30FB8DAEF0D}"/>
          </ac:picMkLst>
        </pc:picChg>
        <pc:picChg chg="add del mod">
          <ac:chgData name="Richard Platto" userId="7cc2cd71-4d9f-4319-99e5-ef7f0cc43686" providerId="ADAL" clId="{53CABCF3-4D93-4F8F-AAA5-100461EA163A}" dt="2026-09-23T14:24:39.529" v="6514" actId="478"/>
          <ac:picMkLst>
            <pc:docMk/>
            <pc:sldMk cId="2100846978" sldId="284"/>
            <ac:picMk id="7" creationId="{11077098-A5B0-F9D9-B4CB-8E24CA624A87}"/>
          </ac:picMkLst>
        </pc:picChg>
      </pc:sldChg>
      <pc:sldChg chg="modSp add mod">
        <pc:chgData name="Richard Platto" userId="7cc2cd71-4d9f-4319-99e5-ef7f0cc43686" providerId="ADAL" clId="{53CABCF3-4D93-4F8F-AAA5-100461EA163A}" dt="2026-08-28T19:50:02.353" v="3257" actId="255"/>
        <pc:sldMkLst>
          <pc:docMk/>
          <pc:sldMk cId="3761826886" sldId="285"/>
        </pc:sldMkLst>
        <pc:spChg chg="mod">
          <ac:chgData name="Richard Platto" userId="7cc2cd71-4d9f-4319-99e5-ef7f0cc43686" providerId="ADAL" clId="{53CABCF3-4D93-4F8F-AAA5-100461EA163A}" dt="2026-08-28T19:50:02.353" v="3257" actId="255"/>
          <ac:spMkLst>
            <pc:docMk/>
            <pc:sldMk cId="3761826886" sldId="285"/>
            <ac:spMk id="3" creationId="{513FBEDE-AC95-0B51-79F3-BB0F15C226CE}"/>
          </ac:spMkLst>
        </pc:spChg>
      </pc:sldChg>
      <pc:sldChg chg="modSp add mod">
        <pc:chgData name="Richard Platto" userId="7cc2cd71-4d9f-4319-99e5-ef7f0cc43686" providerId="ADAL" clId="{53CABCF3-4D93-4F8F-AAA5-100461EA163A}" dt="2026-09-22T20:42:45.179" v="6116" actId="20577"/>
        <pc:sldMkLst>
          <pc:docMk/>
          <pc:sldMk cId="4075229941" sldId="289"/>
        </pc:sldMkLst>
        <pc:spChg chg="mod">
          <ac:chgData name="Richard Platto" userId="7cc2cd71-4d9f-4319-99e5-ef7f0cc43686" providerId="ADAL" clId="{53CABCF3-4D93-4F8F-AAA5-100461EA163A}" dt="2026-09-22T20:42:45.179" v="6116" actId="20577"/>
          <ac:spMkLst>
            <pc:docMk/>
            <pc:sldMk cId="4075229941" sldId="289"/>
            <ac:spMk id="3" creationId="{D6905632-28D2-AF5B-AC1C-2E920F3022B5}"/>
          </ac:spMkLst>
        </pc:spChg>
      </pc:sldChg>
    </pc:docChg>
  </pc:docChgLst>
  <pc:docChgLst>
    <pc:chgData name="Delisha Robinson" userId="S::delisha.robinson@dunwoodyga.gov::88e176de-e2ab-475b-92ee-60d3b2e040fd" providerId="AD" clId="Web-{34D9A345-0128-19B6-5DB9-F9F5B70D53CF}"/>
    <pc:docChg chg="modSld">
      <pc:chgData name="Delisha Robinson" userId="S::delisha.robinson@dunwoodyga.gov::88e176de-e2ab-475b-92ee-60d3b2e040fd" providerId="AD" clId="Web-{34D9A345-0128-19B6-5DB9-F9F5B70D53CF}" dt="2026-09-24T10:17:52.264" v="0" actId="20577"/>
      <pc:docMkLst>
        <pc:docMk/>
      </pc:docMkLst>
      <pc:sldChg chg="modSp">
        <pc:chgData name="Delisha Robinson" userId="S::delisha.robinson@dunwoodyga.gov::88e176de-e2ab-475b-92ee-60d3b2e040fd" providerId="AD" clId="Web-{34D9A345-0128-19B6-5DB9-F9F5B70D53CF}" dt="2026-09-24T10:17:52.264" v="0" actId="20577"/>
        <pc:sldMkLst>
          <pc:docMk/>
          <pc:sldMk cId="1348437326" sldId="280"/>
        </pc:sldMkLst>
        <pc:spChg chg="mod">
          <ac:chgData name="Delisha Robinson" userId="S::delisha.robinson@dunwoodyga.gov::88e176de-e2ab-475b-92ee-60d3b2e040fd" providerId="AD" clId="Web-{34D9A345-0128-19B6-5DB9-F9F5B70D53CF}" dt="2026-09-24T10:17:52.264" v="0" actId="20577"/>
          <ac:spMkLst>
            <pc:docMk/>
            <pc:sldMk cId="1348437326" sldId="280"/>
            <ac:spMk id="3" creationId="{3928E8DF-5DD7-A89A-11C4-22367A8E7CB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71916CD-B228-4F0A-BBF4-2A7F7CC98D3A}" type="datetimeFigureOut">
              <a:rPr lang="en-US" smtClean="0"/>
              <a:t>9/24/2026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3619A63-035B-4343-9498-76B733195C2A}" type="slidenum">
              <a:rPr lang="en-US" smtClean="0"/>
              <a:t>‹#›</a:t>
            </a:fld>
            <a:endParaRPr lang="en-US"/>
          </a:p>
        </p:txBody>
      </p:sp>
    </p:spTree>
    <p:extLst>
      <p:ext uri="{BB962C8B-B14F-4D97-AF65-F5344CB8AC3E}">
        <p14:creationId xmlns:p14="http://schemas.microsoft.com/office/powerpoint/2010/main" val="731742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619A63-035B-4343-9498-76B733195C2A}" type="slidenum">
              <a:rPr lang="en-US" smtClean="0"/>
              <a:t>1</a:t>
            </a:fld>
            <a:endParaRPr lang="en-US"/>
          </a:p>
        </p:txBody>
      </p:sp>
    </p:spTree>
    <p:extLst>
      <p:ext uri="{BB962C8B-B14F-4D97-AF65-F5344CB8AC3E}">
        <p14:creationId xmlns:p14="http://schemas.microsoft.com/office/powerpoint/2010/main" val="2463519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EDDC99D-C641-6C2E-F735-88E95939F111}"/>
              </a:ext>
            </a:extLst>
          </p:cNvPr>
          <p:cNvPicPr>
            <a:picLocks noChangeAspect="1"/>
          </p:cNvPicPr>
          <p:nvPr userDrawn="1"/>
        </p:nvPicPr>
        <p:blipFill>
          <a:blip r:embed="rId3">
            <a:duotone>
              <a:prstClr val="black"/>
              <a:schemeClr val="accent5">
                <a:tint val="45000"/>
                <a:satMod val="400000"/>
              </a:schemeClr>
            </a:duotone>
            <a:alphaModFix/>
            <a:extLst>
              <a:ext uri="{BEBA8EAE-BF5A-486C-A8C5-ECC9F3942E4B}">
                <a14:imgProps xmlns:a14="http://schemas.microsoft.com/office/drawing/2010/main">
                  <a14:imgLayer r:embed="rId4">
                    <a14:imgEffect>
                      <a14:sharpenSoften amount="100000"/>
                    </a14:imgEffect>
                    <a14:imgEffect>
                      <a14:brightnessContrast bright="-100000" contrast="52000"/>
                    </a14:imgEffect>
                  </a14:imgLayer>
                </a14:imgProps>
              </a:ext>
            </a:extLst>
          </a:blip>
          <a:stretch>
            <a:fillRect/>
          </a:stretch>
        </p:blipFill>
        <p:spPr>
          <a:xfrm>
            <a:off x="3920171" y="2600325"/>
            <a:ext cx="4735799" cy="1354439"/>
          </a:xfrm>
          <a:prstGeom prst="rect">
            <a:avLst/>
          </a:prstGeom>
          <a:noFill/>
        </p:spPr>
      </p:pic>
      <p:sp>
        <p:nvSpPr>
          <p:cNvPr id="12" name="Subtitle 7">
            <a:extLst>
              <a:ext uri="{FF2B5EF4-FFF2-40B4-BE49-F238E27FC236}">
                <a16:creationId xmlns:a16="http://schemas.microsoft.com/office/drawing/2014/main" id="{2E4D2332-1666-2CF7-C5EE-B3F6FCBBBD4A}"/>
              </a:ext>
            </a:extLst>
          </p:cNvPr>
          <p:cNvSpPr>
            <a:spLocks noGrp="1"/>
          </p:cNvSpPr>
          <p:nvPr>
            <p:ph type="subTitle" idx="1"/>
          </p:nvPr>
        </p:nvSpPr>
        <p:spPr>
          <a:xfrm>
            <a:off x="0" y="4522583"/>
            <a:ext cx="12192000" cy="1060315"/>
          </a:xfrm>
          <a:solidFill>
            <a:srgbClr val="002060">
              <a:alpha val="70000"/>
            </a:srgbClr>
          </a:solidFill>
        </p:spPr>
        <p:txBody>
          <a:bodyPr>
            <a:normAutofit/>
          </a:bodyPr>
          <a:lstStyle>
            <a:lvl1pPr algn="ctr">
              <a:defRPr/>
            </a:lvl1pPr>
          </a:lstStyle>
          <a:p>
            <a:r>
              <a:rPr lang="en-US" sz="3600" b="1">
                <a:solidFill>
                  <a:schemeClr val="bg1"/>
                </a:solidFill>
              </a:rPr>
              <a:t>Topic</a:t>
            </a:r>
          </a:p>
          <a:p>
            <a:r>
              <a:rPr lang="en-US" sz="1800" b="1">
                <a:solidFill>
                  <a:schemeClr val="bg1"/>
                </a:solidFill>
              </a:rPr>
              <a:t>Date </a:t>
            </a:r>
          </a:p>
        </p:txBody>
      </p:sp>
    </p:spTree>
    <p:extLst>
      <p:ext uri="{BB962C8B-B14F-4D97-AF65-F5344CB8AC3E}">
        <p14:creationId xmlns:p14="http://schemas.microsoft.com/office/powerpoint/2010/main" val="3726669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4703" y="83155"/>
            <a:ext cx="10955045" cy="773755"/>
          </a:xfrm>
        </p:spPr>
        <p:txBody>
          <a:bodyPr/>
          <a:lstStyle>
            <a:lvl1pPr marL="0">
              <a:defRPr/>
            </a:lvl1pPr>
          </a:lstStyle>
          <a:p>
            <a:r>
              <a:rPr lang="en-US"/>
              <a:t>Click to edit Master title style</a:t>
            </a:r>
          </a:p>
        </p:txBody>
      </p:sp>
      <p:sp>
        <p:nvSpPr>
          <p:cNvPr id="3" name="Content Placeholder 2"/>
          <p:cNvSpPr>
            <a:spLocks noGrp="1"/>
          </p:cNvSpPr>
          <p:nvPr>
            <p:ph idx="1"/>
          </p:nvPr>
        </p:nvSpPr>
        <p:spPr>
          <a:xfrm>
            <a:off x="674703" y="1020931"/>
            <a:ext cx="10955045" cy="5241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19078D7-48D9-421F-BB58-077BD35B5BA3}" type="slidenum">
              <a:rPr lang="en-US" smtClean="0"/>
              <a:t>‹#›</a:t>
            </a:fld>
            <a:endParaRPr lang="en-US"/>
          </a:p>
        </p:txBody>
      </p:sp>
    </p:spTree>
    <p:extLst>
      <p:ext uri="{BB962C8B-B14F-4D97-AF65-F5344CB8AC3E}">
        <p14:creationId xmlns:p14="http://schemas.microsoft.com/office/powerpoint/2010/main" val="3520888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EE24F974-5A83-3C6C-74C1-C5A50C53A721}"/>
              </a:ext>
            </a:extLst>
          </p:cNvPr>
          <p:cNvPicPr>
            <a:picLocks noChangeAspect="1"/>
          </p:cNvPicPr>
          <p:nvPr userDrawn="1"/>
        </p:nvPicPr>
        <p:blipFill>
          <a:blip r:embed="rId2"/>
          <a:stretch>
            <a:fillRect/>
          </a:stretch>
        </p:blipFill>
        <p:spPr>
          <a:xfrm>
            <a:off x="97067" y="6452267"/>
            <a:ext cx="1255885" cy="359695"/>
          </a:xfrm>
          <a:prstGeom prst="rect">
            <a:avLst/>
          </a:prstGeom>
        </p:spPr>
      </p:pic>
    </p:spTree>
    <p:extLst>
      <p:ext uri="{BB962C8B-B14F-4D97-AF65-F5344CB8AC3E}">
        <p14:creationId xmlns:p14="http://schemas.microsoft.com/office/powerpoint/2010/main" val="137781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1279463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2831652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3211864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0" y="6396104"/>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Slide Number Placeholder 8"/>
          <p:cNvSpPr>
            <a:spLocks noGrp="1"/>
          </p:cNvSpPr>
          <p:nvPr>
            <p:ph type="sldNum" sz="quarter" idx="12"/>
          </p:nvPr>
        </p:nvSpPr>
        <p:spPr/>
        <p:txBody>
          <a:bodyPr/>
          <a:lstStyle/>
          <a:p>
            <a:fld id="{A5E2F8EF-BB61-4BB6-AF82-B4F0A683C0A1}" type="slidenum">
              <a:rPr lang="en-US" smtClean="0"/>
              <a:t>‹#›</a:t>
            </a:fld>
            <a:endParaRPr lang="en-US"/>
          </a:p>
        </p:txBody>
      </p:sp>
      <p:pic>
        <p:nvPicPr>
          <p:cNvPr id="2" name="Picture 1">
            <a:extLst>
              <a:ext uri="{FF2B5EF4-FFF2-40B4-BE49-F238E27FC236}">
                <a16:creationId xmlns:a16="http://schemas.microsoft.com/office/drawing/2014/main" id="{5F91BC3C-9BDE-453B-12A9-41F980E9CA0F}"/>
              </a:ext>
            </a:extLst>
          </p:cNvPr>
          <p:cNvPicPr>
            <a:picLocks noChangeAspect="1"/>
          </p:cNvPicPr>
          <p:nvPr userDrawn="1"/>
        </p:nvPicPr>
        <p:blipFill>
          <a:blip r:embed="rId2"/>
          <a:stretch>
            <a:fillRect/>
          </a:stretch>
        </p:blipFill>
        <p:spPr>
          <a:xfrm>
            <a:off x="0" y="6446837"/>
            <a:ext cx="1255885" cy="359695"/>
          </a:xfrm>
          <a:prstGeom prst="rect">
            <a:avLst/>
          </a:prstGeom>
        </p:spPr>
      </p:pic>
    </p:spTree>
    <p:extLst>
      <p:ext uri="{BB962C8B-B14F-4D97-AF65-F5344CB8AC3E}">
        <p14:creationId xmlns:p14="http://schemas.microsoft.com/office/powerpoint/2010/main" val="2872925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5E2F8EF-BB61-4BB6-AF82-B4F0A683C0A1}" type="slidenum">
              <a:rPr lang="en-US" smtClean="0"/>
              <a:t>‹#›</a:t>
            </a:fld>
            <a:endParaRPr lang="en-US"/>
          </a:p>
        </p:txBody>
      </p:sp>
      <p:pic>
        <p:nvPicPr>
          <p:cNvPr id="10" name="Picture 9">
            <a:extLst>
              <a:ext uri="{FF2B5EF4-FFF2-40B4-BE49-F238E27FC236}">
                <a16:creationId xmlns:a16="http://schemas.microsoft.com/office/drawing/2014/main" id="{19EA68E3-4BD0-E19C-5A75-9C1FF9AF24D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444" y="6401368"/>
            <a:ext cx="1261640" cy="360468"/>
          </a:xfrm>
          <a:prstGeom prst="rect">
            <a:avLst/>
          </a:prstGeom>
        </p:spPr>
      </p:pic>
    </p:spTree>
    <p:extLst>
      <p:ext uri="{BB962C8B-B14F-4D97-AF65-F5344CB8AC3E}">
        <p14:creationId xmlns:p14="http://schemas.microsoft.com/office/powerpoint/2010/main" val="3424239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5E2F8EF-BB61-4BB6-AF82-B4F0A683C0A1}" type="slidenum">
              <a:rPr lang="en-US" smtClean="0"/>
              <a:t>‹#›</a:t>
            </a:fld>
            <a:endParaRPr lang="en-US"/>
          </a:p>
        </p:txBody>
      </p:sp>
      <p:pic>
        <p:nvPicPr>
          <p:cNvPr id="10" name="Picture 9">
            <a:extLst>
              <a:ext uri="{FF2B5EF4-FFF2-40B4-BE49-F238E27FC236}">
                <a16:creationId xmlns:a16="http://schemas.microsoft.com/office/drawing/2014/main" id="{7793F960-212C-0B7A-94A5-B10E0BF313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99" y="6446837"/>
            <a:ext cx="1261640" cy="360468"/>
          </a:xfrm>
          <a:prstGeom prst="rect">
            <a:avLst/>
          </a:prstGeom>
        </p:spPr>
      </p:pic>
    </p:spTree>
    <p:extLst>
      <p:ext uri="{BB962C8B-B14F-4D97-AF65-F5344CB8AC3E}">
        <p14:creationId xmlns:p14="http://schemas.microsoft.com/office/powerpoint/2010/main" val="2829986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2723571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pic>
        <p:nvPicPr>
          <p:cNvPr id="9" name="Picture 8">
            <a:extLst>
              <a:ext uri="{FF2B5EF4-FFF2-40B4-BE49-F238E27FC236}">
                <a16:creationId xmlns:a16="http://schemas.microsoft.com/office/drawing/2014/main" id="{2C058B05-3034-1E44-DB5E-43018DDBED8C}"/>
              </a:ext>
            </a:extLst>
          </p:cNvPr>
          <p:cNvPicPr>
            <a:picLocks noChangeAspect="1"/>
          </p:cNvPicPr>
          <p:nvPr userDrawn="1"/>
        </p:nvPicPr>
        <p:blipFill>
          <a:blip r:embed="rId2"/>
          <a:stretch>
            <a:fillRect/>
          </a:stretch>
        </p:blipFill>
        <p:spPr>
          <a:xfrm>
            <a:off x="70434" y="6444932"/>
            <a:ext cx="1255885" cy="359695"/>
          </a:xfrm>
          <a:prstGeom prst="rect">
            <a:avLst/>
          </a:prstGeom>
        </p:spPr>
      </p:pic>
    </p:spTree>
    <p:extLst>
      <p:ext uri="{BB962C8B-B14F-4D97-AF65-F5344CB8AC3E}">
        <p14:creationId xmlns:p14="http://schemas.microsoft.com/office/powerpoint/2010/main" val="3087831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6400800"/>
            <a:ext cx="12192000"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781235" y="83155"/>
            <a:ext cx="10777491" cy="773755"/>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81235" y="1020931"/>
            <a:ext cx="10777491" cy="5241625"/>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681693" y="6446837"/>
            <a:ext cx="1312025" cy="365125"/>
          </a:xfrm>
          <a:prstGeom prst="rect">
            <a:avLst/>
          </a:prstGeom>
        </p:spPr>
        <p:txBody>
          <a:bodyPr vert="horz" lIns="91440" tIns="45720" rIns="91440" bIns="45720" rtlCol="0" anchor="ctr"/>
          <a:lstStyle>
            <a:lvl1pPr algn="r">
              <a:defRPr sz="1050">
                <a:solidFill>
                  <a:srgbClr val="FFFFFF"/>
                </a:solidFill>
              </a:defRPr>
            </a:lvl1pPr>
          </a:lstStyle>
          <a:p>
            <a:fld id="{A5E2F8EF-BB61-4BB6-AF82-B4F0A683C0A1}" type="slidenum">
              <a:rPr lang="en-US" smtClean="0"/>
              <a:t>‹#›</a:t>
            </a:fld>
            <a:endParaRPr lang="en-US"/>
          </a:p>
        </p:txBody>
      </p:sp>
      <p:pic>
        <p:nvPicPr>
          <p:cNvPr id="8" name="Picture 7">
            <a:extLst>
              <a:ext uri="{FF2B5EF4-FFF2-40B4-BE49-F238E27FC236}">
                <a16:creationId xmlns:a16="http://schemas.microsoft.com/office/drawing/2014/main" id="{CAFC102A-E040-79B4-47C5-A5C0FF36838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5499" y="6425773"/>
            <a:ext cx="1261640" cy="360468"/>
          </a:xfrm>
          <a:prstGeom prst="rect">
            <a:avLst/>
          </a:prstGeom>
        </p:spPr>
      </p:pic>
    </p:spTree>
    <p:extLst>
      <p:ext uri="{BB962C8B-B14F-4D97-AF65-F5344CB8AC3E}">
        <p14:creationId xmlns:p14="http://schemas.microsoft.com/office/powerpoint/2010/main" val="253166103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Aptos" panose="020B0004020202020204" pitchFamily="34" charset="0"/>
          <a:ea typeface="+mj-ea"/>
          <a:cs typeface="+mj-cs"/>
        </a:defRPr>
      </a:lvl1pPr>
    </p:titleStyle>
    <p:bodyStyle>
      <a:lvl1pPr marL="342900" indent="-342900" algn="l" defTabSz="914400" rtl="0" eaLnBrk="1" latinLnBrk="0" hangingPunct="1">
        <a:lnSpc>
          <a:spcPct val="90000"/>
        </a:lnSpc>
        <a:spcBef>
          <a:spcPts val="1200"/>
        </a:spcBef>
        <a:spcAft>
          <a:spcPts val="200"/>
        </a:spcAft>
        <a:buClr>
          <a:schemeClr val="tx1"/>
        </a:buClr>
        <a:buSzPct val="100000"/>
        <a:buFont typeface="Arial" panose="020B0604020202020204" pitchFamily="34" charset="0"/>
        <a:buChar char="•"/>
        <a:defRPr sz="3600" kern="1200" baseline="0">
          <a:solidFill>
            <a:schemeClr val="tx1">
              <a:lumMod val="75000"/>
              <a:lumOff val="25000"/>
            </a:schemeClr>
          </a:solidFill>
          <a:latin typeface="Aptos" panose="020B0004020202020204" pitchFamily="34" charset="0"/>
          <a:ea typeface="+mn-ea"/>
          <a:cs typeface="+mn-cs"/>
        </a:defRPr>
      </a:lvl1pPr>
      <a:lvl2pPr marL="48691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3200" kern="1200" baseline="0">
          <a:solidFill>
            <a:schemeClr val="tx1">
              <a:lumMod val="75000"/>
              <a:lumOff val="25000"/>
            </a:schemeClr>
          </a:solidFill>
          <a:latin typeface="Aptos" panose="020B0004020202020204" pitchFamily="34" charset="0"/>
          <a:ea typeface="+mn-ea"/>
          <a:cs typeface="+mn-cs"/>
        </a:defRPr>
      </a:lvl2pPr>
      <a:lvl3pPr marL="66979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800" kern="1200" baseline="0">
          <a:solidFill>
            <a:schemeClr val="tx1">
              <a:lumMod val="75000"/>
              <a:lumOff val="25000"/>
            </a:schemeClr>
          </a:solidFill>
          <a:latin typeface="Aptos" panose="020B0004020202020204" pitchFamily="34" charset="0"/>
          <a:ea typeface="+mn-ea"/>
          <a:cs typeface="+mn-cs"/>
        </a:defRPr>
      </a:lvl3pPr>
      <a:lvl4pPr marL="85267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400" kern="1200" baseline="0">
          <a:solidFill>
            <a:schemeClr val="tx1">
              <a:lumMod val="75000"/>
              <a:lumOff val="25000"/>
            </a:schemeClr>
          </a:solidFill>
          <a:latin typeface="Aptos" panose="020B0004020202020204" pitchFamily="34" charset="0"/>
          <a:ea typeface="+mn-ea"/>
          <a:cs typeface="+mn-cs"/>
        </a:defRPr>
      </a:lvl4pPr>
      <a:lvl5pPr marL="103555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000" kern="1200" baseline="0">
          <a:solidFill>
            <a:schemeClr val="tx1">
              <a:lumMod val="75000"/>
              <a:lumOff val="25000"/>
            </a:schemeClr>
          </a:solidFill>
          <a:latin typeface="Aptos" panose="020B0004020202020204"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5B175FD-D4A1-7EC3-3686-A4124B06135F}"/>
              </a:ext>
            </a:extLst>
          </p:cNvPr>
          <p:cNvSpPr>
            <a:spLocks noGrp="1"/>
          </p:cNvSpPr>
          <p:nvPr>
            <p:ph type="subTitle" idx="1"/>
          </p:nvPr>
        </p:nvSpPr>
        <p:spPr>
          <a:xfrm>
            <a:off x="0" y="4700357"/>
            <a:ext cx="12192000" cy="1404594"/>
          </a:xfrm>
        </p:spPr>
        <p:txBody>
          <a:bodyPr vert="horz" lIns="0" tIns="45720" rIns="0" bIns="45720" rtlCol="0" anchor="t">
            <a:normAutofit fontScale="25000" lnSpcReduction="20000"/>
          </a:bodyPr>
          <a:lstStyle/>
          <a:p>
            <a:pPr marL="0" indent="0">
              <a:buNone/>
            </a:pPr>
            <a:endParaRPr lang="en-US" sz="2100" b="1" dirty="0">
              <a:solidFill>
                <a:schemeClr val="bg1"/>
              </a:solidFill>
              <a:effectLst>
                <a:outerShdw blurRad="38100" dist="38100" dir="2700000" algn="tl">
                  <a:srgbClr val="000000">
                    <a:alpha val="43137"/>
                  </a:srgbClr>
                </a:outerShdw>
              </a:effectLst>
            </a:endParaRPr>
          </a:p>
          <a:p>
            <a:pPr marL="0" indent="0">
              <a:buNone/>
            </a:pPr>
            <a:r>
              <a:rPr lang="en-US" sz="9000" b="1" dirty="0">
                <a:solidFill>
                  <a:schemeClr val="bg1"/>
                </a:solidFill>
                <a:effectLst>
                  <a:outerShdw blurRad="38100" dist="38100" dir="2700000" algn="tl">
                    <a:srgbClr val="000000">
                      <a:alpha val="43137"/>
                    </a:srgbClr>
                  </a:outerShdw>
                </a:effectLst>
              </a:rPr>
              <a:t>City of Dunwoody / Budget Retreat</a:t>
            </a:r>
          </a:p>
          <a:p>
            <a:pPr marL="0" indent="0">
              <a:buNone/>
            </a:pPr>
            <a:r>
              <a:rPr lang="en-US" sz="9200" dirty="0">
                <a:solidFill>
                  <a:schemeClr val="bg1"/>
                </a:solidFill>
              </a:rPr>
              <a:t>Finance</a:t>
            </a:r>
          </a:p>
          <a:p>
            <a:pPr marL="0" indent="0">
              <a:buNone/>
            </a:pPr>
            <a:r>
              <a:rPr lang="en-US" sz="5100" b="1" dirty="0">
                <a:solidFill>
                  <a:schemeClr val="bg1"/>
                </a:solidFill>
                <a:effectLst>
                  <a:outerShdw blurRad="38100" dist="38100" dir="2700000" algn="tl">
                    <a:srgbClr val="000000">
                      <a:alpha val="43137"/>
                    </a:srgbClr>
                  </a:outerShdw>
                </a:effectLst>
                <a:latin typeface="Aptos"/>
              </a:rPr>
              <a:t>September 30, 2026</a:t>
            </a:r>
          </a:p>
        </p:txBody>
      </p:sp>
    </p:spTree>
    <p:extLst>
      <p:ext uri="{BB962C8B-B14F-4D97-AF65-F5344CB8AC3E}">
        <p14:creationId xmlns:p14="http://schemas.microsoft.com/office/powerpoint/2010/main" val="2804837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AB40D-4EB3-F2EC-A440-CE2838ECBA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66434B-C20F-8F42-682A-F0D7BDBF5273}"/>
              </a:ext>
            </a:extLst>
          </p:cNvPr>
          <p:cNvSpPr>
            <a:spLocks noGrp="1"/>
          </p:cNvSpPr>
          <p:nvPr>
            <p:ph type="title"/>
          </p:nvPr>
        </p:nvSpPr>
        <p:spPr>
          <a:xfrm>
            <a:off x="474710" y="286603"/>
            <a:ext cx="11143358" cy="702302"/>
          </a:xfrm>
        </p:spPr>
        <p:txBody>
          <a:bodyPr>
            <a:normAutofit fontScale="90000"/>
          </a:bodyPr>
          <a:lstStyle/>
          <a:p>
            <a:r>
              <a:rPr lang="en-US" b="1" dirty="0">
                <a:latin typeface="Aptos"/>
              </a:rPr>
              <a:t>Mission Statement - Finance</a:t>
            </a:r>
          </a:p>
        </p:txBody>
      </p:sp>
      <p:sp>
        <p:nvSpPr>
          <p:cNvPr id="4" name="Slide Number Placeholder 3">
            <a:extLst>
              <a:ext uri="{FF2B5EF4-FFF2-40B4-BE49-F238E27FC236}">
                <a16:creationId xmlns:a16="http://schemas.microsoft.com/office/drawing/2014/main" id="{9C2B9415-0D74-B18B-946D-42B15616C311}"/>
              </a:ext>
            </a:extLst>
          </p:cNvPr>
          <p:cNvSpPr>
            <a:spLocks noGrp="1"/>
          </p:cNvSpPr>
          <p:nvPr>
            <p:ph type="sldNum" sz="quarter" idx="12"/>
          </p:nvPr>
        </p:nvSpPr>
        <p:spPr/>
        <p:txBody>
          <a:bodyPr/>
          <a:lstStyle/>
          <a:p>
            <a:fld id="{D19078D7-48D9-421F-BB58-077BD35B5BA3}" type="slidenum">
              <a:rPr lang="en-US" smtClean="0"/>
              <a:t>2</a:t>
            </a:fld>
            <a:endParaRPr lang="en-US"/>
          </a:p>
        </p:txBody>
      </p:sp>
      <p:sp>
        <p:nvSpPr>
          <p:cNvPr id="3" name="TextBox 2">
            <a:extLst>
              <a:ext uri="{FF2B5EF4-FFF2-40B4-BE49-F238E27FC236}">
                <a16:creationId xmlns:a16="http://schemas.microsoft.com/office/drawing/2014/main" id="{3928E8DF-5DD7-A89A-11C4-22367A8E7CB6}"/>
              </a:ext>
            </a:extLst>
          </p:cNvPr>
          <p:cNvSpPr txBox="1"/>
          <p:nvPr/>
        </p:nvSpPr>
        <p:spPr>
          <a:xfrm>
            <a:off x="573932" y="988905"/>
            <a:ext cx="11069428" cy="6801862"/>
          </a:xfrm>
          <a:prstGeom prst="rect">
            <a:avLst/>
          </a:prstGeom>
          <a:noFill/>
        </p:spPr>
        <p:txBody>
          <a:bodyPr wrap="square" lIns="91440" tIns="45720" rIns="91440" bIns="45720" rtlCol="0" anchor="t">
            <a:spAutoFit/>
          </a:bodyPr>
          <a:lstStyle/>
          <a:p>
            <a:r>
              <a:rPr lang="en-US" sz="3600" dirty="0">
                <a:latin typeface="Aptos" panose="020B0004020202020204" pitchFamily="34" charset="0"/>
              </a:rPr>
              <a:t>Finance Department Mission Statement:</a:t>
            </a:r>
            <a:endParaRPr lang="en-US"/>
          </a:p>
          <a:p>
            <a:pPr marL="914400" lvl="1" indent="-457200">
              <a:buFont typeface="Arial" panose="020B0604020202020204" pitchFamily="34" charset="0"/>
              <a:buChar char="•"/>
            </a:pPr>
            <a:r>
              <a:rPr lang="en-US" sz="2800" dirty="0">
                <a:latin typeface="Aptos" panose="020B0004020202020204" pitchFamily="34" charset="0"/>
              </a:rPr>
              <a:t>To safeguard and optimize the City’s financial resources through transparent, accountable, and efficient fiscal management by delivering accurate and timely financial and administrative services that strengthen public trust and promote long-term financial sustainability.</a:t>
            </a:r>
          </a:p>
          <a:p>
            <a:pPr marL="914400" lvl="1" indent="-457200">
              <a:buFont typeface="Arial" panose="020B0604020202020204" pitchFamily="34" charset="0"/>
              <a:buChar char="•"/>
            </a:pPr>
            <a:endParaRPr lang="en-US" sz="2800" dirty="0">
              <a:latin typeface="Aptos" panose="020B0004020202020204" pitchFamily="34" charset="0"/>
            </a:endParaRP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457200"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dirty="0"/>
          </a:p>
          <a:p>
            <a:endParaRPr lang="en-US" dirty="0"/>
          </a:p>
        </p:txBody>
      </p:sp>
    </p:spTree>
    <p:extLst>
      <p:ext uri="{BB962C8B-B14F-4D97-AF65-F5344CB8AC3E}">
        <p14:creationId xmlns:p14="http://schemas.microsoft.com/office/powerpoint/2010/main" val="1348437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4976C-87BB-5187-4CF7-86B7D0603A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50A2B5-45B5-0DD4-71CB-8B23F5AC94C7}"/>
              </a:ext>
            </a:extLst>
          </p:cNvPr>
          <p:cNvSpPr>
            <a:spLocks noGrp="1"/>
          </p:cNvSpPr>
          <p:nvPr>
            <p:ph type="title"/>
          </p:nvPr>
        </p:nvSpPr>
        <p:spPr>
          <a:xfrm>
            <a:off x="474710" y="286603"/>
            <a:ext cx="11143358" cy="702302"/>
          </a:xfrm>
        </p:spPr>
        <p:txBody>
          <a:bodyPr>
            <a:normAutofit fontScale="90000"/>
          </a:bodyPr>
          <a:lstStyle/>
          <a:p>
            <a:r>
              <a:rPr lang="en-US" b="1" dirty="0">
                <a:latin typeface="Aptos"/>
              </a:rPr>
              <a:t>Finance – Proposed 2027 Budget</a:t>
            </a:r>
          </a:p>
        </p:txBody>
      </p:sp>
      <p:sp>
        <p:nvSpPr>
          <p:cNvPr id="4" name="Slide Number Placeholder 3">
            <a:extLst>
              <a:ext uri="{FF2B5EF4-FFF2-40B4-BE49-F238E27FC236}">
                <a16:creationId xmlns:a16="http://schemas.microsoft.com/office/drawing/2014/main" id="{828B50C4-A179-C4B0-FB2C-D8D9E6C31A54}"/>
              </a:ext>
            </a:extLst>
          </p:cNvPr>
          <p:cNvSpPr>
            <a:spLocks noGrp="1"/>
          </p:cNvSpPr>
          <p:nvPr>
            <p:ph type="sldNum" sz="quarter" idx="12"/>
          </p:nvPr>
        </p:nvSpPr>
        <p:spPr/>
        <p:txBody>
          <a:bodyPr/>
          <a:lstStyle/>
          <a:p>
            <a:fld id="{D19078D7-48D9-421F-BB58-077BD35B5BA3}" type="slidenum">
              <a:rPr lang="en-US" smtClean="0"/>
              <a:t>3</a:t>
            </a:fld>
            <a:endParaRPr lang="en-US"/>
          </a:p>
        </p:txBody>
      </p:sp>
      <p:sp>
        <p:nvSpPr>
          <p:cNvPr id="3" name="TextBox 2">
            <a:extLst>
              <a:ext uri="{FF2B5EF4-FFF2-40B4-BE49-F238E27FC236}">
                <a16:creationId xmlns:a16="http://schemas.microsoft.com/office/drawing/2014/main" id="{D6905632-28D2-AF5B-AC1C-2E920F3022B5}"/>
              </a:ext>
            </a:extLst>
          </p:cNvPr>
          <p:cNvSpPr txBox="1"/>
          <p:nvPr/>
        </p:nvSpPr>
        <p:spPr>
          <a:xfrm>
            <a:off x="573932" y="988905"/>
            <a:ext cx="11069428" cy="8833187"/>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2800" dirty="0">
                <a:latin typeface="Aptos" panose="020B0004020202020204" pitchFamily="34" charset="0"/>
              </a:rPr>
              <a:t>Total Budget: $2,245K</a:t>
            </a:r>
          </a:p>
          <a:p>
            <a:pPr marL="914400" lvl="1" indent="-457200">
              <a:buFont typeface="Arial" panose="020B0604020202020204" pitchFamily="34" charset="0"/>
              <a:buChar char="•"/>
            </a:pPr>
            <a:r>
              <a:rPr lang="en-US" sz="2800" dirty="0">
                <a:latin typeface="Aptos"/>
              </a:rPr>
              <a:t>Personnel Services: $1,592K</a:t>
            </a:r>
          </a:p>
          <a:p>
            <a:pPr marL="1371600" lvl="2" indent="-457200">
              <a:buFont typeface="Arial" panose="020B0604020202020204" pitchFamily="34" charset="0"/>
              <a:buChar char="•"/>
            </a:pPr>
            <a:r>
              <a:rPr lang="en-US" sz="2800" dirty="0">
                <a:latin typeface="Aptos" panose="020B0004020202020204" pitchFamily="34" charset="0"/>
              </a:rPr>
              <a:t>Department positions (10 total):</a:t>
            </a:r>
          </a:p>
          <a:p>
            <a:pPr marL="1828800" lvl="3" indent="-457200">
              <a:buFont typeface="Arial" panose="020B0604020202020204" pitchFamily="34" charset="0"/>
              <a:buChar char="•"/>
            </a:pPr>
            <a:r>
              <a:rPr lang="en-US" sz="2800" dirty="0">
                <a:latin typeface="Aptos" panose="020B0004020202020204" pitchFamily="34" charset="0"/>
              </a:rPr>
              <a:t>Finance Director</a:t>
            </a:r>
          </a:p>
          <a:p>
            <a:pPr marL="1828800" lvl="3" indent="-457200">
              <a:buFont typeface="Arial" panose="020B0604020202020204" pitchFamily="34" charset="0"/>
              <a:buChar char="•"/>
            </a:pPr>
            <a:r>
              <a:rPr lang="en-US" sz="2800" dirty="0">
                <a:latin typeface="Aptos" panose="020B0004020202020204" pitchFamily="34" charset="0"/>
              </a:rPr>
              <a:t>Assistant Finance Director</a:t>
            </a:r>
          </a:p>
          <a:p>
            <a:pPr marL="1828800" lvl="3" indent="-457200">
              <a:buFont typeface="Arial" panose="020B0604020202020204" pitchFamily="34" charset="0"/>
              <a:buChar char="•"/>
            </a:pPr>
            <a:r>
              <a:rPr lang="en-US" sz="2800" dirty="0">
                <a:latin typeface="Aptos" panose="020B0004020202020204" pitchFamily="34" charset="0"/>
              </a:rPr>
              <a:t>Accounting Manager</a:t>
            </a:r>
          </a:p>
          <a:p>
            <a:pPr marL="1828800" lvl="3" indent="-457200">
              <a:buFont typeface="Arial" panose="020B0604020202020204" pitchFamily="34" charset="0"/>
              <a:buChar char="•"/>
            </a:pPr>
            <a:r>
              <a:rPr lang="en-US" sz="2800" dirty="0">
                <a:latin typeface="Aptos" panose="020B0004020202020204" pitchFamily="34" charset="0"/>
              </a:rPr>
              <a:t>Accountant (2)</a:t>
            </a:r>
          </a:p>
          <a:p>
            <a:pPr marL="1828800" lvl="3" indent="-457200">
              <a:buFont typeface="Arial" panose="020B0604020202020204" pitchFamily="34" charset="0"/>
              <a:buChar char="•"/>
            </a:pPr>
            <a:r>
              <a:rPr lang="en-US" sz="2800" dirty="0">
                <a:latin typeface="Aptos" panose="020B0004020202020204" pitchFamily="34" charset="0"/>
              </a:rPr>
              <a:t>Revenue Accountant</a:t>
            </a:r>
          </a:p>
          <a:p>
            <a:pPr marL="1828800" lvl="3" indent="-457200">
              <a:buFont typeface="Arial" panose="020B0604020202020204" pitchFamily="34" charset="0"/>
              <a:buChar char="•"/>
            </a:pPr>
            <a:r>
              <a:rPr lang="en-US" sz="2800" dirty="0">
                <a:latin typeface="Aptos" panose="020B0004020202020204" pitchFamily="34" charset="0"/>
              </a:rPr>
              <a:t>Business License Specialist (2)</a:t>
            </a:r>
          </a:p>
          <a:p>
            <a:pPr marL="1828800" lvl="3" indent="-457200">
              <a:buFont typeface="Arial" panose="020B0604020202020204" pitchFamily="34" charset="0"/>
              <a:buChar char="•"/>
            </a:pPr>
            <a:r>
              <a:rPr lang="en-US" sz="2800" dirty="0">
                <a:latin typeface="Aptos" panose="020B0004020202020204" pitchFamily="34" charset="0"/>
              </a:rPr>
              <a:t>Purchasing Manager</a:t>
            </a:r>
          </a:p>
          <a:p>
            <a:pPr marL="1828800" lvl="3" indent="-457200">
              <a:buFont typeface="Arial" panose="020B0604020202020204" pitchFamily="34" charset="0"/>
              <a:buChar char="•"/>
            </a:pPr>
            <a:r>
              <a:rPr lang="en-US" sz="2800" dirty="0">
                <a:latin typeface="Aptos" panose="020B0004020202020204" pitchFamily="34" charset="0"/>
              </a:rPr>
              <a:t>Purchasing Coordinator </a:t>
            </a:r>
          </a:p>
          <a:p>
            <a:pPr marL="457200" indent="-457200">
              <a:buFont typeface="Arial" panose="020B0604020202020204" pitchFamily="34" charset="0"/>
              <a:buChar char="•"/>
            </a:pPr>
            <a:endParaRPr lang="en-US" sz="2800" dirty="0">
              <a:latin typeface="Aptos" panose="020B0004020202020204" pitchFamily="34" charset="0"/>
            </a:endParaRP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457200"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dirty="0"/>
          </a:p>
          <a:p>
            <a:endParaRPr lang="en-US" dirty="0"/>
          </a:p>
        </p:txBody>
      </p:sp>
    </p:spTree>
    <p:extLst>
      <p:ext uri="{BB962C8B-B14F-4D97-AF65-F5344CB8AC3E}">
        <p14:creationId xmlns:p14="http://schemas.microsoft.com/office/powerpoint/2010/main" val="4075229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A4925-BFAA-FAE9-87C4-CCBF2E1F1D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86A1E5-B0FA-C39B-596A-4F3E26D0FD1B}"/>
              </a:ext>
            </a:extLst>
          </p:cNvPr>
          <p:cNvSpPr>
            <a:spLocks noGrp="1"/>
          </p:cNvSpPr>
          <p:nvPr>
            <p:ph type="title"/>
          </p:nvPr>
        </p:nvSpPr>
        <p:spPr>
          <a:xfrm>
            <a:off x="474710" y="286603"/>
            <a:ext cx="10959908" cy="702302"/>
          </a:xfrm>
        </p:spPr>
        <p:txBody>
          <a:bodyPr>
            <a:normAutofit fontScale="90000"/>
          </a:bodyPr>
          <a:lstStyle/>
          <a:p>
            <a:r>
              <a:rPr lang="en-US" b="1" dirty="0">
                <a:solidFill>
                  <a:srgbClr val="000000">
                    <a:lumMod val="75000"/>
                    <a:lumOff val="25000"/>
                  </a:srgbClr>
                </a:solidFill>
              </a:rPr>
              <a:t>Finance</a:t>
            </a:r>
            <a:r>
              <a:rPr kumimoji="0" lang="en-US" sz="4800" b="1" i="0" u="none" strike="noStrike" kern="1200" cap="none" spc="-50" normalizeH="0" baseline="0" noProof="0" dirty="0">
                <a:ln>
                  <a:noFill/>
                </a:ln>
                <a:solidFill>
                  <a:srgbClr val="000000">
                    <a:lumMod val="75000"/>
                    <a:lumOff val="25000"/>
                  </a:srgbClr>
                </a:solidFill>
                <a:effectLst/>
                <a:uLnTx/>
                <a:uFillTx/>
                <a:latin typeface="Aptos" panose="020B0004020202020204" pitchFamily="34" charset="0"/>
                <a:ea typeface="+mj-ea"/>
                <a:cs typeface="+mj-cs"/>
              </a:rPr>
              <a:t> – Proposed 2027 Budget</a:t>
            </a:r>
            <a:endParaRPr lang="en-US" b="1" dirty="0"/>
          </a:p>
        </p:txBody>
      </p:sp>
      <p:sp>
        <p:nvSpPr>
          <p:cNvPr id="4" name="Slide Number Placeholder 3">
            <a:extLst>
              <a:ext uri="{FF2B5EF4-FFF2-40B4-BE49-F238E27FC236}">
                <a16:creationId xmlns:a16="http://schemas.microsoft.com/office/drawing/2014/main" id="{68D6726B-54E6-9566-C78C-6304D8CA1A62}"/>
              </a:ext>
            </a:extLst>
          </p:cNvPr>
          <p:cNvSpPr>
            <a:spLocks noGrp="1"/>
          </p:cNvSpPr>
          <p:nvPr>
            <p:ph type="sldNum" sz="quarter" idx="12"/>
          </p:nvPr>
        </p:nvSpPr>
        <p:spPr/>
        <p:txBody>
          <a:bodyPr/>
          <a:lstStyle/>
          <a:p>
            <a:fld id="{D19078D7-48D9-421F-BB58-077BD35B5BA3}" type="slidenum">
              <a:rPr lang="en-US" smtClean="0"/>
              <a:t>4</a:t>
            </a:fld>
            <a:endParaRPr lang="en-US"/>
          </a:p>
        </p:txBody>
      </p:sp>
      <p:sp>
        <p:nvSpPr>
          <p:cNvPr id="3" name="TextBox 2">
            <a:extLst>
              <a:ext uri="{FF2B5EF4-FFF2-40B4-BE49-F238E27FC236}">
                <a16:creationId xmlns:a16="http://schemas.microsoft.com/office/drawing/2014/main" id="{69C821F5-E82A-FB26-9FF9-0F3E4959763B}"/>
              </a:ext>
            </a:extLst>
          </p:cNvPr>
          <p:cNvSpPr txBox="1"/>
          <p:nvPr/>
        </p:nvSpPr>
        <p:spPr>
          <a:xfrm>
            <a:off x="573932" y="988905"/>
            <a:ext cx="11069428" cy="9264075"/>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2800" dirty="0">
                <a:latin typeface="Aptos" panose="020B0004020202020204" pitchFamily="34" charset="0"/>
              </a:rPr>
              <a:t>Leadership – Finance Director and Assistant Finance Director</a:t>
            </a:r>
          </a:p>
          <a:p>
            <a:pPr marL="914400" lvl="1" indent="-457200">
              <a:buFont typeface="Arial" panose="020B0604020202020204" pitchFamily="34" charset="0"/>
              <a:buChar char="•"/>
            </a:pPr>
            <a:r>
              <a:rPr lang="en-US" sz="2800" dirty="0">
                <a:latin typeface="Aptos" panose="020B0004020202020204" pitchFamily="34" charset="0"/>
              </a:rPr>
              <a:t>Provides strategic leadership in budgeting, accounting, investment, debt management, purchasing, and revenue collection, ensuring financial compliance and accurate reporting.</a:t>
            </a:r>
          </a:p>
          <a:p>
            <a:pPr lvl="1"/>
            <a:endParaRPr lang="en-US" sz="2800" dirty="0">
              <a:latin typeface="Aptos" panose="020B0004020202020204" pitchFamily="34" charset="0"/>
            </a:endParaRPr>
          </a:p>
          <a:p>
            <a:pPr marL="457200" indent="-457200">
              <a:buFont typeface="Arial" panose="020B0604020202020204" pitchFamily="34" charset="0"/>
              <a:buChar char="•"/>
            </a:pPr>
            <a:r>
              <a:rPr lang="en-US" sz="2800" dirty="0">
                <a:latin typeface="Aptos" panose="020B0004020202020204" pitchFamily="34" charset="0"/>
              </a:rPr>
              <a:t>Accounting – Accounting Manager and Accountant (2)</a:t>
            </a:r>
          </a:p>
          <a:p>
            <a:pPr marL="914400" lvl="1" indent="-457200">
              <a:buFont typeface="Arial" panose="020B0604020202020204" pitchFamily="34" charset="0"/>
              <a:buChar char="•"/>
            </a:pPr>
            <a:r>
              <a:rPr lang="en-US" sz="2800" dirty="0">
                <a:latin typeface="Aptos" panose="020B0004020202020204" pitchFamily="34" charset="0"/>
              </a:rPr>
              <a:t>Ensures the accuracy of all financial transactions of the City.  Main functions include accounting, reporting, accounts payable, payroll, fixed assets, grant accounting, completion of internal and external audits, and annual financial statements.</a:t>
            </a:r>
          </a:p>
          <a:p>
            <a:endParaRPr lang="en-US" sz="2800" dirty="0">
              <a:latin typeface="Aptos" panose="020B0004020202020204" pitchFamily="34" charset="0"/>
            </a:endParaRP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457200"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dirty="0"/>
          </a:p>
          <a:p>
            <a:endParaRPr lang="en-US" dirty="0"/>
          </a:p>
        </p:txBody>
      </p:sp>
    </p:spTree>
    <p:extLst>
      <p:ext uri="{BB962C8B-B14F-4D97-AF65-F5344CB8AC3E}">
        <p14:creationId xmlns:p14="http://schemas.microsoft.com/office/powerpoint/2010/main" val="2921328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2C382-497D-13A3-083F-530A9D89BA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0FA564-3644-3DFE-5A58-491A60B3F19A}"/>
              </a:ext>
            </a:extLst>
          </p:cNvPr>
          <p:cNvSpPr>
            <a:spLocks noGrp="1"/>
          </p:cNvSpPr>
          <p:nvPr>
            <p:ph type="title"/>
          </p:nvPr>
        </p:nvSpPr>
        <p:spPr>
          <a:xfrm>
            <a:off x="474710" y="286603"/>
            <a:ext cx="10959908" cy="702302"/>
          </a:xfrm>
        </p:spPr>
        <p:txBody>
          <a:bodyPr>
            <a:normAutofit fontScale="90000"/>
          </a:bodyPr>
          <a:lstStyle/>
          <a:p>
            <a:r>
              <a:rPr lang="en-US" b="1" dirty="0">
                <a:solidFill>
                  <a:srgbClr val="000000">
                    <a:lumMod val="75000"/>
                    <a:lumOff val="25000"/>
                  </a:srgbClr>
                </a:solidFill>
              </a:rPr>
              <a:t>Finance</a:t>
            </a:r>
            <a:r>
              <a:rPr kumimoji="0" lang="en-US" sz="4800" b="1" i="0" u="none" strike="noStrike" kern="1200" cap="none" spc="-50" normalizeH="0" baseline="0" noProof="0" dirty="0">
                <a:ln>
                  <a:noFill/>
                </a:ln>
                <a:solidFill>
                  <a:srgbClr val="000000">
                    <a:lumMod val="75000"/>
                    <a:lumOff val="25000"/>
                  </a:srgbClr>
                </a:solidFill>
                <a:effectLst/>
                <a:uLnTx/>
                <a:uFillTx/>
                <a:latin typeface="Aptos" panose="020B0004020202020204" pitchFamily="34" charset="0"/>
                <a:ea typeface="+mj-ea"/>
                <a:cs typeface="+mj-cs"/>
              </a:rPr>
              <a:t> – Proposed 2027 Budget</a:t>
            </a:r>
            <a:endParaRPr lang="en-US" b="1" dirty="0"/>
          </a:p>
        </p:txBody>
      </p:sp>
      <p:sp>
        <p:nvSpPr>
          <p:cNvPr id="4" name="Slide Number Placeholder 3">
            <a:extLst>
              <a:ext uri="{FF2B5EF4-FFF2-40B4-BE49-F238E27FC236}">
                <a16:creationId xmlns:a16="http://schemas.microsoft.com/office/drawing/2014/main" id="{8217E86A-0245-584D-064C-F9CF41FC15BD}"/>
              </a:ext>
            </a:extLst>
          </p:cNvPr>
          <p:cNvSpPr>
            <a:spLocks noGrp="1"/>
          </p:cNvSpPr>
          <p:nvPr>
            <p:ph type="sldNum" sz="quarter" idx="12"/>
          </p:nvPr>
        </p:nvSpPr>
        <p:spPr/>
        <p:txBody>
          <a:bodyPr/>
          <a:lstStyle/>
          <a:p>
            <a:fld id="{D19078D7-48D9-421F-BB58-077BD35B5BA3}" type="slidenum">
              <a:rPr lang="en-US" smtClean="0"/>
              <a:t>5</a:t>
            </a:fld>
            <a:endParaRPr lang="en-US"/>
          </a:p>
        </p:txBody>
      </p:sp>
      <p:sp>
        <p:nvSpPr>
          <p:cNvPr id="3" name="TextBox 2">
            <a:extLst>
              <a:ext uri="{FF2B5EF4-FFF2-40B4-BE49-F238E27FC236}">
                <a16:creationId xmlns:a16="http://schemas.microsoft.com/office/drawing/2014/main" id="{513FBEDE-AC95-0B51-79F3-BB0F15C226CE}"/>
              </a:ext>
            </a:extLst>
          </p:cNvPr>
          <p:cNvSpPr txBox="1"/>
          <p:nvPr/>
        </p:nvSpPr>
        <p:spPr>
          <a:xfrm>
            <a:off x="573932" y="988905"/>
            <a:ext cx="11069428" cy="9633406"/>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2800" dirty="0">
                <a:latin typeface="Aptos" panose="020B0004020202020204" pitchFamily="34" charset="0"/>
              </a:rPr>
              <a:t>Revenue Collection – Revenue Accountant and Business License Specialist (2)</a:t>
            </a:r>
          </a:p>
          <a:p>
            <a:pPr marL="914400" lvl="1" indent="-457200">
              <a:buFont typeface="Arial" panose="020B0604020202020204" pitchFamily="34" charset="0"/>
              <a:buChar char="•"/>
            </a:pPr>
            <a:r>
              <a:rPr lang="en-US" sz="2400" dirty="0">
                <a:latin typeface="Aptos" panose="020B0004020202020204" pitchFamily="34" charset="0"/>
              </a:rPr>
              <a:t>Tracks, records, and reports on the City’s incoming funds.  Main functions include managing the business and alcohol licensing process (new and renewal), record daily cash receipts, credit card payments, and checks, manage accounts receivable, and external and internal audit preparation.   </a:t>
            </a:r>
          </a:p>
          <a:p>
            <a:pPr lvl="1"/>
            <a:endParaRPr lang="en-US" sz="2800" dirty="0">
              <a:latin typeface="Aptos" panose="020B0004020202020204" pitchFamily="34" charset="0"/>
            </a:endParaRPr>
          </a:p>
          <a:p>
            <a:pPr marL="457200" indent="-457200">
              <a:buFont typeface="Arial" panose="020B0604020202020204" pitchFamily="34" charset="0"/>
              <a:buChar char="•"/>
            </a:pPr>
            <a:r>
              <a:rPr lang="en-US" sz="2800" dirty="0">
                <a:latin typeface="Aptos" panose="020B0004020202020204" pitchFamily="34" charset="0"/>
              </a:rPr>
              <a:t>Procurement – Purchasing Manager and Purchasing Coordinator</a:t>
            </a:r>
          </a:p>
          <a:p>
            <a:pPr marL="914400" lvl="1" indent="-457200">
              <a:buFont typeface="Arial" panose="020B0604020202020204" pitchFamily="34" charset="0"/>
              <a:buChar char="•"/>
            </a:pPr>
            <a:r>
              <a:rPr lang="en-US" sz="2400" dirty="0">
                <a:latin typeface="Aptos" panose="020B0004020202020204" pitchFamily="34" charset="0"/>
              </a:rPr>
              <a:t>Manages the procurement process to ensure applicable laws, rules, regulations, policies, procedures, and City ordinances are followed.  Main functions include managing the bid process, prepare and award contracts, monitor vendors and contracts, and administer the purchase card program. </a:t>
            </a:r>
          </a:p>
          <a:p>
            <a:endParaRPr lang="en-US" sz="2800" dirty="0">
              <a:latin typeface="Aptos" panose="020B0004020202020204" pitchFamily="34" charset="0"/>
            </a:endParaRP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457200"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dirty="0"/>
          </a:p>
          <a:p>
            <a:endParaRPr lang="en-US" dirty="0"/>
          </a:p>
        </p:txBody>
      </p:sp>
    </p:spTree>
    <p:extLst>
      <p:ext uri="{BB962C8B-B14F-4D97-AF65-F5344CB8AC3E}">
        <p14:creationId xmlns:p14="http://schemas.microsoft.com/office/powerpoint/2010/main" val="3761826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EED87-7CE6-B1BE-7AB3-D9ED0E087A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D26C4-20C0-3BE4-3ACD-B5D81952C04B}"/>
              </a:ext>
            </a:extLst>
          </p:cNvPr>
          <p:cNvSpPr>
            <a:spLocks noGrp="1"/>
          </p:cNvSpPr>
          <p:nvPr>
            <p:ph type="title"/>
          </p:nvPr>
        </p:nvSpPr>
        <p:spPr>
          <a:xfrm>
            <a:off x="474709" y="286603"/>
            <a:ext cx="10922963" cy="702302"/>
          </a:xfrm>
        </p:spPr>
        <p:txBody>
          <a:bodyPr>
            <a:normAutofit fontScale="90000"/>
          </a:bodyPr>
          <a:lstStyle/>
          <a:p>
            <a:r>
              <a:rPr lang="en-US" b="1" dirty="0"/>
              <a:t>Finance – Proposed 2027 Budget</a:t>
            </a:r>
          </a:p>
        </p:txBody>
      </p:sp>
      <p:sp>
        <p:nvSpPr>
          <p:cNvPr id="4" name="Slide Number Placeholder 3">
            <a:extLst>
              <a:ext uri="{FF2B5EF4-FFF2-40B4-BE49-F238E27FC236}">
                <a16:creationId xmlns:a16="http://schemas.microsoft.com/office/drawing/2014/main" id="{376CD368-C24F-F249-E8AF-80B65556B825}"/>
              </a:ext>
            </a:extLst>
          </p:cNvPr>
          <p:cNvSpPr>
            <a:spLocks noGrp="1"/>
          </p:cNvSpPr>
          <p:nvPr>
            <p:ph type="sldNum" sz="quarter" idx="12"/>
          </p:nvPr>
        </p:nvSpPr>
        <p:spPr/>
        <p:txBody>
          <a:bodyPr/>
          <a:lstStyle/>
          <a:p>
            <a:fld id="{D19078D7-48D9-421F-BB58-077BD35B5BA3}" type="slidenum">
              <a:rPr lang="en-US" smtClean="0"/>
              <a:t>6</a:t>
            </a:fld>
            <a:endParaRPr lang="en-US"/>
          </a:p>
        </p:txBody>
      </p:sp>
      <p:sp>
        <p:nvSpPr>
          <p:cNvPr id="3" name="TextBox 2">
            <a:extLst>
              <a:ext uri="{FF2B5EF4-FFF2-40B4-BE49-F238E27FC236}">
                <a16:creationId xmlns:a16="http://schemas.microsoft.com/office/drawing/2014/main" id="{C4D623F4-8AB9-F8CC-0595-32C8FC5DC9C5}"/>
              </a:ext>
            </a:extLst>
          </p:cNvPr>
          <p:cNvSpPr txBox="1"/>
          <p:nvPr/>
        </p:nvSpPr>
        <p:spPr>
          <a:xfrm>
            <a:off x="561286" y="860889"/>
            <a:ext cx="11069428" cy="2800767"/>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2800" dirty="0">
                <a:latin typeface="Aptos" panose="020B0004020202020204" pitchFamily="34" charset="0"/>
              </a:rPr>
              <a:t>Total Budget: $2,245K</a:t>
            </a:r>
          </a:p>
          <a:p>
            <a:pPr marL="914400" lvl="1" indent="-457200">
              <a:buFont typeface="Arial" panose="020B0604020202020204" pitchFamily="34" charset="0"/>
              <a:buChar char="•"/>
            </a:pPr>
            <a:r>
              <a:rPr lang="en-US" sz="2800" dirty="0">
                <a:latin typeface="Aptos" panose="020B0004020202020204" pitchFamily="34" charset="0"/>
              </a:rPr>
              <a:t>Operations: $653K</a:t>
            </a:r>
          </a:p>
          <a:p>
            <a:pPr marL="1371600" lvl="2" indent="-457200">
              <a:buFont typeface="Arial" panose="020B0604020202020204" pitchFamily="34" charset="0"/>
              <a:buChar char="•"/>
            </a:pPr>
            <a:r>
              <a:rPr lang="en-US" sz="2400" dirty="0">
                <a:latin typeface="Aptos" panose="020B0004020202020204" pitchFamily="34" charset="0"/>
              </a:rPr>
              <a:t>Property/Liability Insurance - $211K</a:t>
            </a:r>
          </a:p>
          <a:p>
            <a:pPr marL="1371600" lvl="2" indent="-457200">
              <a:buFont typeface="Arial" panose="020B0604020202020204" pitchFamily="34" charset="0"/>
              <a:buChar char="•"/>
            </a:pPr>
            <a:r>
              <a:rPr lang="en-US" sz="2400" dirty="0">
                <a:latin typeface="Aptos" panose="020B0004020202020204" pitchFamily="34" charset="0"/>
              </a:rPr>
              <a:t>Retirement Advisor - $78K</a:t>
            </a:r>
          </a:p>
          <a:p>
            <a:pPr marL="1371600" lvl="2" indent="-457200">
              <a:buFont typeface="Arial" panose="020B0604020202020204" pitchFamily="34" charset="0"/>
              <a:buChar char="•"/>
            </a:pPr>
            <a:r>
              <a:rPr lang="en-US" sz="2400" dirty="0">
                <a:latin typeface="Aptos" panose="020B0004020202020204" pitchFamily="34" charset="0"/>
              </a:rPr>
              <a:t>Dues &amp; Fees - $69K</a:t>
            </a:r>
          </a:p>
          <a:p>
            <a:pPr marL="1371600" lvl="2" indent="-457200">
              <a:buFont typeface="Arial" panose="020B0604020202020204" pitchFamily="34" charset="0"/>
              <a:buChar char="•"/>
            </a:pPr>
            <a:r>
              <a:rPr lang="en-US" sz="2400" dirty="0">
                <a:latin typeface="Aptos" panose="020B0004020202020204" pitchFamily="34" charset="0"/>
              </a:rPr>
              <a:t>External Audit - $63K</a:t>
            </a:r>
          </a:p>
          <a:p>
            <a:pPr marL="1371600" lvl="2" indent="-457200">
              <a:buFont typeface="Arial" panose="020B0604020202020204" pitchFamily="34" charset="0"/>
              <a:buChar char="•"/>
            </a:pPr>
            <a:r>
              <a:rPr lang="en-US" sz="2400" dirty="0">
                <a:latin typeface="Aptos" panose="020B0004020202020204" pitchFamily="34" charset="0"/>
              </a:rPr>
              <a:t>Payroll Fees - $51K</a:t>
            </a:r>
          </a:p>
        </p:txBody>
      </p:sp>
    </p:spTree>
    <p:extLst>
      <p:ext uri="{BB962C8B-B14F-4D97-AF65-F5344CB8AC3E}">
        <p14:creationId xmlns:p14="http://schemas.microsoft.com/office/powerpoint/2010/main" val="2542795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037E2-9A75-9F4C-4893-C9FC5BBE91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0F0066-13D8-514E-196E-7C15EF9FB5FA}"/>
              </a:ext>
            </a:extLst>
          </p:cNvPr>
          <p:cNvSpPr>
            <a:spLocks noGrp="1"/>
          </p:cNvSpPr>
          <p:nvPr>
            <p:ph type="title"/>
          </p:nvPr>
        </p:nvSpPr>
        <p:spPr>
          <a:xfrm>
            <a:off x="474710" y="286603"/>
            <a:ext cx="10959908" cy="702302"/>
          </a:xfrm>
        </p:spPr>
        <p:txBody>
          <a:bodyPr>
            <a:normAutofit fontScale="90000"/>
          </a:bodyPr>
          <a:lstStyle/>
          <a:p>
            <a:r>
              <a:rPr lang="en-US" b="1" dirty="0"/>
              <a:t>Finance – Quick Comparison</a:t>
            </a:r>
          </a:p>
        </p:txBody>
      </p:sp>
      <p:sp>
        <p:nvSpPr>
          <p:cNvPr id="4" name="Slide Number Placeholder 3">
            <a:extLst>
              <a:ext uri="{FF2B5EF4-FFF2-40B4-BE49-F238E27FC236}">
                <a16:creationId xmlns:a16="http://schemas.microsoft.com/office/drawing/2014/main" id="{2B2EC9FE-6553-E3A3-13BC-7583C396C4FC}"/>
              </a:ext>
            </a:extLst>
          </p:cNvPr>
          <p:cNvSpPr>
            <a:spLocks noGrp="1"/>
          </p:cNvSpPr>
          <p:nvPr>
            <p:ph type="sldNum" sz="quarter" idx="12"/>
          </p:nvPr>
        </p:nvSpPr>
        <p:spPr/>
        <p:txBody>
          <a:bodyPr/>
          <a:lstStyle/>
          <a:p>
            <a:fld id="{D19078D7-48D9-421F-BB58-077BD35B5BA3}" type="slidenum">
              <a:rPr lang="en-US" smtClean="0"/>
              <a:t>7</a:t>
            </a:fld>
            <a:endParaRPr lang="en-US"/>
          </a:p>
        </p:txBody>
      </p:sp>
      <p:sp>
        <p:nvSpPr>
          <p:cNvPr id="3" name="TextBox 2">
            <a:extLst>
              <a:ext uri="{FF2B5EF4-FFF2-40B4-BE49-F238E27FC236}">
                <a16:creationId xmlns:a16="http://schemas.microsoft.com/office/drawing/2014/main" id="{1589C37E-1AF1-CD16-9158-36738D1653F0}"/>
              </a:ext>
            </a:extLst>
          </p:cNvPr>
          <p:cNvSpPr txBox="1"/>
          <p:nvPr/>
        </p:nvSpPr>
        <p:spPr>
          <a:xfrm>
            <a:off x="-673555" y="371955"/>
            <a:ext cx="11069428" cy="3231654"/>
          </a:xfrm>
          <a:prstGeom prst="rect">
            <a:avLst/>
          </a:prstGeom>
          <a:noFill/>
        </p:spPr>
        <p:txBody>
          <a:bodyPr wrap="square" lIns="91440" tIns="45720" rIns="91440" bIns="45720" rtlCol="0" anchor="t">
            <a:spAutoFit/>
          </a:bodyPr>
          <a:lstStyle/>
          <a:p>
            <a:endParaRPr lang="en-US" sz="2800" dirty="0">
              <a:latin typeface="Aptos" panose="020B0004020202020204" pitchFamily="34" charset="0"/>
            </a:endParaRPr>
          </a:p>
          <a:p>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457200"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dirty="0"/>
          </a:p>
          <a:p>
            <a:endParaRPr lang="en-US" dirty="0"/>
          </a:p>
        </p:txBody>
      </p:sp>
      <p:pic>
        <p:nvPicPr>
          <p:cNvPr id="6" name="Picture 5">
            <a:extLst>
              <a:ext uri="{FF2B5EF4-FFF2-40B4-BE49-F238E27FC236}">
                <a16:creationId xmlns:a16="http://schemas.microsoft.com/office/drawing/2014/main" id="{29AEBCD5-201D-638E-9D2D-DD107708624B}"/>
              </a:ext>
            </a:extLst>
          </p:cNvPr>
          <p:cNvPicPr>
            <a:picLocks noChangeAspect="1"/>
          </p:cNvPicPr>
          <p:nvPr/>
        </p:nvPicPr>
        <p:blipFill>
          <a:blip r:embed="rId2"/>
          <a:stretch>
            <a:fillRect/>
          </a:stretch>
        </p:blipFill>
        <p:spPr>
          <a:xfrm>
            <a:off x="367458" y="1990151"/>
            <a:ext cx="11419116" cy="2924110"/>
          </a:xfrm>
          <a:prstGeom prst="rect">
            <a:avLst/>
          </a:prstGeom>
        </p:spPr>
      </p:pic>
    </p:spTree>
    <p:extLst>
      <p:ext uri="{BB962C8B-B14F-4D97-AF65-F5344CB8AC3E}">
        <p14:creationId xmlns:p14="http://schemas.microsoft.com/office/powerpoint/2010/main" val="2100846978"/>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6806d8f-49cb-408a-b468-5e137ff19c6e" xsi:nil="true"/>
    <lcf76f155ced4ddcb4097134ff3c332f xmlns="ac85b17b-fc65-41c3-8b8b-39f83380061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8A9B91FAFFE6459DA6D8E265DB95B6" ma:contentTypeVersion="16" ma:contentTypeDescription="Create a new document." ma:contentTypeScope="" ma:versionID="bcddb77d295f9a299738b87eb0ee25c6">
  <xsd:schema xmlns:xsd="http://www.w3.org/2001/XMLSchema" xmlns:xs="http://www.w3.org/2001/XMLSchema" xmlns:p="http://schemas.microsoft.com/office/2006/metadata/properties" xmlns:ns2="ac85b17b-fc65-41c3-8b8b-39f833800614" xmlns:ns3="76806d8f-49cb-408a-b468-5e137ff19c6e" targetNamespace="http://schemas.microsoft.com/office/2006/metadata/properties" ma:root="true" ma:fieldsID="277066b91c92aabd7a3e9964faa86871" ns2:_="" ns3:_="">
    <xsd:import namespace="ac85b17b-fc65-41c3-8b8b-39f833800614"/>
    <xsd:import namespace="76806d8f-49cb-408a-b468-5e137ff19c6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85b17b-fc65-41c3-8b8b-39f8338006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a3e51766-595f-42d8-9bb9-bf96ecf3fb2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806d8f-49cb-408a-b468-5e137ff19c6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0487fc6-49a2-47ff-b04e-d557a703104a}" ma:internalName="TaxCatchAll" ma:showField="CatchAllData" ma:web="76806d8f-49cb-408a-b468-5e137ff19c6e">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7C9CB8-FC39-481A-B7EE-D438F9474E05}">
  <ds:schemaRefs>
    <ds:schemaRef ds:uri="http://schemas.microsoft.com/sharepoint/v3/contenttype/forms"/>
  </ds:schemaRefs>
</ds:datastoreItem>
</file>

<file path=customXml/itemProps2.xml><?xml version="1.0" encoding="utf-8"?>
<ds:datastoreItem xmlns:ds="http://schemas.openxmlformats.org/officeDocument/2006/customXml" ds:itemID="{55F5D3AD-BE81-49EE-8970-08E569597DE9}">
  <ds:schemaRefs>
    <ds:schemaRef ds:uri="http://schemas.microsoft.com/office/2006/metadata/properties"/>
    <ds:schemaRef ds:uri="http://schemas.microsoft.com/office/infopath/2007/PartnerControls"/>
    <ds:schemaRef ds:uri="76806d8f-49cb-408a-b468-5e137ff19c6e"/>
    <ds:schemaRef ds:uri="ac85b17b-fc65-41c3-8b8b-39f833800614"/>
    <ds:schemaRef ds:uri="ca44db59-ac17-446c-9595-a848f17aff06"/>
    <ds:schemaRef ds:uri="2826aad2-8fec-4d33-b2b8-6c3810dde54d"/>
  </ds:schemaRefs>
</ds:datastoreItem>
</file>

<file path=customXml/itemProps3.xml><?xml version="1.0" encoding="utf-8"?>
<ds:datastoreItem xmlns:ds="http://schemas.openxmlformats.org/officeDocument/2006/customXml" ds:itemID="{70581DA6-1716-44AC-8CF1-D3E0622508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85b17b-fc65-41c3-8b8b-39f833800614"/>
    <ds:schemaRef ds:uri="76806d8f-49cb-408a-b468-5e137ff19c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TotalTime>203</TotalTime>
  <Words>364</Words>
  <Application>Microsoft Office PowerPoint</Application>
  <PresentationFormat>Widescreen</PresentationFormat>
  <Paragraphs>89</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Retrospect</vt:lpstr>
      <vt:lpstr>PowerPoint Presentation</vt:lpstr>
      <vt:lpstr>Mission Statement - Finance</vt:lpstr>
      <vt:lpstr>Finance – Proposed 2027 Budget</vt:lpstr>
      <vt:lpstr>Finance – Proposed 2027 Budget</vt:lpstr>
      <vt:lpstr>Finance – Proposed 2027 Budget</vt:lpstr>
      <vt:lpstr>Finance – Proposed 2027 Budget</vt:lpstr>
      <vt:lpstr>Finance – Quick Comparison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Jay Vinicki</dc:creator>
  <cp:lastModifiedBy>Richard Platto</cp:lastModifiedBy>
  <cp:revision>33</cp:revision>
  <cp:lastPrinted>2025-09-11T12:55:02Z</cp:lastPrinted>
  <dcterms:created xsi:type="dcterms:W3CDTF">2024-05-16T16:19:39Z</dcterms:created>
  <dcterms:modified xsi:type="dcterms:W3CDTF">2026-09-24T17:36:02Z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0x010100C88A9B91FAFFE6459DA6D8E265DB95B6</vt:lpwstr>
  </property>
</Properties>
</file>