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4"/>
  </p:sldMasterIdLst>
  <p:notesMasterIdLst>
    <p:notesMasterId r:id="rId12"/>
  </p:notesMasterIdLst>
  <p:sldIdLst>
    <p:sldId id="287" r:id="rId5"/>
    <p:sldId id="280" r:id="rId6"/>
    <p:sldId id="286" r:id="rId7"/>
    <p:sldId id="281" r:id="rId8"/>
    <p:sldId id="285" r:id="rId9"/>
    <p:sldId id="282" r:id="rId10"/>
    <p:sldId id="288" r:id="rId11"/>
  </p:sldIdLst>
  <p:sldSz cx="12192000" cy="6858000"/>
  <p:notesSz cx="6858000" cy="93138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8E8D29-8094-DB1E-17D3-B35F51CDC974}" v="1" dt="2026-09-23T13:43:48.711"/>
    <p1510:client id="{14D24023-89F6-5637-65B9-72F29F588F05}" v="3" dt="2026-09-24T17:49:03.539"/>
    <p1510:client id="{7E1AA129-8F88-440F-52FB-B561DFF82175}" v="28" dt="2026-09-24T14:44:38.041"/>
    <p1510:client id="{FFD15F1C-0C5E-45C0-99F9-8E1F5F0156CE}" v="3" dt="2026-09-22T20:17:41.6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84"/>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Alexis" userId="S::shayla.alexis@dunwoodyga.gov::aac321c9-7ace-44da-a38d-f81f55cd9864" providerId="AD" clId="Web-{14D24023-89F6-5637-65B9-72F29F588F05}"/>
    <pc:docChg chg="modSld">
      <pc:chgData name="Shayla Alexis" userId="S::shayla.alexis@dunwoodyga.gov::aac321c9-7ace-44da-a38d-f81f55cd9864" providerId="AD" clId="Web-{14D24023-89F6-5637-65B9-72F29F588F05}" dt="2026-09-24T17:49:03.539" v="2" actId="1076"/>
      <pc:docMkLst>
        <pc:docMk/>
      </pc:docMkLst>
      <pc:sldChg chg="modSp">
        <pc:chgData name="Shayla Alexis" userId="S::shayla.alexis@dunwoodyga.gov::aac321c9-7ace-44da-a38d-f81f55cd9864" providerId="AD" clId="Web-{14D24023-89F6-5637-65B9-72F29F588F05}" dt="2026-09-24T17:49:03.539" v="2" actId="1076"/>
        <pc:sldMkLst>
          <pc:docMk/>
          <pc:sldMk cId="3305497909" sldId="288"/>
        </pc:sldMkLst>
        <pc:graphicFrameChg chg="mod modGraphic">
          <ac:chgData name="Shayla Alexis" userId="S::shayla.alexis@dunwoodyga.gov::aac321c9-7ace-44da-a38d-f81f55cd9864" providerId="AD" clId="Web-{14D24023-89F6-5637-65B9-72F29F588F05}" dt="2026-09-24T17:49:03.539" v="2" actId="1076"/>
          <ac:graphicFrameMkLst>
            <pc:docMk/>
            <pc:sldMk cId="3305497909" sldId="288"/>
            <ac:graphicFrameMk id="6" creationId="{6D1F3BAB-9FBF-7C7C-A759-5FEBCB4AB4FB}"/>
          </ac:graphicFrameMkLst>
        </pc:graphicFrameChg>
      </pc:sldChg>
    </pc:docChg>
  </pc:docChgLst>
  <pc:docChgLst>
    <pc:chgData name="Jay Vinicki" userId="S::jay.vinicki@dunwoodyga.gov::07d27807-aaae-449e-8b78-68721e18d6d0" providerId="AD" clId="Web-{118E8D29-8094-DB1E-17D3-B35F51CDC974}"/>
    <pc:docChg chg="modSld">
      <pc:chgData name="Jay Vinicki" userId="S::jay.vinicki@dunwoodyga.gov::07d27807-aaae-449e-8b78-68721e18d6d0" providerId="AD" clId="Web-{118E8D29-8094-DB1E-17D3-B35F51CDC974}" dt="2026-09-23T13:43:48.711" v="0"/>
      <pc:docMkLst>
        <pc:docMk/>
      </pc:docMkLst>
      <pc:sldChg chg="delSp">
        <pc:chgData name="Jay Vinicki" userId="S::jay.vinicki@dunwoodyga.gov::07d27807-aaae-449e-8b78-68721e18d6d0" providerId="AD" clId="Web-{118E8D29-8094-DB1E-17D3-B35F51CDC974}" dt="2026-09-23T13:43:48.711" v="0"/>
        <pc:sldMkLst>
          <pc:docMk/>
          <pc:sldMk cId="3305497909" sldId="288"/>
        </pc:sldMkLst>
        <pc:spChg chg="del">
          <ac:chgData name="Jay Vinicki" userId="S::jay.vinicki@dunwoodyga.gov::07d27807-aaae-449e-8b78-68721e18d6d0" providerId="AD" clId="Web-{118E8D29-8094-DB1E-17D3-B35F51CDC974}" dt="2026-09-23T13:43:48.711" v="0"/>
          <ac:spMkLst>
            <pc:docMk/>
            <pc:sldMk cId="3305497909" sldId="288"/>
            <ac:spMk id="3" creationId="{33D9629B-92CE-F6F9-EAC0-454035E61856}"/>
          </ac:spMkLst>
        </pc:spChg>
      </pc:sldChg>
    </pc:docChg>
  </pc:docChgLst>
  <pc:docChgLst>
    <pc:chgData name="Nicole Stojka" userId="S::nicole.stojka@dunwoodyga.gov::d201ba31-0b00-4230-af35-7526fbbea252" providerId="AD" clId="Web-{7E1AA129-8F88-440F-52FB-B561DFF82175}"/>
    <pc:docChg chg="modSld">
      <pc:chgData name="Nicole Stojka" userId="S::nicole.stojka@dunwoodyga.gov::d201ba31-0b00-4230-af35-7526fbbea252" providerId="AD" clId="Web-{7E1AA129-8F88-440F-52FB-B561DFF82175}" dt="2026-09-24T14:44:37.713" v="21"/>
      <pc:docMkLst>
        <pc:docMk/>
      </pc:docMkLst>
      <pc:sldChg chg="modSp">
        <pc:chgData name="Nicole Stojka" userId="S::nicole.stojka@dunwoodyga.gov::d201ba31-0b00-4230-af35-7526fbbea252" providerId="AD" clId="Web-{7E1AA129-8F88-440F-52FB-B561DFF82175}" dt="2026-09-24T14:44:37.713" v="21"/>
        <pc:sldMkLst>
          <pc:docMk/>
          <pc:sldMk cId="3305497909" sldId="288"/>
        </pc:sldMkLst>
        <pc:graphicFrameChg chg="mod modGraphic">
          <ac:chgData name="Nicole Stojka" userId="S::nicole.stojka@dunwoodyga.gov::d201ba31-0b00-4230-af35-7526fbbea252" providerId="AD" clId="Web-{7E1AA129-8F88-440F-52FB-B561DFF82175}" dt="2026-09-24T14:44:37.713" v="21"/>
          <ac:graphicFrameMkLst>
            <pc:docMk/>
            <pc:sldMk cId="3305497909" sldId="288"/>
            <ac:graphicFrameMk id="6" creationId="{6D1F3BAB-9FBF-7C7C-A759-5FEBCB4AB4FB}"/>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84613" y="0"/>
            <a:ext cx="2971800" cy="467310"/>
          </a:xfrm>
          <a:prstGeom prst="rect">
            <a:avLst/>
          </a:prstGeom>
        </p:spPr>
        <p:txBody>
          <a:bodyPr vert="horz" lIns="93177" tIns="46589" rIns="93177" bIns="46589" rtlCol="0"/>
          <a:lstStyle>
            <a:lvl1pPr algn="r">
              <a:defRPr sz="1200"/>
            </a:lvl1pPr>
          </a:lstStyle>
          <a:p>
            <a:fld id="{B71916CD-B228-4F0A-BBF4-2A7F7CC98D3A}" type="datetimeFigureOut">
              <a:rPr lang="en-US" smtClean="0"/>
              <a:t>9/24/2026</a:t>
            </a:fld>
            <a:endParaRPr lang="en-US"/>
          </a:p>
        </p:txBody>
      </p:sp>
      <p:sp>
        <p:nvSpPr>
          <p:cNvPr id="4" name="Slide Image Placeholder 3"/>
          <p:cNvSpPr>
            <a:spLocks noGrp="1" noRot="1" noChangeAspect="1"/>
          </p:cNvSpPr>
          <p:nvPr>
            <p:ph type="sldImg" idx="2"/>
          </p:nvPr>
        </p:nvSpPr>
        <p:spPr>
          <a:xfrm>
            <a:off x="635000" y="1163638"/>
            <a:ext cx="5588000" cy="31432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5800" y="4482296"/>
            <a:ext cx="5486400" cy="3667334"/>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6554"/>
            <a:ext cx="2971800" cy="467309"/>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4"/>
            <a:ext cx="2971800" cy="467309"/>
          </a:xfrm>
          <a:prstGeom prst="rect">
            <a:avLst/>
          </a:prstGeom>
        </p:spPr>
        <p:txBody>
          <a:bodyPr vert="horz" lIns="93177" tIns="46589" rIns="93177" bIns="46589" rtlCol="0" anchor="b"/>
          <a:lstStyle>
            <a:lvl1pPr algn="r">
              <a:defRPr sz="1200"/>
            </a:lvl1pPr>
          </a:lstStyle>
          <a:p>
            <a:fld id="{E3619A63-035B-4343-9498-76B733195C2A}" type="slidenum">
              <a:rPr lang="en-US" smtClean="0"/>
              <a:t>‹#›</a:t>
            </a:fld>
            <a:endParaRPr lang="en-US"/>
          </a:p>
        </p:txBody>
      </p:sp>
    </p:spTree>
    <p:extLst>
      <p:ext uri="{BB962C8B-B14F-4D97-AF65-F5344CB8AC3E}">
        <p14:creationId xmlns:p14="http://schemas.microsoft.com/office/powerpoint/2010/main" val="731742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619A63-035B-4343-9498-76B733195C2A}" type="slidenum">
              <a:rPr lang="en-US" smtClean="0"/>
              <a:t>1</a:t>
            </a:fld>
            <a:endParaRPr lang="en-US"/>
          </a:p>
        </p:txBody>
      </p:sp>
    </p:spTree>
    <p:extLst>
      <p:ext uri="{BB962C8B-B14F-4D97-AF65-F5344CB8AC3E}">
        <p14:creationId xmlns:p14="http://schemas.microsoft.com/office/powerpoint/2010/main" val="2463519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DDC99D-C641-6C2E-F735-88E95939F111}"/>
              </a:ext>
            </a:extLst>
          </p:cNvPr>
          <p:cNvPicPr>
            <a:picLocks noChangeAspect="1"/>
          </p:cNvPicPr>
          <p:nvPr userDrawn="1"/>
        </p:nvPicPr>
        <p:blipFill>
          <a:blip r:embed="rId3">
            <a:duotone>
              <a:prstClr val="black"/>
              <a:schemeClr val="accent5">
                <a:tint val="45000"/>
                <a:satMod val="400000"/>
              </a:schemeClr>
            </a:duotone>
            <a:alphaModFix/>
            <a:extLst>
              <a:ext uri="{BEBA8EAE-BF5A-486C-A8C5-ECC9F3942E4B}">
                <a14:imgProps xmlns:a14="http://schemas.microsoft.com/office/drawing/2010/main">
                  <a14:imgLayer r:embed="rId4">
                    <a14:imgEffect>
                      <a14:sharpenSoften amount="100000"/>
                    </a14:imgEffect>
                    <a14:imgEffect>
                      <a14:brightnessContrast bright="-100000" contrast="52000"/>
                    </a14:imgEffect>
                  </a14:imgLayer>
                </a14:imgProps>
              </a:ext>
            </a:extLst>
          </a:blip>
          <a:stretch>
            <a:fillRect/>
          </a:stretch>
        </p:blipFill>
        <p:spPr>
          <a:xfrm>
            <a:off x="3920171" y="2600325"/>
            <a:ext cx="4735799" cy="1354439"/>
          </a:xfrm>
          <a:prstGeom prst="rect">
            <a:avLst/>
          </a:prstGeom>
          <a:noFill/>
        </p:spPr>
      </p:pic>
      <p:sp>
        <p:nvSpPr>
          <p:cNvPr id="12" name="Subtitle 7">
            <a:extLst>
              <a:ext uri="{FF2B5EF4-FFF2-40B4-BE49-F238E27FC236}">
                <a16:creationId xmlns:a16="http://schemas.microsoft.com/office/drawing/2014/main" id="{2E4D2332-1666-2CF7-C5EE-B3F6FCBBBD4A}"/>
              </a:ext>
            </a:extLst>
          </p:cNvPr>
          <p:cNvSpPr>
            <a:spLocks noGrp="1"/>
          </p:cNvSpPr>
          <p:nvPr>
            <p:ph type="subTitle" idx="1"/>
          </p:nvPr>
        </p:nvSpPr>
        <p:spPr>
          <a:xfrm>
            <a:off x="0" y="4522583"/>
            <a:ext cx="12192000" cy="1060315"/>
          </a:xfrm>
          <a:solidFill>
            <a:srgbClr val="002060">
              <a:alpha val="70000"/>
            </a:srgbClr>
          </a:solidFill>
        </p:spPr>
        <p:txBody>
          <a:bodyPr>
            <a:normAutofit/>
          </a:bodyPr>
          <a:lstStyle>
            <a:lvl1pPr algn="ctr">
              <a:defRPr/>
            </a:lvl1pPr>
          </a:lstStyle>
          <a:p>
            <a:r>
              <a:rPr lang="en-US" sz="3600" b="1">
                <a:solidFill>
                  <a:schemeClr val="bg1"/>
                </a:solidFill>
              </a:rPr>
              <a:t>Topic</a:t>
            </a:r>
          </a:p>
          <a:p>
            <a:r>
              <a:rPr lang="en-US" sz="1800" b="1">
                <a:solidFill>
                  <a:schemeClr val="bg1"/>
                </a:solidFill>
              </a:rPr>
              <a:t>Date </a:t>
            </a:r>
          </a:p>
        </p:txBody>
      </p:sp>
    </p:spTree>
    <p:extLst>
      <p:ext uri="{BB962C8B-B14F-4D97-AF65-F5344CB8AC3E}">
        <p14:creationId xmlns:p14="http://schemas.microsoft.com/office/powerpoint/2010/main" val="3726669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4703" y="83155"/>
            <a:ext cx="10955045" cy="773755"/>
          </a:xfrm>
        </p:spPr>
        <p:txBody>
          <a:bodyPr/>
          <a:lstStyle>
            <a:lvl1pPr marL="0">
              <a:defRPr/>
            </a:lvl1pPr>
          </a:lstStyle>
          <a:p>
            <a:r>
              <a:rPr lang="en-US"/>
              <a:t>Click to edit Master title style</a:t>
            </a:r>
          </a:p>
        </p:txBody>
      </p:sp>
      <p:sp>
        <p:nvSpPr>
          <p:cNvPr id="3" name="Content Placeholder 2"/>
          <p:cNvSpPr>
            <a:spLocks noGrp="1"/>
          </p:cNvSpPr>
          <p:nvPr>
            <p:ph idx="1"/>
          </p:nvPr>
        </p:nvSpPr>
        <p:spPr>
          <a:xfrm>
            <a:off x="674703" y="1020931"/>
            <a:ext cx="10955045" cy="5241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19078D7-48D9-421F-BB58-077BD35B5BA3}" type="slidenum">
              <a:rPr lang="en-US" smtClean="0"/>
              <a:t>‹#›</a:t>
            </a:fld>
            <a:endParaRPr lang="en-US"/>
          </a:p>
        </p:txBody>
      </p:sp>
    </p:spTree>
    <p:extLst>
      <p:ext uri="{BB962C8B-B14F-4D97-AF65-F5344CB8AC3E}">
        <p14:creationId xmlns:p14="http://schemas.microsoft.com/office/powerpoint/2010/main" val="3520888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E24F974-5A83-3C6C-74C1-C5A50C53A721}"/>
              </a:ext>
            </a:extLst>
          </p:cNvPr>
          <p:cNvPicPr>
            <a:picLocks noChangeAspect="1"/>
          </p:cNvPicPr>
          <p:nvPr userDrawn="1"/>
        </p:nvPicPr>
        <p:blipFill>
          <a:blip r:embed="rId2"/>
          <a:stretch>
            <a:fillRect/>
          </a:stretch>
        </p:blipFill>
        <p:spPr>
          <a:xfrm>
            <a:off x="97067" y="6452267"/>
            <a:ext cx="1255885" cy="359695"/>
          </a:xfrm>
          <a:prstGeom prst="rect">
            <a:avLst/>
          </a:prstGeom>
        </p:spPr>
      </p:pic>
    </p:spTree>
    <p:extLst>
      <p:ext uri="{BB962C8B-B14F-4D97-AF65-F5344CB8AC3E}">
        <p14:creationId xmlns:p14="http://schemas.microsoft.com/office/powerpoint/2010/main" val="137781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1279463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831652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3211864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6396104"/>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pic>
        <p:nvPicPr>
          <p:cNvPr id="2" name="Picture 1">
            <a:extLst>
              <a:ext uri="{FF2B5EF4-FFF2-40B4-BE49-F238E27FC236}">
                <a16:creationId xmlns:a16="http://schemas.microsoft.com/office/drawing/2014/main" id="{5F91BC3C-9BDE-453B-12A9-41F980E9CA0F}"/>
              </a:ext>
            </a:extLst>
          </p:cNvPr>
          <p:cNvPicPr>
            <a:picLocks noChangeAspect="1"/>
          </p:cNvPicPr>
          <p:nvPr userDrawn="1"/>
        </p:nvPicPr>
        <p:blipFill>
          <a:blip r:embed="rId2"/>
          <a:stretch>
            <a:fillRect/>
          </a:stretch>
        </p:blipFill>
        <p:spPr>
          <a:xfrm>
            <a:off x="0" y="6446837"/>
            <a:ext cx="1255885" cy="359695"/>
          </a:xfrm>
          <a:prstGeom prst="rect">
            <a:avLst/>
          </a:prstGeom>
        </p:spPr>
      </p:pic>
    </p:spTree>
    <p:extLst>
      <p:ext uri="{BB962C8B-B14F-4D97-AF65-F5344CB8AC3E}">
        <p14:creationId xmlns:p14="http://schemas.microsoft.com/office/powerpoint/2010/main" val="2872925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19EA68E3-4BD0-E19C-5A75-9C1FF9AF24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444" y="6401368"/>
            <a:ext cx="1261640" cy="360468"/>
          </a:xfrm>
          <a:prstGeom prst="rect">
            <a:avLst/>
          </a:prstGeom>
        </p:spPr>
      </p:pic>
    </p:spTree>
    <p:extLst>
      <p:ext uri="{BB962C8B-B14F-4D97-AF65-F5344CB8AC3E}">
        <p14:creationId xmlns:p14="http://schemas.microsoft.com/office/powerpoint/2010/main" val="3424239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491507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7793F960-212C-0B7A-94A5-B10E0BF313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99" y="6446837"/>
            <a:ext cx="1261640" cy="360468"/>
          </a:xfrm>
          <a:prstGeom prst="rect">
            <a:avLst/>
          </a:prstGeom>
        </p:spPr>
      </p:pic>
    </p:spTree>
    <p:extLst>
      <p:ext uri="{BB962C8B-B14F-4D97-AF65-F5344CB8AC3E}">
        <p14:creationId xmlns:p14="http://schemas.microsoft.com/office/powerpoint/2010/main" val="2829986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72357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pic>
        <p:nvPicPr>
          <p:cNvPr id="9" name="Picture 8">
            <a:extLst>
              <a:ext uri="{FF2B5EF4-FFF2-40B4-BE49-F238E27FC236}">
                <a16:creationId xmlns:a16="http://schemas.microsoft.com/office/drawing/2014/main" id="{2C058B05-3034-1E44-DB5E-43018DDBED8C}"/>
              </a:ext>
            </a:extLst>
          </p:cNvPr>
          <p:cNvPicPr>
            <a:picLocks noChangeAspect="1"/>
          </p:cNvPicPr>
          <p:nvPr userDrawn="1"/>
        </p:nvPicPr>
        <p:blipFill>
          <a:blip r:embed="rId2"/>
          <a:stretch>
            <a:fillRect/>
          </a:stretch>
        </p:blipFill>
        <p:spPr>
          <a:xfrm>
            <a:off x="70434" y="6444932"/>
            <a:ext cx="1255885" cy="359695"/>
          </a:xfrm>
          <a:prstGeom prst="rect">
            <a:avLst/>
          </a:prstGeom>
        </p:spPr>
      </p:pic>
    </p:spTree>
    <p:extLst>
      <p:ext uri="{BB962C8B-B14F-4D97-AF65-F5344CB8AC3E}">
        <p14:creationId xmlns:p14="http://schemas.microsoft.com/office/powerpoint/2010/main" val="3087831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6400800"/>
            <a:ext cx="12192000"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781235" y="83155"/>
            <a:ext cx="10777491" cy="773755"/>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81235" y="1020931"/>
            <a:ext cx="10777491" cy="524162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681693" y="6446837"/>
            <a:ext cx="1312025" cy="365125"/>
          </a:xfrm>
          <a:prstGeom prst="rect">
            <a:avLst/>
          </a:prstGeom>
        </p:spPr>
        <p:txBody>
          <a:bodyPr vert="horz" lIns="91440" tIns="45720" rIns="91440" bIns="45720" rtlCol="0" anchor="ctr"/>
          <a:lstStyle>
            <a:lvl1pPr algn="r">
              <a:defRPr sz="1050">
                <a:solidFill>
                  <a:srgbClr val="FFFFFF"/>
                </a:solidFill>
              </a:defRPr>
            </a:lvl1pPr>
          </a:lstStyle>
          <a:p>
            <a:fld id="{A5E2F8EF-BB61-4BB6-AF82-B4F0A683C0A1}" type="slidenum">
              <a:rPr lang="en-US" smtClean="0"/>
              <a:t>‹#›</a:t>
            </a:fld>
            <a:endParaRPr lang="en-US"/>
          </a:p>
        </p:txBody>
      </p:sp>
      <p:pic>
        <p:nvPicPr>
          <p:cNvPr id="8" name="Picture 7">
            <a:extLst>
              <a:ext uri="{FF2B5EF4-FFF2-40B4-BE49-F238E27FC236}">
                <a16:creationId xmlns:a16="http://schemas.microsoft.com/office/drawing/2014/main" id="{CAFC102A-E040-79B4-47C5-A5C0FF36838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5499" y="6425773"/>
            <a:ext cx="1261640" cy="360468"/>
          </a:xfrm>
          <a:prstGeom prst="rect">
            <a:avLst/>
          </a:prstGeom>
        </p:spPr>
      </p:pic>
    </p:spTree>
    <p:extLst>
      <p:ext uri="{BB962C8B-B14F-4D97-AF65-F5344CB8AC3E}">
        <p14:creationId xmlns:p14="http://schemas.microsoft.com/office/powerpoint/2010/main" val="253166103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Aptos" panose="020B0004020202020204" pitchFamily="34" charset="0"/>
          <a:ea typeface="+mj-ea"/>
          <a:cs typeface="+mj-cs"/>
        </a:defRPr>
      </a:lvl1pPr>
    </p:titleStyle>
    <p:bodyStyle>
      <a:lvl1pPr marL="342900" indent="-342900" algn="l" defTabSz="914400" rtl="0" eaLnBrk="1" latinLnBrk="0" hangingPunct="1">
        <a:lnSpc>
          <a:spcPct val="90000"/>
        </a:lnSpc>
        <a:spcBef>
          <a:spcPts val="1200"/>
        </a:spcBef>
        <a:spcAft>
          <a:spcPts val="200"/>
        </a:spcAft>
        <a:buClr>
          <a:schemeClr val="tx1"/>
        </a:buClr>
        <a:buSzPct val="100000"/>
        <a:buFont typeface="Arial" panose="020B0604020202020204" pitchFamily="34" charset="0"/>
        <a:buChar char="•"/>
        <a:defRPr sz="3600" kern="1200" baseline="0">
          <a:solidFill>
            <a:schemeClr val="tx1">
              <a:lumMod val="75000"/>
              <a:lumOff val="25000"/>
            </a:schemeClr>
          </a:solidFill>
          <a:latin typeface="Aptos" panose="020B0004020202020204" pitchFamily="34" charset="0"/>
          <a:ea typeface="+mn-ea"/>
          <a:cs typeface="+mn-cs"/>
        </a:defRPr>
      </a:lvl1pPr>
      <a:lvl2pPr marL="48691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3200" kern="1200" baseline="0">
          <a:solidFill>
            <a:schemeClr val="tx1">
              <a:lumMod val="75000"/>
              <a:lumOff val="25000"/>
            </a:schemeClr>
          </a:solidFill>
          <a:latin typeface="Aptos" panose="020B0004020202020204" pitchFamily="34" charset="0"/>
          <a:ea typeface="+mn-ea"/>
          <a:cs typeface="+mn-cs"/>
        </a:defRPr>
      </a:lvl2pPr>
      <a:lvl3pPr marL="66979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800" kern="1200" baseline="0">
          <a:solidFill>
            <a:schemeClr val="tx1">
              <a:lumMod val="75000"/>
              <a:lumOff val="25000"/>
            </a:schemeClr>
          </a:solidFill>
          <a:latin typeface="Aptos" panose="020B0004020202020204" pitchFamily="34" charset="0"/>
          <a:ea typeface="+mn-ea"/>
          <a:cs typeface="+mn-cs"/>
        </a:defRPr>
      </a:lvl3pPr>
      <a:lvl4pPr marL="85267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400" kern="1200" baseline="0">
          <a:solidFill>
            <a:schemeClr val="tx1">
              <a:lumMod val="75000"/>
              <a:lumOff val="25000"/>
            </a:schemeClr>
          </a:solidFill>
          <a:latin typeface="Aptos" panose="020B0004020202020204" pitchFamily="34" charset="0"/>
          <a:ea typeface="+mn-ea"/>
          <a:cs typeface="+mn-cs"/>
        </a:defRPr>
      </a:lvl4pPr>
      <a:lvl5pPr marL="103555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000" kern="1200" baseline="0">
          <a:solidFill>
            <a:schemeClr val="tx1">
              <a:lumMod val="75000"/>
              <a:lumOff val="25000"/>
            </a:schemeClr>
          </a:solidFill>
          <a:latin typeface="Aptos" panose="020B0004020202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5B175FD-D4A1-7EC3-3686-A4124B06135F}"/>
              </a:ext>
            </a:extLst>
          </p:cNvPr>
          <p:cNvSpPr>
            <a:spLocks noGrp="1"/>
          </p:cNvSpPr>
          <p:nvPr>
            <p:ph type="subTitle" idx="1"/>
          </p:nvPr>
        </p:nvSpPr>
        <p:spPr>
          <a:xfrm>
            <a:off x="0" y="4700357"/>
            <a:ext cx="12192000" cy="1404594"/>
          </a:xfrm>
        </p:spPr>
        <p:txBody>
          <a:bodyPr vert="horz" lIns="0" tIns="45720" rIns="0" bIns="45720" rtlCol="0" anchor="t">
            <a:normAutofit fontScale="25000" lnSpcReduction="20000"/>
          </a:bodyPr>
          <a:lstStyle/>
          <a:p>
            <a:pPr marL="0" indent="0">
              <a:buNone/>
            </a:pPr>
            <a:endParaRPr lang="en-US" sz="2100" b="1" dirty="0">
              <a:solidFill>
                <a:schemeClr val="bg1"/>
              </a:solidFill>
              <a:effectLst>
                <a:outerShdw blurRad="38100" dist="38100" dir="2700000" algn="tl">
                  <a:srgbClr val="000000">
                    <a:alpha val="43137"/>
                  </a:srgbClr>
                </a:outerShdw>
              </a:effectLst>
            </a:endParaRPr>
          </a:p>
          <a:p>
            <a:pPr marL="0" indent="0">
              <a:buNone/>
            </a:pPr>
            <a:r>
              <a:rPr lang="en-US" sz="9000" b="1" dirty="0">
                <a:solidFill>
                  <a:schemeClr val="bg1"/>
                </a:solidFill>
                <a:effectLst>
                  <a:outerShdw blurRad="38100" dist="38100" dir="2700000" algn="tl">
                    <a:srgbClr val="000000">
                      <a:alpha val="43137"/>
                    </a:srgbClr>
                  </a:outerShdw>
                </a:effectLst>
              </a:rPr>
              <a:t>City of Dunwoody / Budget Retreat</a:t>
            </a:r>
          </a:p>
          <a:p>
            <a:pPr marL="0" indent="0">
              <a:buNone/>
            </a:pPr>
            <a:r>
              <a:rPr lang="en-US" sz="9000" b="1" dirty="0">
                <a:solidFill>
                  <a:schemeClr val="bg1"/>
                </a:solidFill>
                <a:effectLst>
                  <a:outerShdw blurRad="38100" dist="38100" dir="2700000" algn="tl">
                    <a:srgbClr val="000000">
                      <a:alpha val="43137"/>
                    </a:srgbClr>
                  </a:outerShdw>
                </a:effectLst>
                <a:latin typeface="Aptos"/>
              </a:rPr>
              <a:t>Human Resources</a:t>
            </a:r>
            <a:endParaRPr lang="en-US" dirty="0"/>
          </a:p>
          <a:p>
            <a:pPr marL="0" indent="0">
              <a:buNone/>
            </a:pPr>
            <a:r>
              <a:rPr lang="en-US" sz="5100" b="1" dirty="0">
                <a:solidFill>
                  <a:schemeClr val="bg1"/>
                </a:solidFill>
                <a:effectLst>
                  <a:outerShdw blurRad="38100" dist="38100" dir="2700000" algn="tl">
                    <a:srgbClr val="000000">
                      <a:alpha val="43137"/>
                    </a:srgbClr>
                  </a:outerShdw>
                </a:effectLst>
                <a:latin typeface="Aptos"/>
              </a:rPr>
              <a:t>September 30, 2026</a:t>
            </a:r>
          </a:p>
        </p:txBody>
      </p:sp>
    </p:spTree>
    <p:extLst>
      <p:ext uri="{BB962C8B-B14F-4D97-AF65-F5344CB8AC3E}">
        <p14:creationId xmlns:p14="http://schemas.microsoft.com/office/powerpoint/2010/main" val="3533861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AB40D-4EB3-F2EC-A440-CE2838ECBA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66434B-C20F-8F42-682A-F0D7BDBF5273}"/>
              </a:ext>
            </a:extLst>
          </p:cNvPr>
          <p:cNvSpPr>
            <a:spLocks noGrp="1"/>
          </p:cNvSpPr>
          <p:nvPr>
            <p:ph type="title"/>
          </p:nvPr>
        </p:nvSpPr>
        <p:spPr>
          <a:xfrm>
            <a:off x="474710" y="286603"/>
            <a:ext cx="11143358" cy="702302"/>
          </a:xfrm>
        </p:spPr>
        <p:txBody>
          <a:bodyPr>
            <a:normAutofit fontScale="90000"/>
          </a:bodyPr>
          <a:lstStyle/>
          <a:p>
            <a:r>
              <a:rPr lang="en-US" b="1" dirty="0"/>
              <a:t>Human Resources Mission Statement</a:t>
            </a:r>
          </a:p>
        </p:txBody>
      </p:sp>
      <p:sp>
        <p:nvSpPr>
          <p:cNvPr id="4" name="Slide Number Placeholder 3">
            <a:extLst>
              <a:ext uri="{FF2B5EF4-FFF2-40B4-BE49-F238E27FC236}">
                <a16:creationId xmlns:a16="http://schemas.microsoft.com/office/drawing/2014/main" id="{9C2B9415-0D74-B18B-946D-42B15616C311}"/>
              </a:ext>
            </a:extLst>
          </p:cNvPr>
          <p:cNvSpPr>
            <a:spLocks noGrp="1"/>
          </p:cNvSpPr>
          <p:nvPr>
            <p:ph type="sldNum" sz="quarter" idx="12"/>
          </p:nvPr>
        </p:nvSpPr>
        <p:spPr/>
        <p:txBody>
          <a:bodyPr/>
          <a:lstStyle/>
          <a:p>
            <a:fld id="{D19078D7-48D9-421F-BB58-077BD35B5BA3}" type="slidenum">
              <a:rPr lang="en-US" smtClean="0"/>
              <a:t>2</a:t>
            </a:fld>
            <a:endParaRPr lang="en-US"/>
          </a:p>
        </p:txBody>
      </p:sp>
      <p:sp>
        <p:nvSpPr>
          <p:cNvPr id="3" name="TextBox 2">
            <a:extLst>
              <a:ext uri="{FF2B5EF4-FFF2-40B4-BE49-F238E27FC236}">
                <a16:creationId xmlns:a16="http://schemas.microsoft.com/office/drawing/2014/main" id="{3928E8DF-5DD7-A89A-11C4-22367A8E7CB6}"/>
              </a:ext>
            </a:extLst>
          </p:cNvPr>
          <p:cNvSpPr txBox="1"/>
          <p:nvPr/>
        </p:nvSpPr>
        <p:spPr>
          <a:xfrm>
            <a:off x="573932" y="988905"/>
            <a:ext cx="11069428" cy="6247864"/>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endParaRPr lang="en-US" sz="2800" dirty="0">
              <a:latin typeface="Aptos" panose="020B0004020202020204" pitchFamily="34" charset="0"/>
            </a:endParaRPr>
          </a:p>
          <a:p>
            <a:r>
              <a:rPr lang="en-US" sz="2800" dirty="0">
                <a:latin typeface="Aptos" panose="020B0004020202020204" pitchFamily="34" charset="0"/>
              </a:rPr>
              <a:t>The Human Resources Department is responsible for providing support to department managers and employees regarding employment, training, employee relations, benefits, and compensation in order to attract, develop, motivate, and retain a diverse workforce within a supportive work environment.</a:t>
            </a: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p>
        </p:txBody>
      </p:sp>
    </p:spTree>
    <p:extLst>
      <p:ext uri="{BB962C8B-B14F-4D97-AF65-F5344CB8AC3E}">
        <p14:creationId xmlns:p14="http://schemas.microsoft.com/office/powerpoint/2010/main" val="1348437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D0D26-7BED-F9FB-4CB8-1CCF470DB0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A15FB4-98E9-E5E2-1539-7B47617D384C}"/>
              </a:ext>
            </a:extLst>
          </p:cNvPr>
          <p:cNvSpPr>
            <a:spLocks noGrp="1"/>
          </p:cNvSpPr>
          <p:nvPr>
            <p:ph type="title"/>
          </p:nvPr>
        </p:nvSpPr>
        <p:spPr>
          <a:xfrm>
            <a:off x="474710" y="286603"/>
            <a:ext cx="11143358" cy="702302"/>
          </a:xfrm>
        </p:spPr>
        <p:txBody>
          <a:bodyPr>
            <a:normAutofit fontScale="90000"/>
          </a:bodyPr>
          <a:lstStyle/>
          <a:p>
            <a:r>
              <a:rPr lang="en-US" b="1" dirty="0"/>
              <a:t>Human Resources</a:t>
            </a:r>
          </a:p>
        </p:txBody>
      </p:sp>
      <p:sp>
        <p:nvSpPr>
          <p:cNvPr id="4" name="Slide Number Placeholder 3">
            <a:extLst>
              <a:ext uri="{FF2B5EF4-FFF2-40B4-BE49-F238E27FC236}">
                <a16:creationId xmlns:a16="http://schemas.microsoft.com/office/drawing/2014/main" id="{3491977C-967A-2A40-1559-D2F43BE6421C}"/>
              </a:ext>
            </a:extLst>
          </p:cNvPr>
          <p:cNvSpPr>
            <a:spLocks noGrp="1"/>
          </p:cNvSpPr>
          <p:nvPr>
            <p:ph type="sldNum" sz="quarter" idx="12"/>
          </p:nvPr>
        </p:nvSpPr>
        <p:spPr/>
        <p:txBody>
          <a:bodyPr/>
          <a:lstStyle/>
          <a:p>
            <a:fld id="{D19078D7-48D9-421F-BB58-077BD35B5BA3}" type="slidenum">
              <a:rPr lang="en-US" smtClean="0"/>
              <a:t>3</a:t>
            </a:fld>
            <a:endParaRPr lang="en-US"/>
          </a:p>
        </p:txBody>
      </p:sp>
      <p:sp>
        <p:nvSpPr>
          <p:cNvPr id="3" name="TextBox 2">
            <a:extLst>
              <a:ext uri="{FF2B5EF4-FFF2-40B4-BE49-F238E27FC236}">
                <a16:creationId xmlns:a16="http://schemas.microsoft.com/office/drawing/2014/main" id="{AB0554ED-A5BA-C5DB-9322-5A14FCA4D061}"/>
              </a:ext>
            </a:extLst>
          </p:cNvPr>
          <p:cNvSpPr txBox="1"/>
          <p:nvPr/>
        </p:nvSpPr>
        <p:spPr>
          <a:xfrm>
            <a:off x="573932" y="988905"/>
            <a:ext cx="11069428" cy="6678751"/>
          </a:xfrm>
          <a:prstGeom prst="rect">
            <a:avLst/>
          </a:prstGeom>
          <a:noFill/>
        </p:spPr>
        <p:txBody>
          <a:bodyPr wrap="square" lIns="91440" tIns="45720" rIns="91440" bIns="45720" rtlCol="0" anchor="t">
            <a:spAutoFit/>
          </a:bodyPr>
          <a:lstStyle/>
          <a:p>
            <a:endParaRPr lang="en-US" sz="2800" dirty="0">
              <a:latin typeface="Aptos" panose="020B0004020202020204" pitchFamily="34" charset="0"/>
            </a:endParaRPr>
          </a:p>
          <a:p>
            <a:r>
              <a:rPr lang="en-US" sz="2800" dirty="0">
                <a:latin typeface="Aptos" panose="020B0004020202020204" pitchFamily="34" charset="0"/>
              </a:rPr>
              <a:t>Total Budget: $639,480</a:t>
            </a:r>
          </a:p>
          <a:p>
            <a:endParaRPr lang="en-US" sz="2800" dirty="0">
              <a:latin typeface="Aptos" panose="020B0004020202020204" pitchFamily="34" charset="0"/>
            </a:endParaRPr>
          </a:p>
          <a:p>
            <a:pPr marL="457200" indent="-457200">
              <a:buFont typeface="Arial" panose="020B0604020202020204" pitchFamily="34" charset="0"/>
              <a:buChar char="•"/>
            </a:pPr>
            <a:r>
              <a:rPr lang="en-US" sz="2800" dirty="0">
                <a:latin typeface="Aptos" panose="020B0004020202020204" pitchFamily="34" charset="0"/>
              </a:rPr>
              <a:t>Human Resources Director</a:t>
            </a:r>
          </a:p>
          <a:p>
            <a:pPr marL="457200" indent="-457200">
              <a:buFont typeface="Arial" panose="020B0604020202020204" pitchFamily="34" charset="0"/>
              <a:buChar char="•"/>
            </a:pPr>
            <a:r>
              <a:rPr lang="en-US" sz="2800" dirty="0">
                <a:latin typeface="Aptos" panose="020B0004020202020204" pitchFamily="34" charset="0"/>
              </a:rPr>
              <a:t>Human Resources Manager</a:t>
            </a:r>
          </a:p>
          <a:p>
            <a:pPr marL="457200" indent="-457200">
              <a:buFont typeface="Arial" panose="020B0604020202020204" pitchFamily="34" charset="0"/>
              <a:buChar char="•"/>
            </a:pPr>
            <a:r>
              <a:rPr lang="en-US" sz="2800" dirty="0">
                <a:latin typeface="Aptos" panose="020B0004020202020204" pitchFamily="34" charset="0"/>
              </a:rPr>
              <a:t>Human Resources Generalist</a:t>
            </a:r>
          </a:p>
          <a:p>
            <a:pPr marL="457200" indent="-457200">
              <a:buFont typeface="Arial" panose="020B0604020202020204" pitchFamily="34" charset="0"/>
              <a:buChar char="•"/>
            </a:pPr>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p>
        </p:txBody>
      </p:sp>
    </p:spTree>
    <p:extLst>
      <p:ext uri="{BB962C8B-B14F-4D97-AF65-F5344CB8AC3E}">
        <p14:creationId xmlns:p14="http://schemas.microsoft.com/office/powerpoint/2010/main" val="1074769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A4925-BFAA-FAE9-87C4-CCBF2E1F1D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86A1E5-B0FA-C39B-596A-4F3E26D0FD1B}"/>
              </a:ext>
            </a:extLst>
          </p:cNvPr>
          <p:cNvSpPr>
            <a:spLocks noGrp="1"/>
          </p:cNvSpPr>
          <p:nvPr>
            <p:ph type="title"/>
          </p:nvPr>
        </p:nvSpPr>
        <p:spPr>
          <a:xfrm>
            <a:off x="474710" y="286603"/>
            <a:ext cx="10959908" cy="702302"/>
          </a:xfrm>
        </p:spPr>
        <p:txBody>
          <a:bodyPr>
            <a:normAutofit fontScale="90000"/>
          </a:bodyPr>
          <a:lstStyle/>
          <a:p>
            <a:r>
              <a:rPr kumimoji="0" lang="en-US" sz="4800" b="1" i="0" u="none" strike="noStrike" kern="1200" cap="none" spc="-50" normalizeH="0" baseline="0" noProof="0" dirty="0">
                <a:ln>
                  <a:noFill/>
                </a:ln>
                <a:solidFill>
                  <a:srgbClr val="000000">
                    <a:lumMod val="75000"/>
                    <a:lumOff val="25000"/>
                  </a:srgbClr>
                </a:solidFill>
                <a:effectLst/>
                <a:uLnTx/>
                <a:uFillTx/>
                <a:latin typeface="Aptos" panose="020B0004020202020204" pitchFamily="34" charset="0"/>
                <a:ea typeface="+mj-ea"/>
                <a:cs typeface="+mj-cs"/>
              </a:rPr>
              <a:t>Human Resources</a:t>
            </a:r>
            <a:endParaRPr lang="en-US" b="1" dirty="0"/>
          </a:p>
        </p:txBody>
      </p:sp>
      <p:sp>
        <p:nvSpPr>
          <p:cNvPr id="4" name="Slide Number Placeholder 3">
            <a:extLst>
              <a:ext uri="{FF2B5EF4-FFF2-40B4-BE49-F238E27FC236}">
                <a16:creationId xmlns:a16="http://schemas.microsoft.com/office/drawing/2014/main" id="{68D6726B-54E6-9566-C78C-6304D8CA1A62}"/>
              </a:ext>
            </a:extLst>
          </p:cNvPr>
          <p:cNvSpPr>
            <a:spLocks noGrp="1"/>
          </p:cNvSpPr>
          <p:nvPr>
            <p:ph type="sldNum" sz="quarter" idx="12"/>
          </p:nvPr>
        </p:nvSpPr>
        <p:spPr/>
        <p:txBody>
          <a:bodyPr/>
          <a:lstStyle/>
          <a:p>
            <a:fld id="{D19078D7-48D9-421F-BB58-077BD35B5BA3}" type="slidenum">
              <a:rPr lang="en-US" smtClean="0"/>
              <a:t>4</a:t>
            </a:fld>
            <a:endParaRPr lang="en-US"/>
          </a:p>
        </p:txBody>
      </p:sp>
      <p:sp>
        <p:nvSpPr>
          <p:cNvPr id="3" name="TextBox 2">
            <a:extLst>
              <a:ext uri="{FF2B5EF4-FFF2-40B4-BE49-F238E27FC236}">
                <a16:creationId xmlns:a16="http://schemas.microsoft.com/office/drawing/2014/main" id="{69C821F5-E82A-FB26-9FF9-0F3E4959763B}"/>
              </a:ext>
            </a:extLst>
          </p:cNvPr>
          <p:cNvSpPr txBox="1"/>
          <p:nvPr/>
        </p:nvSpPr>
        <p:spPr>
          <a:xfrm>
            <a:off x="573932" y="988905"/>
            <a:ext cx="11069428" cy="9294852"/>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600" dirty="0">
                <a:latin typeface="Aptos" panose="020B0004020202020204" pitchFamily="34" charset="0"/>
              </a:rPr>
              <a:t>The HR team has responsibility for the following:</a:t>
            </a:r>
          </a:p>
          <a:p>
            <a:pPr marL="914400" lvl="1" indent="-457200">
              <a:buFont typeface="Arial" panose="020B0604020202020204" pitchFamily="34" charset="0"/>
              <a:buChar char="•"/>
            </a:pPr>
            <a:r>
              <a:rPr lang="en-US" sz="2600" dirty="0">
                <a:latin typeface="Aptos" panose="020B0004020202020204" pitchFamily="34" charset="0"/>
              </a:rPr>
              <a:t>Recruitment (inc. PD file reviews) and onboarding						</a:t>
            </a:r>
          </a:p>
          <a:p>
            <a:pPr marL="914400" lvl="1" indent="-457200">
              <a:buFont typeface="Arial" panose="020B0604020202020204" pitchFamily="34" charset="0"/>
              <a:buChar char="•"/>
            </a:pPr>
            <a:r>
              <a:rPr lang="en-US" sz="2600" dirty="0">
                <a:latin typeface="Aptos" panose="020B0004020202020204" pitchFamily="34" charset="0"/>
              </a:rPr>
              <a:t>Benefits administration</a:t>
            </a:r>
          </a:p>
          <a:p>
            <a:pPr marL="914400" lvl="1" indent="-457200">
              <a:buFont typeface="Arial" panose="020B0604020202020204" pitchFamily="34" charset="0"/>
              <a:buChar char="•"/>
            </a:pPr>
            <a:r>
              <a:rPr lang="en-US" sz="2600" dirty="0">
                <a:latin typeface="Aptos" panose="020B0004020202020204" pitchFamily="34" charset="0"/>
              </a:rPr>
              <a:t>Compensation administration</a:t>
            </a:r>
          </a:p>
          <a:p>
            <a:pPr marL="914400" lvl="1" indent="-457200">
              <a:buFont typeface="Arial" panose="020B0604020202020204" pitchFamily="34" charset="0"/>
              <a:buChar char="•"/>
            </a:pPr>
            <a:r>
              <a:rPr lang="en-US" sz="2600" dirty="0">
                <a:latin typeface="Aptos" panose="020B0004020202020204" pitchFamily="34" charset="0"/>
              </a:rPr>
              <a:t>Employee relations (inc. investigations)</a:t>
            </a:r>
          </a:p>
          <a:p>
            <a:pPr marL="914400" lvl="1" indent="-457200">
              <a:buFont typeface="Arial" panose="020B0604020202020204" pitchFamily="34" charset="0"/>
              <a:buChar char="•"/>
            </a:pPr>
            <a:r>
              <a:rPr lang="en-US" sz="2600" dirty="0">
                <a:latin typeface="Aptos" panose="020B0004020202020204" pitchFamily="34" charset="0"/>
              </a:rPr>
              <a:t>Training (inc. annual EEO training)</a:t>
            </a:r>
          </a:p>
          <a:p>
            <a:pPr marL="914400" lvl="1" indent="-457200">
              <a:buFont typeface="Arial" panose="020B0604020202020204" pitchFamily="34" charset="0"/>
              <a:buChar char="•"/>
            </a:pPr>
            <a:r>
              <a:rPr lang="en-US" sz="2600" dirty="0">
                <a:latin typeface="Aptos" panose="020B0004020202020204" pitchFamily="34" charset="0"/>
              </a:rPr>
              <a:t>Performance management</a:t>
            </a:r>
          </a:p>
          <a:p>
            <a:pPr marL="914400" lvl="1" indent="-457200">
              <a:buFont typeface="Arial" panose="020B0604020202020204" pitchFamily="34" charset="0"/>
              <a:buChar char="•"/>
            </a:pPr>
            <a:r>
              <a:rPr lang="en-US" sz="2600" dirty="0">
                <a:latin typeface="Aptos" panose="020B0004020202020204" pitchFamily="34" charset="0"/>
              </a:rPr>
              <a:t>Policy administration and legal compliance (inc. Employee Handbook updates at least annually)</a:t>
            </a:r>
          </a:p>
          <a:p>
            <a:pPr marL="914400" lvl="1" indent="-457200">
              <a:buFont typeface="Arial" panose="020B0604020202020204" pitchFamily="34" charset="0"/>
              <a:buChar char="•"/>
            </a:pPr>
            <a:r>
              <a:rPr lang="en-US" sz="2600" dirty="0">
                <a:latin typeface="Aptos" panose="020B0004020202020204" pitchFamily="34" charset="0"/>
              </a:rPr>
              <a:t>Leave administration (inc. workers’ comp; STD; LTD; FMLA; military leave)</a:t>
            </a:r>
          </a:p>
          <a:p>
            <a:pPr marL="914400" lvl="1" indent="-457200">
              <a:buFont typeface="Arial" panose="020B0604020202020204" pitchFamily="34" charset="0"/>
              <a:buChar char="•"/>
            </a:pPr>
            <a:r>
              <a:rPr lang="en-US" sz="2600" dirty="0">
                <a:latin typeface="Aptos" panose="020B0004020202020204" pitchFamily="34" charset="0"/>
              </a:rPr>
              <a:t>Wellness program administration (in house program; no vendor)</a:t>
            </a:r>
          </a:p>
          <a:p>
            <a:pPr marL="914400" lvl="1" indent="-457200">
              <a:buFont typeface="Arial" panose="020B0604020202020204" pitchFamily="34" charset="0"/>
              <a:buChar char="•"/>
            </a:pPr>
            <a:r>
              <a:rPr lang="en-US" sz="2600" dirty="0">
                <a:latin typeface="Aptos" panose="020B0004020202020204" pitchFamily="34" charset="0"/>
              </a:rPr>
              <a:t>HRIS administration</a:t>
            </a:r>
          </a:p>
          <a:p>
            <a:pPr marL="457200" indent="-457200">
              <a:buFont typeface="Arial" panose="020B0604020202020204" pitchFamily="34" charset="0"/>
              <a:buChar char="•"/>
            </a:pPr>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p>
        </p:txBody>
      </p:sp>
    </p:spTree>
    <p:extLst>
      <p:ext uri="{BB962C8B-B14F-4D97-AF65-F5344CB8AC3E}">
        <p14:creationId xmlns:p14="http://schemas.microsoft.com/office/powerpoint/2010/main" val="2921328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593C9-A782-F324-887C-6CD92E20EA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C52AF8-1309-1A0E-22F6-9570C7C96EF6}"/>
              </a:ext>
            </a:extLst>
          </p:cNvPr>
          <p:cNvSpPr>
            <a:spLocks noGrp="1"/>
          </p:cNvSpPr>
          <p:nvPr>
            <p:ph type="title"/>
          </p:nvPr>
        </p:nvSpPr>
        <p:spPr>
          <a:xfrm>
            <a:off x="474710" y="286603"/>
            <a:ext cx="10959908" cy="702302"/>
          </a:xfrm>
        </p:spPr>
        <p:txBody>
          <a:bodyPr>
            <a:normAutofit fontScale="90000"/>
          </a:bodyPr>
          <a:lstStyle/>
          <a:p>
            <a:r>
              <a:rPr kumimoji="0" lang="en-US" sz="4800" b="1" i="0" u="none" strike="noStrike" kern="1200" cap="none" spc="-50" normalizeH="0" baseline="0" noProof="0" dirty="0">
                <a:ln>
                  <a:noFill/>
                </a:ln>
                <a:solidFill>
                  <a:srgbClr val="000000">
                    <a:lumMod val="75000"/>
                    <a:lumOff val="25000"/>
                  </a:srgbClr>
                </a:solidFill>
                <a:effectLst/>
                <a:uLnTx/>
                <a:uFillTx/>
                <a:latin typeface="Aptos" panose="020B0004020202020204" pitchFamily="34" charset="0"/>
                <a:ea typeface="+mj-ea"/>
                <a:cs typeface="+mj-cs"/>
              </a:rPr>
              <a:t>Human Resources</a:t>
            </a:r>
            <a:endParaRPr lang="en-US" b="1" dirty="0"/>
          </a:p>
        </p:txBody>
      </p:sp>
      <p:sp>
        <p:nvSpPr>
          <p:cNvPr id="4" name="Slide Number Placeholder 3">
            <a:extLst>
              <a:ext uri="{FF2B5EF4-FFF2-40B4-BE49-F238E27FC236}">
                <a16:creationId xmlns:a16="http://schemas.microsoft.com/office/drawing/2014/main" id="{83E7FDBA-FA7F-CC88-BE4B-47B513DF3981}"/>
              </a:ext>
            </a:extLst>
          </p:cNvPr>
          <p:cNvSpPr>
            <a:spLocks noGrp="1"/>
          </p:cNvSpPr>
          <p:nvPr>
            <p:ph type="sldNum" sz="quarter" idx="12"/>
          </p:nvPr>
        </p:nvSpPr>
        <p:spPr/>
        <p:txBody>
          <a:bodyPr/>
          <a:lstStyle/>
          <a:p>
            <a:fld id="{D19078D7-48D9-421F-BB58-077BD35B5BA3}" type="slidenum">
              <a:rPr lang="en-US" smtClean="0"/>
              <a:t>5</a:t>
            </a:fld>
            <a:endParaRPr lang="en-US"/>
          </a:p>
        </p:txBody>
      </p:sp>
      <p:sp>
        <p:nvSpPr>
          <p:cNvPr id="3" name="TextBox 2">
            <a:extLst>
              <a:ext uri="{FF2B5EF4-FFF2-40B4-BE49-F238E27FC236}">
                <a16:creationId xmlns:a16="http://schemas.microsoft.com/office/drawing/2014/main" id="{EBB6E61E-67F6-441A-B8C1-12D863CC782D}"/>
              </a:ext>
            </a:extLst>
          </p:cNvPr>
          <p:cNvSpPr txBox="1"/>
          <p:nvPr/>
        </p:nvSpPr>
        <p:spPr>
          <a:xfrm>
            <a:off x="573932" y="988905"/>
            <a:ext cx="11069428" cy="8202245"/>
          </a:xfrm>
          <a:prstGeom prst="rect">
            <a:avLst/>
          </a:prstGeom>
          <a:noFill/>
        </p:spPr>
        <p:txBody>
          <a:bodyPr wrap="square" lIns="91440" tIns="45720" rIns="91440" bIns="45720" rtlCol="0" anchor="t">
            <a:spAutoFit/>
          </a:bodyPr>
          <a:lstStyle/>
          <a:p>
            <a:pPr marL="457200" indent="-457200">
              <a:spcAft>
                <a:spcPts val="600"/>
              </a:spcAft>
              <a:buFont typeface="Arial" panose="020B0604020202020204" pitchFamily="34" charset="0"/>
              <a:buChar char="•"/>
            </a:pPr>
            <a:r>
              <a:rPr lang="en-US" sz="2800" dirty="0">
                <a:latin typeface="Aptos" panose="020B0004020202020204" pitchFamily="34" charset="0"/>
              </a:rPr>
              <a:t>All three positions share the HR responsibilities to varying degrees.</a:t>
            </a:r>
          </a:p>
          <a:p>
            <a:pPr marL="457200" indent="-457200">
              <a:spcAft>
                <a:spcPts val="600"/>
              </a:spcAft>
              <a:buFont typeface="Arial" panose="020B0604020202020204" pitchFamily="34" charset="0"/>
              <a:buChar char="•"/>
            </a:pPr>
            <a:r>
              <a:rPr lang="en-US" sz="2800" dirty="0">
                <a:latin typeface="Aptos" panose="020B0004020202020204" pitchFamily="34" charset="0"/>
              </a:rPr>
              <a:t>The HR Generalist is generally the first point of contact for leave administration, as well as the initial candidate point of contact for recruitment, and the Chair of the Wellness Committee.</a:t>
            </a:r>
          </a:p>
          <a:p>
            <a:pPr marL="457200" indent="-457200">
              <a:spcAft>
                <a:spcPts val="600"/>
              </a:spcAft>
              <a:buFont typeface="Arial" panose="020B0604020202020204" pitchFamily="34" charset="0"/>
              <a:buChar char="•"/>
            </a:pPr>
            <a:r>
              <a:rPr lang="en-US" sz="2800" dirty="0">
                <a:latin typeface="Aptos" panose="020B0004020202020204" pitchFamily="34" charset="0"/>
              </a:rPr>
              <a:t>The HR Manager and HR Director spend more time on compensation and benefits administration, as well as employee relations, performance management, policy administration, and legal compliance.</a:t>
            </a: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p>
        </p:txBody>
      </p:sp>
    </p:spTree>
    <p:extLst>
      <p:ext uri="{BB962C8B-B14F-4D97-AF65-F5344CB8AC3E}">
        <p14:creationId xmlns:p14="http://schemas.microsoft.com/office/powerpoint/2010/main" val="4287670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EED87-7CE6-B1BE-7AB3-D9ED0E087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D26C4-20C0-3BE4-3ACD-B5D81952C04B}"/>
              </a:ext>
            </a:extLst>
          </p:cNvPr>
          <p:cNvSpPr>
            <a:spLocks noGrp="1"/>
          </p:cNvSpPr>
          <p:nvPr>
            <p:ph type="title"/>
          </p:nvPr>
        </p:nvSpPr>
        <p:spPr>
          <a:xfrm>
            <a:off x="474709" y="286603"/>
            <a:ext cx="10922963" cy="702302"/>
          </a:xfrm>
        </p:spPr>
        <p:txBody>
          <a:bodyPr>
            <a:normAutofit fontScale="90000"/>
          </a:bodyPr>
          <a:lstStyle/>
          <a:p>
            <a:r>
              <a:rPr lang="en-US" b="1" dirty="0"/>
              <a:t>Human Resources – Proposed 2027 Budget</a:t>
            </a:r>
          </a:p>
        </p:txBody>
      </p:sp>
      <p:sp>
        <p:nvSpPr>
          <p:cNvPr id="4" name="Slide Number Placeholder 3">
            <a:extLst>
              <a:ext uri="{FF2B5EF4-FFF2-40B4-BE49-F238E27FC236}">
                <a16:creationId xmlns:a16="http://schemas.microsoft.com/office/drawing/2014/main" id="{376CD368-C24F-F249-E8AF-80B65556B825}"/>
              </a:ext>
            </a:extLst>
          </p:cNvPr>
          <p:cNvSpPr>
            <a:spLocks noGrp="1"/>
          </p:cNvSpPr>
          <p:nvPr>
            <p:ph type="sldNum" sz="quarter" idx="12"/>
          </p:nvPr>
        </p:nvSpPr>
        <p:spPr/>
        <p:txBody>
          <a:bodyPr/>
          <a:lstStyle/>
          <a:p>
            <a:fld id="{D19078D7-48D9-421F-BB58-077BD35B5BA3}" type="slidenum">
              <a:rPr lang="en-US" smtClean="0"/>
              <a:t>6</a:t>
            </a:fld>
            <a:endParaRPr lang="en-US"/>
          </a:p>
        </p:txBody>
      </p:sp>
      <p:sp>
        <p:nvSpPr>
          <p:cNvPr id="3" name="TextBox 2">
            <a:extLst>
              <a:ext uri="{FF2B5EF4-FFF2-40B4-BE49-F238E27FC236}">
                <a16:creationId xmlns:a16="http://schemas.microsoft.com/office/drawing/2014/main" id="{C4D623F4-8AB9-F8CC-0595-32C8FC5DC9C5}"/>
              </a:ext>
            </a:extLst>
          </p:cNvPr>
          <p:cNvSpPr txBox="1"/>
          <p:nvPr/>
        </p:nvSpPr>
        <p:spPr>
          <a:xfrm>
            <a:off x="573932" y="988905"/>
            <a:ext cx="11069428" cy="9448740"/>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dirty="0">
                <a:latin typeface="Aptos" panose="020B0004020202020204" pitchFamily="34" charset="0"/>
              </a:rPr>
              <a:t>Total Budget: $639,480</a:t>
            </a:r>
          </a:p>
          <a:p>
            <a:pPr marL="914400" lvl="1" indent="-457200">
              <a:buFont typeface="Arial" panose="020B0604020202020204" pitchFamily="34" charset="0"/>
              <a:buChar char="•"/>
            </a:pPr>
            <a:r>
              <a:rPr lang="en-US" sz="2800" dirty="0">
                <a:latin typeface="Aptos" panose="020B0004020202020204" pitchFamily="34" charset="0"/>
              </a:rPr>
              <a:t>Wellness Program: $20,600</a:t>
            </a:r>
          </a:p>
          <a:p>
            <a:pPr marL="1371600" lvl="2" indent="-457200">
              <a:buFont typeface="Arial" panose="020B0604020202020204" pitchFamily="34" charset="0"/>
              <a:buChar char="•"/>
            </a:pPr>
            <a:r>
              <a:rPr lang="en-US" sz="2000" dirty="0" err="1">
                <a:latin typeface="Aptos" panose="020B0004020202020204" pitchFamily="34" charset="0"/>
              </a:rPr>
              <a:t>Angioscreens</a:t>
            </a:r>
            <a:r>
              <a:rPr lang="en-US" sz="2000" dirty="0">
                <a:latin typeface="Aptos" panose="020B0004020202020204" pitchFamily="34" charset="0"/>
              </a:rPr>
              <a:t>, biometric screenings, hearing screenings, flu shots, presentations, employee events, and wellness challenges</a:t>
            </a:r>
          </a:p>
          <a:p>
            <a:pPr marL="914400" lvl="1" indent="-457200">
              <a:buFont typeface="Arial" panose="020B0604020202020204" pitchFamily="34" charset="0"/>
              <a:buChar char="•"/>
            </a:pPr>
            <a:r>
              <a:rPr lang="en-US" sz="2800" dirty="0">
                <a:latin typeface="Aptos" panose="020B0004020202020204" pitchFamily="34" charset="0"/>
              </a:rPr>
              <a:t>Education and Training: $12,000</a:t>
            </a:r>
          </a:p>
          <a:p>
            <a:pPr marL="1371600" lvl="2" indent="-457200">
              <a:buFont typeface="Arial" panose="020B0604020202020204" pitchFamily="34" charset="0"/>
              <a:buChar char="•"/>
            </a:pPr>
            <a:r>
              <a:rPr lang="en-US" sz="2000" dirty="0">
                <a:latin typeface="Aptos" panose="020B0004020202020204" pitchFamily="34" charset="0"/>
              </a:rPr>
              <a:t>Includes City-wide employee education assistance and continuing professional education for HR</a:t>
            </a:r>
          </a:p>
          <a:p>
            <a:pPr marL="914400" lvl="1" indent="-457200">
              <a:buFont typeface="Arial" panose="020B0604020202020204" pitchFamily="34" charset="0"/>
              <a:buChar char="•"/>
            </a:pPr>
            <a:r>
              <a:rPr lang="en-US" sz="2800" dirty="0">
                <a:latin typeface="Aptos" panose="020B0004020202020204" pitchFamily="34" charset="0"/>
              </a:rPr>
              <a:t>Recruitment advertising: $10,000</a:t>
            </a:r>
          </a:p>
          <a:p>
            <a:pPr marL="1371600" lvl="2" indent="-457200">
              <a:buFont typeface="Arial" panose="020B0604020202020204" pitchFamily="34" charset="0"/>
              <a:buChar char="•"/>
            </a:pPr>
            <a:r>
              <a:rPr lang="en-US" sz="2000" dirty="0">
                <a:latin typeface="Aptos" panose="020B0004020202020204" pitchFamily="34" charset="0"/>
              </a:rPr>
              <a:t>Advertising for open positions, including field-specific professional membership job postings and a LinkedIn account to increase overall visibility</a:t>
            </a:r>
          </a:p>
          <a:p>
            <a:pPr marL="914400" lvl="1" indent="-457200">
              <a:buFont typeface="Arial" panose="020B0604020202020204" pitchFamily="34" charset="0"/>
              <a:buChar char="•"/>
            </a:pPr>
            <a:r>
              <a:rPr lang="en-US" sz="2800" dirty="0">
                <a:latin typeface="Aptos" panose="020B0004020202020204" pitchFamily="34" charset="0"/>
              </a:rPr>
              <a:t>Other Operating Costs:  $24,035</a:t>
            </a:r>
          </a:p>
          <a:p>
            <a:pPr marL="1371600" lvl="2" indent="-457200">
              <a:buFont typeface="Arial" panose="020B0604020202020204" pitchFamily="34" charset="0"/>
              <a:buChar char="•"/>
            </a:pPr>
            <a:r>
              <a:rPr lang="en-US" sz="2000" dirty="0">
                <a:latin typeface="Aptos" panose="020B0004020202020204" pitchFamily="34" charset="0"/>
              </a:rPr>
              <a:t>Includes compensation consultant, legal training costs, legal policy reviews, employee assistance program (EAP), applicant tracking system, employment background checks, and Paycom file feeds</a:t>
            </a:r>
            <a:endParaRPr lang="en-US" sz="2000" dirty="0">
              <a:highlight>
                <a:srgbClr val="FFFF00"/>
              </a:highlight>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p>
        </p:txBody>
      </p:sp>
    </p:spTree>
    <p:extLst>
      <p:ext uri="{BB962C8B-B14F-4D97-AF65-F5344CB8AC3E}">
        <p14:creationId xmlns:p14="http://schemas.microsoft.com/office/powerpoint/2010/main" val="2542795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8C6C0-3278-B298-6D4D-23994FE632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6934CE-1155-D63C-A3FC-576CB78D0291}"/>
              </a:ext>
            </a:extLst>
          </p:cNvPr>
          <p:cNvSpPr>
            <a:spLocks noGrp="1"/>
          </p:cNvSpPr>
          <p:nvPr>
            <p:ph type="title"/>
          </p:nvPr>
        </p:nvSpPr>
        <p:spPr>
          <a:xfrm>
            <a:off x="474710" y="286603"/>
            <a:ext cx="10959908" cy="702302"/>
          </a:xfrm>
        </p:spPr>
        <p:txBody>
          <a:bodyPr>
            <a:normAutofit fontScale="90000"/>
          </a:bodyPr>
          <a:lstStyle/>
          <a:p>
            <a:r>
              <a:rPr lang="en-US" b="1" dirty="0"/>
              <a:t>Human Resources – Quick Comparison</a:t>
            </a:r>
          </a:p>
        </p:txBody>
      </p:sp>
      <p:sp>
        <p:nvSpPr>
          <p:cNvPr id="4" name="Slide Number Placeholder 3">
            <a:extLst>
              <a:ext uri="{FF2B5EF4-FFF2-40B4-BE49-F238E27FC236}">
                <a16:creationId xmlns:a16="http://schemas.microsoft.com/office/drawing/2014/main" id="{B9D09768-F3AF-40F3-B223-02A3DD55BB41}"/>
              </a:ext>
            </a:extLst>
          </p:cNvPr>
          <p:cNvSpPr>
            <a:spLocks noGrp="1"/>
          </p:cNvSpPr>
          <p:nvPr>
            <p:ph type="sldNum" sz="quarter" idx="12"/>
          </p:nvPr>
        </p:nvSpPr>
        <p:spPr/>
        <p:txBody>
          <a:bodyPr/>
          <a:lstStyle/>
          <a:p>
            <a:fld id="{D19078D7-48D9-421F-BB58-077BD35B5BA3}" type="slidenum">
              <a:rPr lang="en-US" smtClean="0"/>
              <a:t>7</a:t>
            </a:fld>
            <a:endParaRPr lang="en-US"/>
          </a:p>
        </p:txBody>
      </p:sp>
      <p:graphicFrame>
        <p:nvGraphicFramePr>
          <p:cNvPr id="6" name="Table 5">
            <a:extLst>
              <a:ext uri="{FF2B5EF4-FFF2-40B4-BE49-F238E27FC236}">
                <a16:creationId xmlns:a16="http://schemas.microsoft.com/office/drawing/2014/main" id="{6D1F3BAB-9FBF-7C7C-A759-5FEBCB4AB4FB}"/>
              </a:ext>
            </a:extLst>
          </p:cNvPr>
          <p:cNvGraphicFramePr>
            <a:graphicFrameLocks noGrp="1"/>
          </p:cNvGraphicFramePr>
          <p:nvPr>
            <p:extLst>
              <p:ext uri="{D42A27DB-BD31-4B8C-83A1-F6EECF244321}">
                <p14:modId xmlns:p14="http://schemas.microsoft.com/office/powerpoint/2010/main" val="4170193053"/>
              </p:ext>
            </p:extLst>
          </p:nvPr>
        </p:nvGraphicFramePr>
        <p:xfrm>
          <a:off x="1523999" y="1562582"/>
          <a:ext cx="9140805" cy="4273283"/>
        </p:xfrm>
        <a:graphic>
          <a:graphicData uri="http://schemas.openxmlformats.org/drawingml/2006/table">
            <a:tbl>
              <a:tblPr firstRow="1" bandRow="1">
                <a:tableStyleId>{93296810-A885-4BE3-A3E7-6D5BEEA58F35}</a:tableStyleId>
              </a:tblPr>
              <a:tblGrid>
                <a:gridCol w="1828161">
                  <a:extLst>
                    <a:ext uri="{9D8B030D-6E8A-4147-A177-3AD203B41FA5}">
                      <a16:colId xmlns:a16="http://schemas.microsoft.com/office/drawing/2014/main" val="2674413717"/>
                    </a:ext>
                  </a:extLst>
                </a:gridCol>
                <a:gridCol w="1828161">
                  <a:extLst>
                    <a:ext uri="{9D8B030D-6E8A-4147-A177-3AD203B41FA5}">
                      <a16:colId xmlns:a16="http://schemas.microsoft.com/office/drawing/2014/main" val="2960806492"/>
                    </a:ext>
                  </a:extLst>
                </a:gridCol>
                <a:gridCol w="1828161">
                  <a:extLst>
                    <a:ext uri="{9D8B030D-6E8A-4147-A177-3AD203B41FA5}">
                      <a16:colId xmlns:a16="http://schemas.microsoft.com/office/drawing/2014/main" val="2538546449"/>
                    </a:ext>
                  </a:extLst>
                </a:gridCol>
                <a:gridCol w="1828161">
                  <a:extLst>
                    <a:ext uri="{9D8B030D-6E8A-4147-A177-3AD203B41FA5}">
                      <a16:colId xmlns:a16="http://schemas.microsoft.com/office/drawing/2014/main" val="1127073068"/>
                    </a:ext>
                  </a:extLst>
                </a:gridCol>
                <a:gridCol w="1828161">
                  <a:extLst>
                    <a:ext uri="{9D8B030D-6E8A-4147-A177-3AD203B41FA5}">
                      <a16:colId xmlns:a16="http://schemas.microsoft.com/office/drawing/2014/main" val="1199273414"/>
                    </a:ext>
                  </a:extLst>
                </a:gridCol>
              </a:tblGrid>
              <a:tr h="826063">
                <a:tc>
                  <a:txBody>
                    <a:bodyPr/>
                    <a:lstStyle/>
                    <a:p>
                      <a:pPr algn="ctr"/>
                      <a:r>
                        <a:rPr lang="en-US" dirty="0"/>
                        <a:t>City Name</a:t>
                      </a:r>
                    </a:p>
                  </a:txBody>
                  <a:tcPr/>
                </a:tc>
                <a:tc>
                  <a:txBody>
                    <a:bodyPr/>
                    <a:lstStyle/>
                    <a:p>
                      <a:pPr algn="ctr"/>
                      <a:r>
                        <a:rPr lang="en-US" dirty="0"/>
                        <a:t>HR Positions</a:t>
                      </a:r>
                    </a:p>
                  </a:txBody>
                  <a:tcPr/>
                </a:tc>
                <a:tc>
                  <a:txBody>
                    <a:bodyPr/>
                    <a:lstStyle/>
                    <a:p>
                      <a:pPr algn="ctr"/>
                      <a:r>
                        <a:rPr lang="en-US" dirty="0"/>
                        <a:t>Budget</a:t>
                      </a:r>
                    </a:p>
                  </a:txBody>
                  <a:tcPr/>
                </a:tc>
                <a:tc>
                  <a:txBody>
                    <a:bodyPr/>
                    <a:lstStyle/>
                    <a:p>
                      <a:pPr algn="ctr"/>
                      <a:r>
                        <a:rPr lang="en-US" dirty="0"/>
                        <a:t>City Employees</a:t>
                      </a:r>
                    </a:p>
                  </a:txBody>
                  <a:tcPr/>
                </a:tc>
                <a:tc>
                  <a:txBody>
                    <a:bodyPr/>
                    <a:lstStyle/>
                    <a:p>
                      <a:pPr algn="ctr"/>
                      <a:r>
                        <a:rPr lang="en-US" dirty="0"/>
                        <a:t>Employee to HR Ratio</a:t>
                      </a:r>
                    </a:p>
                  </a:txBody>
                  <a:tcPr/>
                </a:tc>
                <a:extLst>
                  <a:ext uri="{0D108BD9-81ED-4DB2-BD59-A6C34878D82A}">
                    <a16:rowId xmlns:a16="http://schemas.microsoft.com/office/drawing/2014/main" val="1201573295"/>
                  </a:ext>
                </a:extLst>
              </a:tr>
              <a:tr h="492460">
                <a:tc>
                  <a:txBody>
                    <a:bodyPr/>
                    <a:lstStyle/>
                    <a:p>
                      <a:r>
                        <a:rPr lang="en-US" dirty="0"/>
                        <a:t>Dunwoody</a:t>
                      </a:r>
                    </a:p>
                  </a:txBody>
                  <a:tcPr/>
                </a:tc>
                <a:tc>
                  <a:txBody>
                    <a:bodyPr/>
                    <a:lstStyle/>
                    <a:p>
                      <a:pPr algn="r"/>
                      <a:r>
                        <a:rPr lang="en-US" dirty="0"/>
                        <a:t>3</a:t>
                      </a:r>
                    </a:p>
                  </a:txBody>
                  <a:tcPr/>
                </a:tc>
                <a:tc>
                  <a:txBody>
                    <a:bodyPr/>
                    <a:lstStyle/>
                    <a:p>
                      <a:pPr algn="r"/>
                      <a:r>
                        <a:rPr lang="en-US" sz="1800" dirty="0">
                          <a:latin typeface="Aptos" panose="020B0004020202020204" pitchFamily="34" charset="0"/>
                        </a:rPr>
                        <a:t>$639,480 </a:t>
                      </a:r>
                      <a:endParaRPr lang="en-US" dirty="0"/>
                    </a:p>
                  </a:txBody>
                  <a:tcPr/>
                </a:tc>
                <a:tc>
                  <a:txBody>
                    <a:bodyPr/>
                    <a:lstStyle/>
                    <a:p>
                      <a:pPr algn="r"/>
                      <a:r>
                        <a:rPr lang="en-US" dirty="0"/>
                        <a:t>142.5</a:t>
                      </a:r>
                    </a:p>
                  </a:txBody>
                  <a:tcPr/>
                </a:tc>
                <a:tc>
                  <a:txBody>
                    <a:bodyPr/>
                    <a:lstStyle/>
                    <a:p>
                      <a:pPr algn="r"/>
                      <a:r>
                        <a:rPr lang="en-US" dirty="0"/>
                        <a:t>47.5</a:t>
                      </a:r>
                    </a:p>
                  </a:txBody>
                  <a:tcPr/>
                </a:tc>
                <a:extLst>
                  <a:ext uri="{0D108BD9-81ED-4DB2-BD59-A6C34878D82A}">
                    <a16:rowId xmlns:a16="http://schemas.microsoft.com/office/drawing/2014/main" val="65359099"/>
                  </a:ext>
                </a:extLst>
              </a:tr>
              <a:tr h="492460">
                <a:tc>
                  <a:txBody>
                    <a:bodyPr/>
                    <a:lstStyle/>
                    <a:p>
                      <a:r>
                        <a:rPr lang="en-US" dirty="0"/>
                        <a:t>Alpharetta</a:t>
                      </a:r>
                    </a:p>
                  </a:txBody>
                  <a:tcPr/>
                </a:tc>
                <a:tc>
                  <a:txBody>
                    <a:bodyPr/>
                    <a:lstStyle/>
                    <a:p>
                      <a:pPr algn="r"/>
                      <a:r>
                        <a:rPr lang="en-US" dirty="0"/>
                        <a:t>5 + 4</a:t>
                      </a:r>
                    </a:p>
                  </a:txBody>
                  <a:tcPr/>
                </a:tc>
                <a:tc>
                  <a:txBody>
                    <a:bodyPr/>
                    <a:lstStyle/>
                    <a:p>
                      <a:pPr algn="r"/>
                      <a:r>
                        <a:rPr lang="en-US" dirty="0"/>
                        <a:t>$1,194,219</a:t>
                      </a:r>
                    </a:p>
                  </a:txBody>
                  <a:tcPr/>
                </a:tc>
                <a:tc>
                  <a:txBody>
                    <a:bodyPr/>
                    <a:lstStyle/>
                    <a:p>
                      <a:pPr algn="r"/>
                      <a:r>
                        <a:rPr lang="en-US" dirty="0"/>
                        <a:t>483</a:t>
                      </a:r>
                    </a:p>
                  </a:txBody>
                  <a:tcPr/>
                </a:tc>
                <a:tc>
                  <a:txBody>
                    <a:bodyPr/>
                    <a:lstStyle/>
                    <a:p>
                      <a:pPr algn="r"/>
                      <a:r>
                        <a:rPr lang="en-US" dirty="0"/>
                        <a:t>96.6 / 53.7</a:t>
                      </a:r>
                    </a:p>
                  </a:txBody>
                  <a:tcPr/>
                </a:tc>
                <a:extLst>
                  <a:ext uri="{0D108BD9-81ED-4DB2-BD59-A6C34878D82A}">
                    <a16:rowId xmlns:a16="http://schemas.microsoft.com/office/drawing/2014/main" val="3174520774"/>
                  </a:ext>
                </a:extLst>
              </a:tr>
              <a:tr h="492460">
                <a:tc>
                  <a:txBody>
                    <a:bodyPr/>
                    <a:lstStyle/>
                    <a:p>
                      <a:r>
                        <a:rPr lang="en-US" dirty="0"/>
                        <a:t>Brookhaven</a:t>
                      </a:r>
                    </a:p>
                  </a:txBody>
                  <a:tcPr/>
                </a:tc>
                <a:tc>
                  <a:txBody>
                    <a:bodyPr/>
                    <a:lstStyle/>
                    <a:p>
                      <a:pPr algn="r"/>
                      <a:r>
                        <a:rPr lang="en-US" dirty="0"/>
                        <a:t>4</a:t>
                      </a:r>
                    </a:p>
                  </a:txBody>
                  <a:tcPr/>
                </a:tc>
                <a:tc>
                  <a:txBody>
                    <a:bodyPr/>
                    <a:lstStyle/>
                    <a:p>
                      <a:pPr algn="r"/>
                      <a:r>
                        <a:rPr lang="en-US" dirty="0"/>
                        <a:t>$763,246</a:t>
                      </a:r>
                    </a:p>
                  </a:txBody>
                  <a:tcPr/>
                </a:tc>
                <a:tc>
                  <a:txBody>
                    <a:bodyPr/>
                    <a:lstStyle/>
                    <a:p>
                      <a:pPr algn="r"/>
                      <a:r>
                        <a:rPr lang="en-US" dirty="0"/>
                        <a:t>219</a:t>
                      </a:r>
                    </a:p>
                  </a:txBody>
                  <a:tcPr/>
                </a:tc>
                <a:tc>
                  <a:txBody>
                    <a:bodyPr/>
                    <a:lstStyle/>
                    <a:p>
                      <a:pPr algn="r"/>
                      <a:r>
                        <a:rPr lang="en-US" dirty="0"/>
                        <a:t>54.8</a:t>
                      </a:r>
                    </a:p>
                  </a:txBody>
                  <a:tcPr/>
                </a:tc>
                <a:extLst>
                  <a:ext uri="{0D108BD9-81ED-4DB2-BD59-A6C34878D82A}">
                    <a16:rowId xmlns:a16="http://schemas.microsoft.com/office/drawing/2014/main" val="3615810935"/>
                  </a:ext>
                </a:extLst>
              </a:tr>
              <a:tr h="492460">
                <a:tc>
                  <a:txBody>
                    <a:bodyPr/>
                    <a:lstStyle/>
                    <a:p>
                      <a:r>
                        <a:rPr lang="en-US" dirty="0"/>
                        <a:t>Chamblee</a:t>
                      </a:r>
                    </a:p>
                  </a:txBody>
                  <a:tcPr/>
                </a:tc>
                <a:tc>
                  <a:txBody>
                    <a:bodyPr/>
                    <a:lstStyle/>
                    <a:p>
                      <a:pPr algn="r"/>
                      <a:r>
                        <a:rPr lang="en-US" dirty="0"/>
                        <a:t>3</a:t>
                      </a:r>
                    </a:p>
                  </a:txBody>
                  <a:tcPr/>
                </a:tc>
                <a:tc>
                  <a:txBody>
                    <a:bodyPr/>
                    <a:lstStyle/>
                    <a:p>
                      <a:pPr algn="r"/>
                      <a:r>
                        <a:rPr lang="en-US" dirty="0"/>
                        <a:t>$635,167</a:t>
                      </a:r>
                    </a:p>
                  </a:txBody>
                  <a:tcPr/>
                </a:tc>
                <a:tc>
                  <a:txBody>
                    <a:bodyPr/>
                    <a:lstStyle/>
                    <a:p>
                      <a:pPr algn="r"/>
                      <a:r>
                        <a:rPr lang="en-US" dirty="0"/>
                        <a:t>187</a:t>
                      </a:r>
                    </a:p>
                  </a:txBody>
                  <a:tcPr/>
                </a:tc>
                <a:tc>
                  <a:txBody>
                    <a:bodyPr/>
                    <a:lstStyle/>
                    <a:p>
                      <a:pPr algn="r"/>
                      <a:r>
                        <a:rPr lang="en-US" dirty="0"/>
                        <a:t>62.3</a:t>
                      </a:r>
                    </a:p>
                  </a:txBody>
                  <a:tcPr/>
                </a:tc>
                <a:extLst>
                  <a:ext uri="{0D108BD9-81ED-4DB2-BD59-A6C34878D82A}">
                    <a16:rowId xmlns:a16="http://schemas.microsoft.com/office/drawing/2014/main" val="1829066680"/>
                  </a:ext>
                </a:extLst>
              </a:tr>
              <a:tr h="492460">
                <a:tc>
                  <a:txBody>
                    <a:bodyPr/>
                    <a:lstStyle/>
                    <a:p>
                      <a:r>
                        <a:rPr lang="en-US" dirty="0"/>
                        <a:t>Roswell</a:t>
                      </a:r>
                    </a:p>
                  </a:txBody>
                  <a:tcPr/>
                </a:tc>
                <a:tc>
                  <a:txBody>
                    <a:bodyPr/>
                    <a:lstStyle/>
                    <a:p>
                      <a:pPr algn="r"/>
                      <a:r>
                        <a:rPr lang="en-US" dirty="0"/>
                        <a:t>9.5</a:t>
                      </a:r>
                    </a:p>
                  </a:txBody>
                  <a:tcPr/>
                </a:tc>
                <a:tc>
                  <a:txBody>
                    <a:bodyPr/>
                    <a:lstStyle/>
                    <a:p>
                      <a:pPr algn="r"/>
                      <a:r>
                        <a:rPr lang="en-US" dirty="0"/>
                        <a:t>$944,424</a:t>
                      </a:r>
                    </a:p>
                  </a:txBody>
                  <a:tcPr/>
                </a:tc>
                <a:tc>
                  <a:txBody>
                    <a:bodyPr/>
                    <a:lstStyle/>
                    <a:p>
                      <a:pPr algn="r"/>
                      <a:r>
                        <a:rPr lang="en-US" dirty="0"/>
                        <a:t>676</a:t>
                      </a:r>
                    </a:p>
                  </a:txBody>
                  <a:tcPr/>
                </a:tc>
                <a:tc>
                  <a:txBody>
                    <a:bodyPr/>
                    <a:lstStyle/>
                    <a:p>
                      <a:pPr algn="r"/>
                      <a:r>
                        <a:rPr lang="en-US" dirty="0"/>
                        <a:t>71.2</a:t>
                      </a:r>
                    </a:p>
                  </a:txBody>
                  <a:tcPr/>
                </a:tc>
                <a:extLst>
                  <a:ext uri="{0D108BD9-81ED-4DB2-BD59-A6C34878D82A}">
                    <a16:rowId xmlns:a16="http://schemas.microsoft.com/office/drawing/2014/main" val="742256089"/>
                  </a:ext>
                </a:extLst>
              </a:tr>
              <a:tr h="492460">
                <a:tc>
                  <a:txBody>
                    <a:bodyPr/>
                    <a:lstStyle/>
                    <a:p>
                      <a:r>
                        <a:rPr lang="en-US" dirty="0"/>
                        <a:t>Sandy Springs</a:t>
                      </a:r>
                    </a:p>
                  </a:txBody>
                  <a:tcPr/>
                </a:tc>
                <a:tc>
                  <a:txBody>
                    <a:bodyPr/>
                    <a:lstStyle/>
                    <a:p>
                      <a:pPr algn="r"/>
                      <a:r>
                        <a:rPr lang="en-US" dirty="0"/>
                        <a:t>5</a:t>
                      </a:r>
                    </a:p>
                  </a:txBody>
                  <a:tcPr/>
                </a:tc>
                <a:tc>
                  <a:txBody>
                    <a:bodyPr/>
                    <a:lstStyle/>
                    <a:p>
                      <a:pPr algn="r"/>
                      <a:r>
                        <a:rPr lang="en-US" dirty="0"/>
                        <a:t>$1,131,100</a:t>
                      </a:r>
                    </a:p>
                  </a:txBody>
                  <a:tcPr/>
                </a:tc>
                <a:tc>
                  <a:txBody>
                    <a:bodyPr/>
                    <a:lstStyle/>
                    <a:p>
                      <a:pPr algn="r"/>
                      <a:r>
                        <a:rPr lang="en-US" dirty="0"/>
                        <a:t>618</a:t>
                      </a:r>
                    </a:p>
                  </a:txBody>
                  <a:tcPr/>
                </a:tc>
                <a:tc>
                  <a:txBody>
                    <a:bodyPr/>
                    <a:lstStyle/>
                    <a:p>
                      <a:pPr algn="r"/>
                      <a:r>
                        <a:rPr lang="en-US" dirty="0"/>
                        <a:t>123.6</a:t>
                      </a:r>
                    </a:p>
                  </a:txBody>
                  <a:tcPr/>
                </a:tc>
                <a:extLst>
                  <a:ext uri="{0D108BD9-81ED-4DB2-BD59-A6C34878D82A}">
                    <a16:rowId xmlns:a16="http://schemas.microsoft.com/office/drawing/2014/main" val="3152058756"/>
                  </a:ext>
                </a:extLst>
              </a:tr>
              <a:tr h="492460">
                <a:tc>
                  <a:txBody>
                    <a:bodyPr/>
                    <a:lstStyle/>
                    <a:p>
                      <a:r>
                        <a:rPr lang="en-US" dirty="0"/>
                        <a:t>Smyrna</a:t>
                      </a:r>
                    </a:p>
                  </a:txBody>
                  <a:tcPr/>
                </a:tc>
                <a:tc>
                  <a:txBody>
                    <a:bodyPr/>
                    <a:lstStyle/>
                    <a:p>
                      <a:pPr algn="r"/>
                      <a:r>
                        <a:rPr lang="en-US" dirty="0"/>
                        <a:t>6</a:t>
                      </a:r>
                    </a:p>
                  </a:txBody>
                  <a:tcPr/>
                </a:tc>
                <a:tc>
                  <a:txBody>
                    <a:bodyPr/>
                    <a:lstStyle/>
                    <a:p>
                      <a:pPr algn="r"/>
                      <a:r>
                        <a:rPr lang="en-US" dirty="0"/>
                        <a:t>$1,255,474</a:t>
                      </a:r>
                    </a:p>
                  </a:txBody>
                  <a:tcPr/>
                </a:tc>
                <a:tc>
                  <a:txBody>
                    <a:bodyPr/>
                    <a:lstStyle/>
                    <a:p>
                      <a:pPr algn="r"/>
                      <a:r>
                        <a:rPr lang="en-US" dirty="0"/>
                        <a:t>448</a:t>
                      </a:r>
                    </a:p>
                  </a:txBody>
                  <a:tcPr/>
                </a:tc>
                <a:tc>
                  <a:txBody>
                    <a:bodyPr/>
                    <a:lstStyle/>
                    <a:p>
                      <a:pPr algn="r"/>
                      <a:r>
                        <a:rPr lang="en-US" dirty="0"/>
                        <a:t>74.7</a:t>
                      </a:r>
                    </a:p>
                  </a:txBody>
                  <a:tcPr/>
                </a:tc>
                <a:extLst>
                  <a:ext uri="{0D108BD9-81ED-4DB2-BD59-A6C34878D82A}">
                    <a16:rowId xmlns:a16="http://schemas.microsoft.com/office/drawing/2014/main" val="2109015606"/>
                  </a:ext>
                </a:extLst>
              </a:tr>
            </a:tbl>
          </a:graphicData>
        </a:graphic>
      </p:graphicFrame>
    </p:spTree>
    <p:extLst>
      <p:ext uri="{BB962C8B-B14F-4D97-AF65-F5344CB8AC3E}">
        <p14:creationId xmlns:p14="http://schemas.microsoft.com/office/powerpoint/2010/main" val="3305497909"/>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8A9B91FAFFE6459DA6D8E265DB95B6" ma:contentTypeVersion="16" ma:contentTypeDescription="Create a new document." ma:contentTypeScope="" ma:versionID="bcddb77d295f9a299738b87eb0ee25c6">
  <xsd:schema xmlns:xsd="http://www.w3.org/2001/XMLSchema" xmlns:xs="http://www.w3.org/2001/XMLSchema" xmlns:p="http://schemas.microsoft.com/office/2006/metadata/properties" xmlns:ns2="ac85b17b-fc65-41c3-8b8b-39f833800614" xmlns:ns3="76806d8f-49cb-408a-b468-5e137ff19c6e" targetNamespace="http://schemas.microsoft.com/office/2006/metadata/properties" ma:root="true" ma:fieldsID="277066b91c92aabd7a3e9964faa86871" ns2:_="" ns3:_="">
    <xsd:import namespace="ac85b17b-fc65-41c3-8b8b-39f833800614"/>
    <xsd:import namespace="76806d8f-49cb-408a-b468-5e137ff19c6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85b17b-fc65-41c3-8b8b-39f8338006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3e51766-595f-42d8-9bb9-bf96ecf3fb2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806d8f-49cb-408a-b468-5e137ff19c6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0487fc6-49a2-47ff-b04e-d557a703104a}" ma:internalName="TaxCatchAll" ma:showField="CatchAllData" ma:web="76806d8f-49cb-408a-b468-5e137ff19c6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6806d8f-49cb-408a-b468-5e137ff19c6e" xsi:nil="true"/>
    <lcf76f155ced4ddcb4097134ff3c332f xmlns="ac85b17b-fc65-41c3-8b8b-39f83380061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1B68B9-EA52-4277-8662-8251746C87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85b17b-fc65-41c3-8b8b-39f833800614"/>
    <ds:schemaRef ds:uri="76806d8f-49cb-408a-b468-5e137ff19c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F5D3AD-BE81-49EE-8970-08E569597DE9}">
  <ds:schemaRefs>
    <ds:schemaRef ds:uri="ac85b17b-fc65-41c3-8b8b-39f833800614"/>
    <ds:schemaRef ds:uri="http://purl.org/dc/dcmitype/"/>
    <ds:schemaRef ds:uri="http://www.w3.org/XML/1998/namespace"/>
    <ds:schemaRef ds:uri="http://schemas.microsoft.com/office/2006/metadata/properties"/>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76806d8f-49cb-408a-b468-5e137ff19c6e"/>
  </ds:schemaRefs>
</ds:datastoreItem>
</file>

<file path=customXml/itemProps3.xml><?xml version="1.0" encoding="utf-8"?>
<ds:datastoreItem xmlns:ds="http://schemas.openxmlformats.org/officeDocument/2006/customXml" ds:itemID="{657C9CB8-FC39-481A-B7EE-D438F9474E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599</TotalTime>
  <Words>428</Words>
  <Application>Microsoft Office PowerPoint</Application>
  <PresentationFormat>Widescreen</PresentationFormat>
  <Paragraphs>138</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Retrospect</vt:lpstr>
      <vt:lpstr>PowerPoint Presentation</vt:lpstr>
      <vt:lpstr>Human Resources Mission Statement</vt:lpstr>
      <vt:lpstr>Human Resources</vt:lpstr>
      <vt:lpstr>Human Resources</vt:lpstr>
      <vt:lpstr>Human Resources</vt:lpstr>
      <vt:lpstr>Human Resources – Proposed 2027 Budget</vt:lpstr>
      <vt:lpstr>Human Resources – Quick Comparison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 Vinicki</dc:creator>
  <cp:lastModifiedBy>Nicole Stojka</cp:lastModifiedBy>
  <cp:revision>44</cp:revision>
  <cp:lastPrinted>2026-09-22T20:10:09Z</cp:lastPrinted>
  <dcterms:created xsi:type="dcterms:W3CDTF">2024-05-16T16:19:39Z</dcterms:created>
  <dcterms:modified xsi:type="dcterms:W3CDTF">2026-09-24T17:49:07Z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0x010100C88A9B91FAFFE6459DA6D8E265DB95B6</vt:lpwstr>
  </property>
  <property fmtid="{D5CDD505-2E9C-101B-9397-08002B2CF9AE}" pid="3" name="MediaServiceImageTags">
    <vt:lpwstr/>
  </property>
</Properties>
</file>