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8" r:id="rId2"/>
    <p:sldId id="287" r:id="rId3"/>
    <p:sldId id="288" r:id="rId4"/>
    <p:sldId id="259" r:id="rId5"/>
    <p:sldId id="260" r:id="rId6"/>
    <p:sldId id="289" r:id="rId7"/>
    <p:sldId id="290" r:id="rId8"/>
    <p:sldId id="291" r:id="rId9"/>
    <p:sldId id="292" r:id="rId10"/>
    <p:sldId id="293" r:id="rId11"/>
    <p:sldId id="294" r:id="rId12"/>
    <p:sldId id="301" r:id="rId13"/>
    <p:sldId id="295" r:id="rId14"/>
    <p:sldId id="281" r:id="rId15"/>
    <p:sldId id="283" r:id="rId16"/>
    <p:sldId id="284" r:id="rId17"/>
    <p:sldId id="298" r:id="rId18"/>
    <p:sldId id="307" r:id="rId19"/>
    <p:sldId id="308" r:id="rId20"/>
    <p:sldId id="265" r:id="rId21"/>
    <p:sldId id="266" r:id="rId22"/>
    <p:sldId id="267" r:id="rId23"/>
    <p:sldId id="270" r:id="rId24"/>
    <p:sldId id="269" r:id="rId25"/>
    <p:sldId id="271" r:id="rId26"/>
    <p:sldId id="285" r:id="rId27"/>
    <p:sldId id="272" r:id="rId28"/>
    <p:sldId id="304" r:id="rId29"/>
    <p:sldId id="273" r:id="rId30"/>
    <p:sldId id="306" r:id="rId31"/>
    <p:sldId id="305" r:id="rId32"/>
    <p:sldId id="275" r:id="rId33"/>
    <p:sldId id="278" r:id="rId34"/>
    <p:sldId id="279" r:id="rId35"/>
    <p:sldId id="280" r:id="rId36"/>
    <p:sldId id="299" r:id="rId37"/>
    <p:sldId id="300" r:id="rId38"/>
    <p:sldId id="302" r:id="rId39"/>
    <p:sldId id="303"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82" autoAdjust="0"/>
    <p:restoredTop sz="94660"/>
  </p:normalViewPr>
  <p:slideViewPr>
    <p:cSldViewPr snapToGrid="0">
      <p:cViewPr varScale="1">
        <p:scale>
          <a:sx n="86" d="100"/>
          <a:sy n="86" d="100"/>
        </p:scale>
        <p:origin x="88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Vinicki" userId="07d27807-aaae-449e-8b78-68721e18d6d0" providerId="ADAL" clId="{57BB932C-8538-47C7-AC20-EF2751993B07}"/>
    <pc:docChg chg="undo custSel addSld delSld modSld modNotesMaster">
      <pc:chgData name="Jay Vinicki" userId="07d27807-aaae-449e-8b78-68721e18d6d0" providerId="ADAL" clId="{57BB932C-8538-47C7-AC20-EF2751993B07}" dt="2022-03-14T17:41:23.881" v="811" actId="20577"/>
      <pc:docMkLst>
        <pc:docMk/>
      </pc:docMkLst>
      <pc:sldChg chg="modSp mod">
        <pc:chgData name="Jay Vinicki" userId="07d27807-aaae-449e-8b78-68721e18d6d0" providerId="ADAL" clId="{57BB932C-8538-47C7-AC20-EF2751993B07}" dt="2022-03-11T15:42:25.489" v="27" actId="20577"/>
        <pc:sldMkLst>
          <pc:docMk/>
          <pc:sldMk cId="4219680329" sldId="258"/>
        </pc:sldMkLst>
        <pc:spChg chg="mod">
          <ac:chgData name="Jay Vinicki" userId="07d27807-aaae-449e-8b78-68721e18d6d0" providerId="ADAL" clId="{57BB932C-8538-47C7-AC20-EF2751993B07}" dt="2022-03-11T15:42:25.489" v="27" actId="20577"/>
          <ac:spMkLst>
            <pc:docMk/>
            <pc:sldMk cId="4219680329" sldId="258"/>
            <ac:spMk id="16" creationId="{00000000-0000-0000-0000-000000000000}"/>
          </ac:spMkLst>
        </pc:spChg>
      </pc:sldChg>
      <pc:sldChg chg="modSp mod">
        <pc:chgData name="Jay Vinicki" userId="07d27807-aaae-449e-8b78-68721e18d6d0" providerId="ADAL" clId="{57BB932C-8538-47C7-AC20-EF2751993B07}" dt="2022-03-11T15:42:18.305" v="9" actId="20577"/>
        <pc:sldMkLst>
          <pc:docMk/>
          <pc:sldMk cId="4245638843" sldId="287"/>
        </pc:sldMkLst>
        <pc:spChg chg="mod">
          <ac:chgData name="Jay Vinicki" userId="07d27807-aaae-449e-8b78-68721e18d6d0" providerId="ADAL" clId="{57BB932C-8538-47C7-AC20-EF2751993B07}" dt="2022-03-11T15:42:18.305" v="9" actId="20577"/>
          <ac:spMkLst>
            <pc:docMk/>
            <pc:sldMk cId="4245638843" sldId="287"/>
            <ac:spMk id="2" creationId="{6E9AABBD-90AA-48BA-9620-171E2B27CEC1}"/>
          </ac:spMkLst>
        </pc:spChg>
      </pc:sldChg>
      <pc:sldChg chg="modSp add mod">
        <pc:chgData name="Jay Vinicki" userId="07d27807-aaae-449e-8b78-68721e18d6d0" providerId="ADAL" clId="{57BB932C-8538-47C7-AC20-EF2751993B07}" dt="2022-03-14T17:41:23.881" v="811" actId="20577"/>
        <pc:sldMkLst>
          <pc:docMk/>
          <pc:sldMk cId="1411845651" sldId="306"/>
        </pc:sldMkLst>
        <pc:spChg chg="mod">
          <ac:chgData name="Jay Vinicki" userId="07d27807-aaae-449e-8b78-68721e18d6d0" providerId="ADAL" clId="{57BB932C-8538-47C7-AC20-EF2751993B07}" dt="2022-03-14T17:41:23.881" v="811" actId="20577"/>
          <ac:spMkLst>
            <pc:docMk/>
            <pc:sldMk cId="1411845651" sldId="306"/>
            <ac:spMk id="6" creationId="{90FED04F-1EF2-4669-98A6-36907CBD3F9F}"/>
          </ac:spMkLst>
        </pc:spChg>
      </pc:sldChg>
      <pc:sldChg chg="del">
        <pc:chgData name="Jay Vinicki" userId="07d27807-aaae-449e-8b78-68721e18d6d0" providerId="ADAL" clId="{57BB932C-8538-47C7-AC20-EF2751993B07}" dt="2022-03-14T17:18:28.971" v="29" actId="47"/>
        <pc:sldMkLst>
          <pc:docMk/>
          <pc:sldMk cId="4193026827" sldId="306"/>
        </pc:sldMkLst>
      </pc:sldChg>
      <pc:sldChg chg="del">
        <pc:chgData name="Jay Vinicki" userId="07d27807-aaae-449e-8b78-68721e18d6d0" providerId="ADAL" clId="{57BB932C-8538-47C7-AC20-EF2751993B07}" dt="2022-03-14T17:18:30.711" v="30" actId="47"/>
        <pc:sldMkLst>
          <pc:docMk/>
          <pc:sldMk cId="853556309" sldId="307"/>
        </pc:sldMkLst>
      </pc:sldChg>
      <pc:sldChg chg="modSp add del mod">
        <pc:chgData name="Jay Vinicki" userId="07d27807-aaae-449e-8b78-68721e18d6d0" providerId="ADAL" clId="{57BB932C-8538-47C7-AC20-EF2751993B07}" dt="2022-03-14T17:35:00.754" v="366" actId="2696"/>
        <pc:sldMkLst>
          <pc:docMk/>
          <pc:sldMk cId="3656322559" sldId="307"/>
        </pc:sldMkLst>
        <pc:spChg chg="mod">
          <ac:chgData name="Jay Vinicki" userId="07d27807-aaae-449e-8b78-68721e18d6d0" providerId="ADAL" clId="{57BB932C-8538-47C7-AC20-EF2751993B07}" dt="2022-03-14T17:32:19.128" v="365" actId="20577"/>
          <ac:spMkLst>
            <pc:docMk/>
            <pc:sldMk cId="3656322559" sldId="307"/>
            <ac:spMk id="6" creationId="{90FED04F-1EF2-4669-98A6-36907CBD3F9F}"/>
          </ac:spMkLst>
        </pc:spChg>
      </pc:sldChg>
      <pc:sldChg chg="del">
        <pc:chgData name="Jay Vinicki" userId="07d27807-aaae-449e-8b78-68721e18d6d0" providerId="ADAL" clId="{57BB932C-8538-47C7-AC20-EF2751993B07}" dt="2022-03-14T17:18:32.345" v="31" actId="47"/>
        <pc:sldMkLst>
          <pc:docMk/>
          <pc:sldMk cId="1738382986" sldId="308"/>
        </pc:sldMkLst>
      </pc:sldChg>
      <pc:sldChg chg="del">
        <pc:chgData name="Jay Vinicki" userId="07d27807-aaae-449e-8b78-68721e18d6d0" providerId="ADAL" clId="{57BB932C-8538-47C7-AC20-EF2751993B07}" dt="2022-03-14T17:18:34.349" v="32" actId="47"/>
        <pc:sldMkLst>
          <pc:docMk/>
          <pc:sldMk cId="2521330479" sldId="309"/>
        </pc:sldMkLst>
      </pc:sldChg>
      <pc:sldChg chg="del">
        <pc:chgData name="Jay Vinicki" userId="07d27807-aaae-449e-8b78-68721e18d6d0" providerId="ADAL" clId="{57BB932C-8538-47C7-AC20-EF2751993B07}" dt="2022-03-14T17:18:35.510" v="33" actId="47"/>
        <pc:sldMkLst>
          <pc:docMk/>
          <pc:sldMk cId="558496671" sldId="310"/>
        </pc:sldMkLst>
      </pc:sldChg>
    </pc:docChg>
  </pc:docChgLst>
  <pc:docChgLst>
    <pc:chgData name="Jay Vinicki" userId="07d27807-aaae-449e-8b78-68721e18d6d0" providerId="ADAL" clId="{B905AB24-B88D-4CCE-80D6-59620192E77F}"/>
    <pc:docChg chg="custSel addSld delSld modSld">
      <pc:chgData name="Jay Vinicki" userId="07d27807-aaae-449e-8b78-68721e18d6d0" providerId="ADAL" clId="{B905AB24-B88D-4CCE-80D6-59620192E77F}" dt="2022-03-16T18:50:38.351" v="560" actId="20577"/>
      <pc:docMkLst>
        <pc:docMk/>
      </pc:docMkLst>
      <pc:sldChg chg="del">
        <pc:chgData name="Jay Vinicki" userId="07d27807-aaae-449e-8b78-68721e18d6d0" providerId="ADAL" clId="{B905AB24-B88D-4CCE-80D6-59620192E77F}" dt="2022-03-14T20:50:34.028" v="502" actId="2696"/>
        <pc:sldMkLst>
          <pc:docMk/>
          <pc:sldMk cId="616102424" sldId="264"/>
        </pc:sldMkLst>
      </pc:sldChg>
      <pc:sldChg chg="del">
        <pc:chgData name="Jay Vinicki" userId="07d27807-aaae-449e-8b78-68721e18d6d0" providerId="ADAL" clId="{B905AB24-B88D-4CCE-80D6-59620192E77F}" dt="2022-03-16T14:34:15.421" v="504" actId="2696"/>
        <pc:sldMkLst>
          <pc:docMk/>
          <pc:sldMk cId="940643777" sldId="276"/>
        </pc:sldMkLst>
      </pc:sldChg>
      <pc:sldChg chg="modSp mod">
        <pc:chgData name="Jay Vinicki" userId="07d27807-aaae-449e-8b78-68721e18d6d0" providerId="ADAL" clId="{B905AB24-B88D-4CCE-80D6-59620192E77F}" dt="2022-03-16T18:50:38.351" v="560" actId="20577"/>
        <pc:sldMkLst>
          <pc:docMk/>
          <pc:sldMk cId="3202804547" sldId="284"/>
        </pc:sldMkLst>
        <pc:spChg chg="mod">
          <ac:chgData name="Jay Vinicki" userId="07d27807-aaae-449e-8b78-68721e18d6d0" providerId="ADAL" clId="{B905AB24-B88D-4CCE-80D6-59620192E77F}" dt="2022-03-16T18:50:38.351" v="560" actId="20577"/>
          <ac:spMkLst>
            <pc:docMk/>
            <pc:sldMk cId="3202804547" sldId="284"/>
            <ac:spMk id="7" creationId="{FCB740AD-6506-49B5-B6FD-F1C73C45910E}"/>
          </ac:spMkLst>
        </pc:spChg>
      </pc:sldChg>
      <pc:sldChg chg="modSp mod">
        <pc:chgData name="Jay Vinicki" userId="07d27807-aaae-449e-8b78-68721e18d6d0" providerId="ADAL" clId="{B905AB24-B88D-4CCE-80D6-59620192E77F}" dt="2022-03-14T18:41:05.339" v="128" actId="20577"/>
        <pc:sldMkLst>
          <pc:docMk/>
          <pc:sldMk cId="1230043243" sldId="294"/>
        </pc:sldMkLst>
        <pc:spChg chg="mod">
          <ac:chgData name="Jay Vinicki" userId="07d27807-aaae-449e-8b78-68721e18d6d0" providerId="ADAL" clId="{B905AB24-B88D-4CCE-80D6-59620192E77F}" dt="2022-03-14T18:41:05.339" v="128" actId="20577"/>
          <ac:spMkLst>
            <pc:docMk/>
            <pc:sldMk cId="1230043243" sldId="294"/>
            <ac:spMk id="7" creationId="{9CEBF215-8945-4AB2-93AB-209973CE0BEC}"/>
          </ac:spMkLst>
        </pc:spChg>
      </pc:sldChg>
      <pc:sldChg chg="addSp delSp modSp add mod">
        <pc:chgData name="Jay Vinicki" userId="07d27807-aaae-449e-8b78-68721e18d6d0" providerId="ADAL" clId="{B905AB24-B88D-4CCE-80D6-59620192E77F}" dt="2022-03-14T20:48:54.359" v="449" actId="20577"/>
        <pc:sldMkLst>
          <pc:docMk/>
          <pc:sldMk cId="3185199762" sldId="307"/>
        </pc:sldMkLst>
        <pc:spChg chg="mod">
          <ac:chgData name="Jay Vinicki" userId="07d27807-aaae-449e-8b78-68721e18d6d0" providerId="ADAL" clId="{B905AB24-B88D-4CCE-80D6-59620192E77F}" dt="2022-03-14T18:41:58.269" v="159" actId="20577"/>
          <ac:spMkLst>
            <pc:docMk/>
            <pc:sldMk cId="3185199762" sldId="307"/>
            <ac:spMk id="2" creationId="{6A16BBAE-9B00-44FE-9A18-9CE495B71677}"/>
          </ac:spMkLst>
        </pc:spChg>
        <pc:spChg chg="add del mod">
          <ac:chgData name="Jay Vinicki" userId="07d27807-aaae-449e-8b78-68721e18d6d0" providerId="ADAL" clId="{B905AB24-B88D-4CCE-80D6-59620192E77F}" dt="2022-03-14T20:16:12.472" v="163" actId="478"/>
          <ac:spMkLst>
            <pc:docMk/>
            <pc:sldMk cId="3185199762" sldId="307"/>
            <ac:spMk id="5" creationId="{C8EFB987-D45D-4705-946E-810C630ABB19}"/>
          </ac:spMkLst>
        </pc:spChg>
        <pc:spChg chg="del mod">
          <ac:chgData name="Jay Vinicki" userId="07d27807-aaae-449e-8b78-68721e18d6d0" providerId="ADAL" clId="{B905AB24-B88D-4CCE-80D6-59620192E77F}" dt="2022-03-14T18:42:02.512" v="162" actId="478"/>
          <ac:spMkLst>
            <pc:docMk/>
            <pc:sldMk cId="3185199762" sldId="307"/>
            <ac:spMk id="7" creationId="{62385EA3-5FC4-4C08-A2A7-76D5913D2A12}"/>
          </ac:spMkLst>
        </pc:spChg>
        <pc:spChg chg="add mod">
          <ac:chgData name="Jay Vinicki" userId="07d27807-aaae-449e-8b78-68721e18d6d0" providerId="ADAL" clId="{B905AB24-B88D-4CCE-80D6-59620192E77F}" dt="2022-03-14T20:48:54.359" v="449" actId="20577"/>
          <ac:spMkLst>
            <pc:docMk/>
            <pc:sldMk cId="3185199762" sldId="307"/>
            <ac:spMk id="9" creationId="{6634C498-BCFA-43B8-B3BD-4D293BBD9BB2}"/>
          </ac:spMkLst>
        </pc:spChg>
        <pc:picChg chg="del">
          <ac:chgData name="Jay Vinicki" userId="07d27807-aaae-449e-8b78-68721e18d6d0" providerId="ADAL" clId="{B905AB24-B88D-4CCE-80D6-59620192E77F}" dt="2022-03-14T18:42:00.084" v="160" actId="478"/>
          <ac:picMkLst>
            <pc:docMk/>
            <pc:sldMk cId="3185199762" sldId="307"/>
            <ac:picMk id="6" creationId="{4A6F2212-01D7-4CA3-BEBF-142FAA26074E}"/>
          </ac:picMkLst>
        </pc:picChg>
        <pc:picChg chg="add mod">
          <ac:chgData name="Jay Vinicki" userId="07d27807-aaae-449e-8b78-68721e18d6d0" providerId="ADAL" clId="{B905AB24-B88D-4CCE-80D6-59620192E77F}" dt="2022-03-14T20:44:48.089" v="167" actId="1076"/>
          <ac:picMkLst>
            <pc:docMk/>
            <pc:sldMk cId="3185199762" sldId="307"/>
            <ac:picMk id="8" creationId="{B3E87EEF-65EC-43F2-BDF6-B3BBB9F36D20}"/>
          </ac:picMkLst>
        </pc:picChg>
      </pc:sldChg>
      <pc:sldChg chg="add del">
        <pc:chgData name="Jay Vinicki" userId="07d27807-aaae-449e-8b78-68721e18d6d0" providerId="ADAL" clId="{B905AB24-B88D-4CCE-80D6-59620192E77F}" dt="2022-03-14T18:41:17.138" v="129" actId="47"/>
        <pc:sldMkLst>
          <pc:docMk/>
          <pc:sldMk cId="4275578258" sldId="307"/>
        </pc:sldMkLst>
      </pc:sldChg>
      <pc:sldChg chg="addSp delSp modSp add mod">
        <pc:chgData name="Jay Vinicki" userId="07d27807-aaae-449e-8b78-68721e18d6d0" providerId="ADAL" clId="{B905AB24-B88D-4CCE-80D6-59620192E77F}" dt="2022-03-14T21:08:48.727" v="503" actId="1076"/>
        <pc:sldMkLst>
          <pc:docMk/>
          <pc:sldMk cId="2820967607" sldId="308"/>
        </pc:sldMkLst>
        <pc:spChg chg="add mod">
          <ac:chgData name="Jay Vinicki" userId="07d27807-aaae-449e-8b78-68721e18d6d0" providerId="ADAL" clId="{B905AB24-B88D-4CCE-80D6-59620192E77F}" dt="2022-03-14T21:08:48.727" v="503" actId="1076"/>
          <ac:spMkLst>
            <pc:docMk/>
            <pc:sldMk cId="2820967607" sldId="308"/>
            <ac:spMk id="7" creationId="{53499381-22AD-4825-BAEC-5861E2B3F8A3}"/>
          </ac:spMkLst>
        </pc:spChg>
        <pc:spChg chg="del">
          <ac:chgData name="Jay Vinicki" userId="07d27807-aaae-449e-8b78-68721e18d6d0" providerId="ADAL" clId="{B905AB24-B88D-4CCE-80D6-59620192E77F}" dt="2022-03-14T20:47:17.266" v="444" actId="478"/>
          <ac:spMkLst>
            <pc:docMk/>
            <pc:sldMk cId="2820967607" sldId="308"/>
            <ac:spMk id="9" creationId="{6634C498-BCFA-43B8-B3BD-4D293BBD9BB2}"/>
          </ac:spMkLst>
        </pc:spChg>
        <pc:picChg chg="add mod">
          <ac:chgData name="Jay Vinicki" userId="07d27807-aaae-449e-8b78-68721e18d6d0" providerId="ADAL" clId="{B905AB24-B88D-4CCE-80D6-59620192E77F}" dt="2022-03-14T20:48:36.726" v="446" actId="1076"/>
          <ac:picMkLst>
            <pc:docMk/>
            <pc:sldMk cId="2820967607" sldId="308"/>
            <ac:picMk id="3" creationId="{C5029AB4-5307-453E-A9E0-A55280DC2A39}"/>
          </ac:picMkLst>
        </pc:picChg>
        <pc:picChg chg="del">
          <ac:chgData name="Jay Vinicki" userId="07d27807-aaae-449e-8b78-68721e18d6d0" providerId="ADAL" clId="{B905AB24-B88D-4CCE-80D6-59620192E77F}" dt="2022-03-14T20:47:15.565" v="443" actId="478"/>
          <ac:picMkLst>
            <pc:docMk/>
            <pc:sldMk cId="2820967607" sldId="308"/>
            <ac:picMk id="8" creationId="{B3E87EEF-65EC-43F2-BDF6-B3BBB9F36D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0D6D0B-DB88-40D5-8CE2-188B0E93C222}" type="datetimeFigureOut">
              <a:rPr lang="en-US" smtClean="0"/>
              <a:t>3/16/2022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C4BFDE-B61F-4DA3-9046-FAAD0027F3C9}" type="slidenum">
              <a:rPr lang="en-US" smtClean="0"/>
              <a:t>‹#›</a:t>
            </a:fld>
            <a:endParaRPr lang="en-US"/>
          </a:p>
        </p:txBody>
      </p:sp>
    </p:spTree>
    <p:extLst>
      <p:ext uri="{BB962C8B-B14F-4D97-AF65-F5344CB8AC3E}">
        <p14:creationId xmlns:p14="http://schemas.microsoft.com/office/powerpoint/2010/main" val="134058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7" y="-323851"/>
            <a:ext cx="9143999" cy="5821081"/>
          </a:xfrm>
          <a:prstGeom prst="rect">
            <a:avLst/>
          </a:prstGeom>
        </p:spPr>
      </p:pic>
      <p:sp>
        <p:nvSpPr>
          <p:cNvPr id="14" name="Rectangle 13"/>
          <p:cNvSpPr/>
          <p:nvPr userDrawn="1"/>
        </p:nvSpPr>
        <p:spPr>
          <a:xfrm>
            <a:off x="17887" y="4386329"/>
            <a:ext cx="9143999" cy="24716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681263" y="4018953"/>
            <a:ext cx="7772400" cy="2387600"/>
          </a:xfrm>
        </p:spPr>
        <p:txBody>
          <a:bodyPr>
            <a:normAutofit/>
          </a:bodyPr>
          <a:lstStyle>
            <a:lvl1pPr>
              <a:defRPr sz="4800"/>
            </a:lvl1pPr>
          </a:lstStyle>
          <a:p>
            <a:r>
              <a:rPr lang="en-US" sz="5400">
                <a:solidFill>
                  <a:schemeClr val="bg1"/>
                </a:solidFill>
                <a:latin typeface="Arial" panose="020B0604020202020204" pitchFamily="34" charset="0"/>
                <a:cs typeface="Arial" panose="020B0604020202020204" pitchFamily="34" charset="0"/>
              </a:rPr>
              <a:t>Click to edit Master title style</a:t>
            </a:r>
            <a:endParaRPr lang="en-US" sz="5400" dirty="0">
              <a:solidFill>
                <a:schemeClr val="bg1"/>
              </a:solidFill>
              <a:latin typeface="Arial" panose="020B0604020202020204" pitchFamily="34" charset="0"/>
              <a:cs typeface="Arial" panose="020B0604020202020204" pitchFamily="34" charset="0"/>
            </a:endParaRPr>
          </a:p>
        </p:txBody>
      </p:sp>
      <p:sp>
        <p:nvSpPr>
          <p:cNvPr id="17" name="Oval 16"/>
          <p:cNvSpPr/>
          <p:nvPr userDrawn="1"/>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userDrawn="1"/>
        </p:nvSpPr>
        <p:spPr>
          <a:xfrm>
            <a:off x="681263" y="6037221"/>
            <a:ext cx="8204200" cy="369332"/>
          </a:xfrm>
          <a:prstGeom prst="rect">
            <a:avLst/>
          </a:prstGeom>
          <a:noFill/>
        </p:spPr>
        <p:txBody>
          <a:bodyPr wrap="square" rtlCol="0">
            <a:spAutoFit/>
          </a:bodyPr>
          <a:lstStyle/>
          <a:p>
            <a:r>
              <a:rPr lang="en-US" sz="1800" dirty="0">
                <a:solidFill>
                  <a:schemeClr val="bg1"/>
                </a:solidFill>
                <a:latin typeface="Arial" panose="020B0604020202020204" pitchFamily="34" charset="0"/>
                <a:cs typeface="Arial" panose="020B0604020202020204" pitchFamily="34" charset="0"/>
              </a:rPr>
              <a:t>Click to add subhead</a:t>
            </a:r>
          </a:p>
        </p:txBody>
      </p:sp>
    </p:spTree>
    <p:extLst>
      <p:ext uri="{BB962C8B-B14F-4D97-AF65-F5344CB8AC3E}">
        <p14:creationId xmlns:p14="http://schemas.microsoft.com/office/powerpoint/2010/main" val="418653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301FA-506F-42DD-8EDC-41B7ADD89B94}"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74529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4FCA2-2175-4E5C-8488-DCD849E003DF}"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8316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B4B87A-14C9-4E70-8F39-FDC5361DB4BA}"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6453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D9B22-8DFD-41F2-B861-ED93BE2B82BB}"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4441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A7308A-AC1A-4E8D-9503-6004FE66D305}" type="datetime1">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9245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03D0F5-53AC-4A29-BFEA-0DAE3F2B3397}" type="datetime1">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980A2-F130-4742-89EA-C23F98879079}" type="slidenum">
              <a:rPr lang="en-US" smtClean="0"/>
              <a:t>‹#›</a:t>
            </a:fld>
            <a:endParaRPr lang="en-US"/>
          </a:p>
        </p:txBody>
      </p:sp>
      <p:sp>
        <p:nvSpPr>
          <p:cNvPr id="10" name="Rectangle 9"/>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61561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ECD110-B063-49E4-9CE0-A515D4F34A82}" type="datetime1">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980A2-F130-4742-89EA-C23F98879079}" type="slidenum">
              <a:rPr lang="en-US" smtClean="0"/>
              <a:t>‹#›</a:t>
            </a:fld>
            <a:endParaRPr lang="en-US"/>
          </a:p>
        </p:txBody>
      </p:sp>
      <p:sp>
        <p:nvSpPr>
          <p:cNvPr id="6" name="Rectangle 5"/>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58860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3B1B8-7DA8-488E-AFE4-27C202E1A7C3}" type="datetime1">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980A2-F130-4742-89EA-C23F98879079}" type="slidenum">
              <a:rPr lang="en-US" smtClean="0"/>
              <a:t>‹#›</a:t>
            </a:fld>
            <a:endParaRPr lang="en-US"/>
          </a:p>
        </p:txBody>
      </p:sp>
      <p:sp>
        <p:nvSpPr>
          <p:cNvPr id="5" name="Rectangle 4"/>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7908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17D00-416A-4F61-9321-1A2500F06C0A}" type="datetime1">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4251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3E29EC-7868-4835-99E4-AA181D9756F6}" type="datetime1">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29384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835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48669"/>
            <a:ext cx="7886700" cy="5028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67432-EF44-44E0-A27D-DC8E639226E3}" type="datetime1">
              <a:rPr lang="en-US" smtClean="0"/>
              <a:t>3/16/2022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80A2-F130-4742-89EA-C23F98879079}" type="slidenum">
              <a:rPr lang="en-US" smtClean="0"/>
              <a:t>‹#›</a:t>
            </a:fld>
            <a:endParaRPr lang="en-US"/>
          </a:p>
        </p:txBody>
      </p:sp>
    </p:spTree>
    <p:extLst>
      <p:ext uri="{BB962C8B-B14F-4D97-AF65-F5344CB8AC3E}">
        <p14:creationId xmlns:p14="http://schemas.microsoft.com/office/powerpoint/2010/main" val="2690750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u="sng"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 y="-238355"/>
            <a:ext cx="9143999" cy="4772862"/>
          </a:xfrm>
          <a:prstGeom prst="rect">
            <a:avLst/>
          </a:prstGeom>
        </p:spPr>
      </p:pic>
      <p:sp>
        <p:nvSpPr>
          <p:cNvPr id="28" name="Rectangle 27"/>
          <p:cNvSpPr/>
          <p:nvPr/>
        </p:nvSpPr>
        <p:spPr>
          <a:xfrm>
            <a:off x="-4536" y="4362497"/>
            <a:ext cx="9143999" cy="249550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549928" y="4441538"/>
            <a:ext cx="7772400" cy="1741423"/>
          </a:xfrm>
        </p:spPr>
        <p:txBody>
          <a:bodyPr>
            <a:normAutofit fontScale="90000"/>
          </a:bodyPr>
          <a:lstStyle/>
          <a:p>
            <a:r>
              <a:rPr lang="en-US" sz="3600" dirty="0">
                <a:solidFill>
                  <a:schemeClr val="bg1"/>
                </a:solidFill>
                <a:latin typeface="Arial" panose="020B0604020202020204" pitchFamily="34" charset="0"/>
                <a:cs typeface="Arial" panose="020B0604020202020204" pitchFamily="34" charset="0"/>
              </a:rPr>
              <a:t>City Council Retreat</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Financial Topics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endParaRPr lang="en-US" sz="36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549928" y="5759715"/>
            <a:ext cx="6858000" cy="1655762"/>
          </a:xfrm>
        </p:spPr>
        <p:txBody>
          <a:bodyPr>
            <a:normAutofit/>
          </a:bodyPr>
          <a:lstStyle/>
          <a:p>
            <a:pPr marL="0" indent="0">
              <a:buNone/>
            </a:pPr>
            <a:r>
              <a:rPr lang="en-US" sz="1800" dirty="0">
                <a:solidFill>
                  <a:schemeClr val="bg1"/>
                </a:solidFill>
                <a:latin typeface="Arial" panose="020B0604020202020204" pitchFamily="34" charset="0"/>
                <a:cs typeface="Arial" panose="020B0604020202020204" pitchFamily="34" charset="0"/>
              </a:rPr>
              <a:t>March 21-22, 2022</a:t>
            </a:r>
            <a:endParaRPr lang="en-US" sz="2000" dirty="0">
              <a:solidFill>
                <a:schemeClr val="bg1"/>
              </a:solidFill>
              <a:latin typeface="Arial" panose="020B0604020202020204" pitchFamily="34" charset="0"/>
              <a:cs typeface="Arial" panose="020B0604020202020204" pitchFamily="34" charset="0"/>
            </a:endParaRPr>
          </a:p>
        </p:txBody>
      </p:sp>
      <p:sp>
        <p:nvSpPr>
          <p:cNvPr id="8" name="Oval 7"/>
          <p:cNvSpPr/>
          <p:nvPr/>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68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lstStyle/>
          <a:p>
            <a:r>
              <a:rPr lang="en-US" dirty="0"/>
              <a:t>Tax Digest</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10</a:t>
            </a:fld>
            <a:endParaRPr lang="en-US"/>
          </a:p>
        </p:txBody>
      </p:sp>
      <p:sp>
        <p:nvSpPr>
          <p:cNvPr id="7" name="Content Placeholder 6">
            <a:extLst>
              <a:ext uri="{FF2B5EF4-FFF2-40B4-BE49-F238E27FC236}">
                <a16:creationId xmlns:a16="http://schemas.microsoft.com/office/drawing/2014/main" id="{9CEBF215-8945-4AB2-93AB-209973CE0BEC}"/>
              </a:ext>
            </a:extLst>
          </p:cNvPr>
          <p:cNvSpPr>
            <a:spLocks noGrp="1"/>
          </p:cNvSpPr>
          <p:nvPr>
            <p:ph idx="1"/>
          </p:nvPr>
        </p:nvSpPr>
        <p:spPr/>
        <p:txBody>
          <a:bodyPr/>
          <a:lstStyle/>
          <a:p>
            <a:pPr marL="0" indent="0">
              <a:buNone/>
            </a:pPr>
            <a:r>
              <a:rPr lang="en-US" dirty="0"/>
              <a:t>The one mill and the freeze exemption for residential are the biggest deductions…</a:t>
            </a:r>
          </a:p>
        </p:txBody>
      </p:sp>
      <p:pic>
        <p:nvPicPr>
          <p:cNvPr id="5" name="Picture 4">
            <a:extLst>
              <a:ext uri="{FF2B5EF4-FFF2-40B4-BE49-F238E27FC236}">
                <a16:creationId xmlns:a16="http://schemas.microsoft.com/office/drawing/2014/main" id="{EEE96704-3E8A-4E79-8EF5-6B133055BFA4}"/>
              </a:ext>
            </a:extLst>
          </p:cNvPr>
          <p:cNvPicPr>
            <a:picLocks noChangeAspect="1"/>
          </p:cNvPicPr>
          <p:nvPr/>
        </p:nvPicPr>
        <p:blipFill>
          <a:blip r:embed="rId2"/>
          <a:stretch>
            <a:fillRect/>
          </a:stretch>
        </p:blipFill>
        <p:spPr>
          <a:xfrm>
            <a:off x="1568346" y="2071867"/>
            <a:ext cx="5650963" cy="4105095"/>
          </a:xfrm>
          <a:prstGeom prst="rect">
            <a:avLst/>
          </a:prstGeom>
          <a:ln>
            <a:solidFill>
              <a:schemeClr val="tx1"/>
            </a:solidFill>
          </a:ln>
        </p:spPr>
      </p:pic>
    </p:spTree>
    <p:extLst>
      <p:ext uri="{BB962C8B-B14F-4D97-AF65-F5344CB8AC3E}">
        <p14:creationId xmlns:p14="http://schemas.microsoft.com/office/powerpoint/2010/main" val="204688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lstStyle/>
          <a:p>
            <a:r>
              <a:rPr lang="en-US" dirty="0"/>
              <a:t>Tax Digest (per Capita)</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11</a:t>
            </a:fld>
            <a:endParaRPr lang="en-US"/>
          </a:p>
        </p:txBody>
      </p:sp>
      <p:sp>
        <p:nvSpPr>
          <p:cNvPr id="7" name="Content Placeholder 6">
            <a:extLst>
              <a:ext uri="{FF2B5EF4-FFF2-40B4-BE49-F238E27FC236}">
                <a16:creationId xmlns:a16="http://schemas.microsoft.com/office/drawing/2014/main" id="{9CEBF215-8945-4AB2-93AB-209973CE0BEC}"/>
              </a:ext>
            </a:extLst>
          </p:cNvPr>
          <p:cNvSpPr>
            <a:spLocks noGrp="1"/>
          </p:cNvSpPr>
          <p:nvPr>
            <p:ph idx="1"/>
          </p:nvPr>
        </p:nvSpPr>
        <p:spPr>
          <a:xfrm>
            <a:off x="628650" y="1148669"/>
            <a:ext cx="7886700" cy="1149914"/>
          </a:xfrm>
        </p:spPr>
        <p:txBody>
          <a:bodyPr>
            <a:normAutofit lnSpcReduction="10000"/>
          </a:bodyPr>
          <a:lstStyle/>
          <a:p>
            <a:pPr marL="0" indent="0">
              <a:buNone/>
            </a:pPr>
            <a:r>
              <a:rPr lang="en-US" dirty="0"/>
              <a:t>These are the key “measures” of a city, gross digest, net digest, and exempt digest all </a:t>
            </a:r>
            <a:r>
              <a:rPr lang="en-US" i="1" dirty="0"/>
              <a:t>per capita</a:t>
            </a:r>
            <a:r>
              <a:rPr lang="en-US" dirty="0"/>
              <a:t>.  Notice anything?</a:t>
            </a:r>
          </a:p>
        </p:txBody>
      </p:sp>
      <p:pic>
        <p:nvPicPr>
          <p:cNvPr id="3" name="Picture 2">
            <a:extLst>
              <a:ext uri="{FF2B5EF4-FFF2-40B4-BE49-F238E27FC236}">
                <a16:creationId xmlns:a16="http://schemas.microsoft.com/office/drawing/2014/main" id="{70079370-FF2B-4FE9-A924-A39D9FBBA93D}"/>
              </a:ext>
            </a:extLst>
          </p:cNvPr>
          <p:cNvPicPr>
            <a:picLocks noChangeAspect="1"/>
          </p:cNvPicPr>
          <p:nvPr/>
        </p:nvPicPr>
        <p:blipFill>
          <a:blip r:embed="rId2"/>
          <a:stretch>
            <a:fillRect/>
          </a:stretch>
        </p:blipFill>
        <p:spPr>
          <a:xfrm>
            <a:off x="736847" y="2351956"/>
            <a:ext cx="7487981" cy="3488609"/>
          </a:xfrm>
          <a:prstGeom prst="rect">
            <a:avLst/>
          </a:prstGeom>
          <a:ln>
            <a:solidFill>
              <a:schemeClr val="tx1"/>
            </a:solidFill>
          </a:ln>
        </p:spPr>
      </p:pic>
    </p:spTree>
    <p:extLst>
      <p:ext uri="{BB962C8B-B14F-4D97-AF65-F5344CB8AC3E}">
        <p14:creationId xmlns:p14="http://schemas.microsoft.com/office/powerpoint/2010/main" val="123004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lstStyle/>
          <a:p>
            <a:r>
              <a:rPr lang="en-US" dirty="0"/>
              <a:t>Tax Exemptions</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12</a:t>
            </a:fld>
            <a:endParaRPr lang="en-US"/>
          </a:p>
        </p:txBody>
      </p:sp>
      <p:sp>
        <p:nvSpPr>
          <p:cNvPr id="7" name="Content Placeholder 6">
            <a:extLst>
              <a:ext uri="{FF2B5EF4-FFF2-40B4-BE49-F238E27FC236}">
                <a16:creationId xmlns:a16="http://schemas.microsoft.com/office/drawing/2014/main" id="{9CEBF215-8945-4AB2-93AB-209973CE0BEC}"/>
              </a:ext>
            </a:extLst>
          </p:cNvPr>
          <p:cNvSpPr>
            <a:spLocks noGrp="1"/>
          </p:cNvSpPr>
          <p:nvPr>
            <p:ph idx="1"/>
          </p:nvPr>
        </p:nvSpPr>
        <p:spPr/>
        <p:txBody>
          <a:bodyPr/>
          <a:lstStyle/>
          <a:p>
            <a:pPr marL="0" indent="0">
              <a:buNone/>
            </a:pPr>
            <a:r>
              <a:rPr lang="en-US" dirty="0"/>
              <a:t>Now, over ¼ of the digest is exempted from taxes.</a:t>
            </a:r>
          </a:p>
        </p:txBody>
      </p:sp>
      <p:pic>
        <p:nvPicPr>
          <p:cNvPr id="5" name="Picture 4">
            <a:extLst>
              <a:ext uri="{FF2B5EF4-FFF2-40B4-BE49-F238E27FC236}">
                <a16:creationId xmlns:a16="http://schemas.microsoft.com/office/drawing/2014/main" id="{B3079B5E-71BC-4299-8338-A9EB1DA9E21B}"/>
              </a:ext>
            </a:extLst>
          </p:cNvPr>
          <p:cNvPicPr>
            <a:picLocks noChangeAspect="1"/>
          </p:cNvPicPr>
          <p:nvPr/>
        </p:nvPicPr>
        <p:blipFill>
          <a:blip r:embed="rId2"/>
          <a:stretch>
            <a:fillRect/>
          </a:stretch>
        </p:blipFill>
        <p:spPr>
          <a:xfrm>
            <a:off x="1895912" y="1966466"/>
            <a:ext cx="5805753" cy="4210497"/>
          </a:xfrm>
          <a:prstGeom prst="rect">
            <a:avLst/>
          </a:prstGeom>
          <a:ln>
            <a:solidFill>
              <a:schemeClr val="tx1"/>
            </a:solidFill>
          </a:ln>
        </p:spPr>
      </p:pic>
    </p:spTree>
    <p:extLst>
      <p:ext uri="{BB962C8B-B14F-4D97-AF65-F5344CB8AC3E}">
        <p14:creationId xmlns:p14="http://schemas.microsoft.com/office/powerpoint/2010/main" val="412862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normAutofit fontScale="90000"/>
          </a:bodyPr>
          <a:lstStyle/>
          <a:p>
            <a:r>
              <a:rPr lang="en-US" dirty="0"/>
              <a:t>Your Typical Tax Bill (Two Views)</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13</a:t>
            </a:fld>
            <a:endParaRPr lang="en-US"/>
          </a:p>
        </p:txBody>
      </p:sp>
      <p:sp>
        <p:nvSpPr>
          <p:cNvPr id="6" name="TextBox 5">
            <a:extLst>
              <a:ext uri="{FF2B5EF4-FFF2-40B4-BE49-F238E27FC236}">
                <a16:creationId xmlns:a16="http://schemas.microsoft.com/office/drawing/2014/main" id="{AFDF168C-EF31-496B-8919-F0D4C209384D}"/>
              </a:ext>
            </a:extLst>
          </p:cNvPr>
          <p:cNvSpPr txBox="1"/>
          <p:nvPr/>
        </p:nvSpPr>
        <p:spPr>
          <a:xfrm>
            <a:off x="438150" y="1219200"/>
            <a:ext cx="3562350" cy="1200329"/>
          </a:xfrm>
          <a:prstGeom prst="rect">
            <a:avLst/>
          </a:prstGeom>
          <a:noFill/>
        </p:spPr>
        <p:txBody>
          <a:bodyPr wrap="square" rtlCol="0">
            <a:spAutoFit/>
          </a:bodyPr>
          <a:lstStyle/>
          <a:p>
            <a:r>
              <a:rPr lang="en-US" dirty="0"/>
              <a:t>Depending on how one counts the EHOST credit (currently only given to countywide taxes), city taxes are 4 to 5% of a typical total bill.</a:t>
            </a:r>
          </a:p>
        </p:txBody>
      </p:sp>
      <p:sp>
        <p:nvSpPr>
          <p:cNvPr id="7" name="TextBox 6">
            <a:extLst>
              <a:ext uri="{FF2B5EF4-FFF2-40B4-BE49-F238E27FC236}">
                <a16:creationId xmlns:a16="http://schemas.microsoft.com/office/drawing/2014/main" id="{15C2F4A7-14C8-4D48-900B-36A558F1A4AA}"/>
              </a:ext>
            </a:extLst>
          </p:cNvPr>
          <p:cNvSpPr txBox="1"/>
          <p:nvPr/>
        </p:nvSpPr>
        <p:spPr>
          <a:xfrm>
            <a:off x="4676775" y="4429125"/>
            <a:ext cx="3562350" cy="1200329"/>
          </a:xfrm>
          <a:prstGeom prst="rect">
            <a:avLst/>
          </a:prstGeom>
          <a:noFill/>
        </p:spPr>
        <p:txBody>
          <a:bodyPr wrap="square" rtlCol="0">
            <a:spAutoFit/>
          </a:bodyPr>
          <a:lstStyle/>
          <a:p>
            <a:r>
              <a:rPr lang="en-US" dirty="0"/>
              <a:t>Schools are between 60-77% of the bill and the county is between 10-32%.  Again, depending on how to count the EHOST credit.</a:t>
            </a:r>
          </a:p>
        </p:txBody>
      </p:sp>
      <p:pic>
        <p:nvPicPr>
          <p:cNvPr id="8" name="Picture 7">
            <a:extLst>
              <a:ext uri="{FF2B5EF4-FFF2-40B4-BE49-F238E27FC236}">
                <a16:creationId xmlns:a16="http://schemas.microsoft.com/office/drawing/2014/main" id="{4FDA6FC3-B9DC-444D-BA2B-C72C13D00644}"/>
              </a:ext>
            </a:extLst>
          </p:cNvPr>
          <p:cNvPicPr>
            <a:picLocks noChangeAspect="1"/>
          </p:cNvPicPr>
          <p:nvPr/>
        </p:nvPicPr>
        <p:blipFill>
          <a:blip r:embed="rId2"/>
          <a:stretch>
            <a:fillRect/>
          </a:stretch>
        </p:blipFill>
        <p:spPr>
          <a:xfrm>
            <a:off x="4572000" y="1118491"/>
            <a:ext cx="4229856" cy="3072744"/>
          </a:xfrm>
          <a:prstGeom prst="rect">
            <a:avLst/>
          </a:prstGeom>
          <a:ln>
            <a:solidFill>
              <a:schemeClr val="tx1"/>
            </a:solidFill>
          </a:ln>
        </p:spPr>
      </p:pic>
      <p:pic>
        <p:nvPicPr>
          <p:cNvPr id="9" name="Picture 8">
            <a:extLst>
              <a:ext uri="{FF2B5EF4-FFF2-40B4-BE49-F238E27FC236}">
                <a16:creationId xmlns:a16="http://schemas.microsoft.com/office/drawing/2014/main" id="{8DF1B657-10E2-4E5E-97E9-D49F949A394A}"/>
              </a:ext>
            </a:extLst>
          </p:cNvPr>
          <p:cNvPicPr>
            <a:picLocks noChangeAspect="1"/>
          </p:cNvPicPr>
          <p:nvPr/>
        </p:nvPicPr>
        <p:blipFill>
          <a:blip r:embed="rId3"/>
          <a:stretch>
            <a:fillRect/>
          </a:stretch>
        </p:blipFill>
        <p:spPr>
          <a:xfrm>
            <a:off x="132595" y="2854696"/>
            <a:ext cx="4334631" cy="3148857"/>
          </a:xfrm>
          <a:prstGeom prst="rect">
            <a:avLst/>
          </a:prstGeom>
          <a:ln>
            <a:solidFill>
              <a:schemeClr val="tx1"/>
            </a:solidFill>
          </a:ln>
        </p:spPr>
      </p:pic>
    </p:spTree>
    <p:extLst>
      <p:ext uri="{BB962C8B-B14F-4D97-AF65-F5344CB8AC3E}">
        <p14:creationId xmlns:p14="http://schemas.microsoft.com/office/powerpoint/2010/main" val="207993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lstStyle/>
          <a:p>
            <a:r>
              <a:rPr lang="en-US" dirty="0"/>
              <a:t>Average Homeowner</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14</a:t>
            </a:fld>
            <a:endParaRPr lang="en-US"/>
          </a:p>
        </p:txBody>
      </p:sp>
      <p:sp>
        <p:nvSpPr>
          <p:cNvPr id="7" name="Content Placeholder 6">
            <a:extLst>
              <a:ext uri="{FF2B5EF4-FFF2-40B4-BE49-F238E27FC236}">
                <a16:creationId xmlns:a16="http://schemas.microsoft.com/office/drawing/2014/main" id="{FCB740AD-6506-49B5-B6FD-F1C73C45910E}"/>
              </a:ext>
            </a:extLst>
          </p:cNvPr>
          <p:cNvSpPr>
            <a:spLocks noGrp="1"/>
          </p:cNvSpPr>
          <p:nvPr>
            <p:ph idx="1"/>
          </p:nvPr>
        </p:nvSpPr>
        <p:spPr/>
        <p:txBody>
          <a:bodyPr/>
          <a:lstStyle/>
          <a:p>
            <a:pPr marL="0" indent="0">
              <a:buNone/>
            </a:pPr>
            <a:r>
              <a:rPr lang="en-US" dirty="0"/>
              <a:t>The previous slide was labeled a “typical” tax bills, as those percentages can very.   But what is the typical Dunwoody home.</a:t>
            </a:r>
          </a:p>
          <a:p>
            <a:pPr marL="0" indent="0">
              <a:buNone/>
            </a:pPr>
            <a:r>
              <a:rPr lang="en-US" dirty="0"/>
              <a:t>We can say $464K but, there a big caveat…..</a:t>
            </a:r>
          </a:p>
        </p:txBody>
      </p:sp>
    </p:spTree>
    <p:extLst>
      <p:ext uri="{BB962C8B-B14F-4D97-AF65-F5344CB8AC3E}">
        <p14:creationId xmlns:p14="http://schemas.microsoft.com/office/powerpoint/2010/main" val="106148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lstStyle/>
          <a:p>
            <a:r>
              <a:rPr lang="en-US" dirty="0"/>
              <a:t>Average Homeowner</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15</a:t>
            </a:fld>
            <a:endParaRPr lang="en-US"/>
          </a:p>
        </p:txBody>
      </p:sp>
      <p:sp>
        <p:nvSpPr>
          <p:cNvPr id="7" name="Content Placeholder 6">
            <a:extLst>
              <a:ext uri="{FF2B5EF4-FFF2-40B4-BE49-F238E27FC236}">
                <a16:creationId xmlns:a16="http://schemas.microsoft.com/office/drawing/2014/main" id="{FCB740AD-6506-49B5-B6FD-F1C73C45910E}"/>
              </a:ext>
            </a:extLst>
          </p:cNvPr>
          <p:cNvSpPr>
            <a:spLocks noGrp="1"/>
          </p:cNvSpPr>
          <p:nvPr>
            <p:ph idx="1"/>
          </p:nvPr>
        </p:nvSpPr>
        <p:spPr>
          <a:xfrm>
            <a:off x="628650" y="1148669"/>
            <a:ext cx="7886700" cy="783542"/>
          </a:xfrm>
        </p:spPr>
        <p:txBody>
          <a:bodyPr>
            <a:normAutofit fontScale="92500" lnSpcReduction="10000"/>
          </a:bodyPr>
          <a:lstStyle/>
          <a:p>
            <a:pPr marL="0" indent="0">
              <a:buNone/>
            </a:pPr>
            <a:r>
              <a:rPr lang="en-US" dirty="0"/>
              <a:t>Instead of average let’s round all the homesteaded property values to the nearest $100K.</a:t>
            </a:r>
          </a:p>
          <a:p>
            <a:pPr marL="0" indent="0">
              <a:buNone/>
            </a:pPr>
            <a:endParaRPr lang="en-US" dirty="0"/>
          </a:p>
        </p:txBody>
      </p:sp>
      <p:pic>
        <p:nvPicPr>
          <p:cNvPr id="3" name="Picture 2">
            <a:extLst>
              <a:ext uri="{FF2B5EF4-FFF2-40B4-BE49-F238E27FC236}">
                <a16:creationId xmlns:a16="http://schemas.microsoft.com/office/drawing/2014/main" id="{8D27A392-A98C-4561-92F6-0B283467D91F}"/>
              </a:ext>
            </a:extLst>
          </p:cNvPr>
          <p:cNvPicPr>
            <a:picLocks noChangeAspect="1"/>
          </p:cNvPicPr>
          <p:nvPr/>
        </p:nvPicPr>
        <p:blipFill>
          <a:blip r:embed="rId2"/>
          <a:stretch>
            <a:fillRect/>
          </a:stretch>
        </p:blipFill>
        <p:spPr>
          <a:xfrm>
            <a:off x="834501" y="2035693"/>
            <a:ext cx="4920557" cy="3574498"/>
          </a:xfrm>
          <a:prstGeom prst="rect">
            <a:avLst/>
          </a:prstGeom>
          <a:ln>
            <a:solidFill>
              <a:schemeClr val="tx1"/>
            </a:solidFill>
          </a:ln>
        </p:spPr>
      </p:pic>
      <p:sp>
        <p:nvSpPr>
          <p:cNvPr id="6" name="Content Placeholder 6">
            <a:extLst>
              <a:ext uri="{FF2B5EF4-FFF2-40B4-BE49-F238E27FC236}">
                <a16:creationId xmlns:a16="http://schemas.microsoft.com/office/drawing/2014/main" id="{C713AC8A-5DC6-4AF0-9A89-F72367A211F2}"/>
              </a:ext>
            </a:extLst>
          </p:cNvPr>
          <p:cNvSpPr txBox="1">
            <a:spLocks/>
          </p:cNvSpPr>
          <p:nvPr/>
        </p:nvSpPr>
        <p:spPr>
          <a:xfrm>
            <a:off x="5903650" y="2035693"/>
            <a:ext cx="2817551" cy="3574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This is the value assessed (100%), so the $464K comes from here, but there’s a chunk in $500K (rounded),too.</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1438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lstStyle/>
          <a:p>
            <a:r>
              <a:rPr lang="en-US" dirty="0"/>
              <a:t>Average Homeowner</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16</a:t>
            </a:fld>
            <a:endParaRPr lang="en-US"/>
          </a:p>
        </p:txBody>
      </p:sp>
      <p:sp>
        <p:nvSpPr>
          <p:cNvPr id="7" name="Content Placeholder 6">
            <a:extLst>
              <a:ext uri="{FF2B5EF4-FFF2-40B4-BE49-F238E27FC236}">
                <a16:creationId xmlns:a16="http://schemas.microsoft.com/office/drawing/2014/main" id="{FCB740AD-6506-49B5-B6FD-F1C73C45910E}"/>
              </a:ext>
            </a:extLst>
          </p:cNvPr>
          <p:cNvSpPr>
            <a:spLocks noGrp="1"/>
          </p:cNvSpPr>
          <p:nvPr>
            <p:ph idx="1"/>
          </p:nvPr>
        </p:nvSpPr>
        <p:spPr>
          <a:xfrm>
            <a:off x="628650" y="1148669"/>
            <a:ext cx="7886700" cy="4681680"/>
          </a:xfrm>
        </p:spPr>
        <p:txBody>
          <a:bodyPr>
            <a:normAutofit/>
          </a:bodyPr>
          <a:lstStyle/>
          <a:p>
            <a:pPr marL="0" indent="0">
              <a:buNone/>
            </a:pPr>
            <a:r>
              <a:rPr lang="en-US" dirty="0"/>
              <a:t>But, the city doesn’t to those values for most residents.</a:t>
            </a:r>
          </a:p>
          <a:p>
            <a:pPr marL="0" indent="0">
              <a:buNone/>
            </a:pPr>
            <a:endParaRPr lang="en-US" dirty="0"/>
          </a:p>
          <a:p>
            <a:pPr marL="0" indent="0">
              <a:buNone/>
            </a:pPr>
            <a:r>
              <a:rPr lang="en-US" sz="2800" dirty="0"/>
              <a:t>House values are frozen based on the year you bought it.  Using an average here doesn’t work well.</a:t>
            </a:r>
          </a:p>
          <a:p>
            <a:pPr marL="0" indent="0">
              <a:buNone/>
            </a:pPr>
            <a:endParaRPr lang="en-US" dirty="0"/>
          </a:p>
          <a:p>
            <a:pPr marL="0" indent="0">
              <a:buNone/>
            </a:pPr>
            <a:r>
              <a:rPr lang="en-US" sz="2800" dirty="0"/>
              <a:t>For a proxy, we will use a house that is frozen at 75% of its current value.</a:t>
            </a:r>
          </a:p>
          <a:p>
            <a:pPr marL="0" indent="0">
              <a:buNone/>
            </a:pPr>
            <a:endParaRPr lang="en-US" dirty="0"/>
          </a:p>
          <a:p>
            <a:pPr marL="0" indent="0">
              <a:buNone/>
            </a:pPr>
            <a:endParaRPr lang="en-US" dirty="0"/>
          </a:p>
        </p:txBody>
      </p:sp>
      <p:sp>
        <p:nvSpPr>
          <p:cNvPr id="6" name="Content Placeholder 6">
            <a:extLst>
              <a:ext uri="{FF2B5EF4-FFF2-40B4-BE49-F238E27FC236}">
                <a16:creationId xmlns:a16="http://schemas.microsoft.com/office/drawing/2014/main" id="{C713AC8A-5DC6-4AF0-9A89-F72367A211F2}"/>
              </a:ext>
            </a:extLst>
          </p:cNvPr>
          <p:cNvSpPr txBox="1">
            <a:spLocks/>
          </p:cNvSpPr>
          <p:nvPr/>
        </p:nvSpPr>
        <p:spPr>
          <a:xfrm>
            <a:off x="721454" y="1932211"/>
            <a:ext cx="7999748" cy="367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20280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BBAE-9B00-44FE-9A18-9CE495B71677}"/>
              </a:ext>
            </a:extLst>
          </p:cNvPr>
          <p:cNvSpPr>
            <a:spLocks noGrp="1"/>
          </p:cNvSpPr>
          <p:nvPr>
            <p:ph type="title"/>
          </p:nvPr>
        </p:nvSpPr>
        <p:spPr/>
        <p:txBody>
          <a:bodyPr/>
          <a:lstStyle/>
          <a:p>
            <a:r>
              <a:rPr lang="en-US" dirty="0"/>
              <a:t>So, what will we use?</a:t>
            </a:r>
          </a:p>
        </p:txBody>
      </p:sp>
      <p:sp>
        <p:nvSpPr>
          <p:cNvPr id="4" name="Slide Number Placeholder 3">
            <a:extLst>
              <a:ext uri="{FF2B5EF4-FFF2-40B4-BE49-F238E27FC236}">
                <a16:creationId xmlns:a16="http://schemas.microsoft.com/office/drawing/2014/main" id="{DFC8C0DF-CC0D-40C4-87DC-E74C0C9B35A5}"/>
              </a:ext>
            </a:extLst>
          </p:cNvPr>
          <p:cNvSpPr>
            <a:spLocks noGrp="1"/>
          </p:cNvSpPr>
          <p:nvPr>
            <p:ph type="sldNum" sz="quarter" idx="12"/>
          </p:nvPr>
        </p:nvSpPr>
        <p:spPr/>
        <p:txBody>
          <a:bodyPr/>
          <a:lstStyle/>
          <a:p>
            <a:fld id="{3E6980A2-F130-4742-89EA-C23F98879079}" type="slidenum">
              <a:rPr lang="en-US" smtClean="0"/>
              <a:t>17</a:t>
            </a:fld>
            <a:endParaRPr lang="en-US"/>
          </a:p>
        </p:txBody>
      </p:sp>
      <p:pic>
        <p:nvPicPr>
          <p:cNvPr id="6" name="Picture 5">
            <a:extLst>
              <a:ext uri="{FF2B5EF4-FFF2-40B4-BE49-F238E27FC236}">
                <a16:creationId xmlns:a16="http://schemas.microsoft.com/office/drawing/2014/main" id="{4A6F2212-01D7-4CA3-BEBF-142FAA26074E}"/>
              </a:ext>
            </a:extLst>
          </p:cNvPr>
          <p:cNvPicPr>
            <a:picLocks noChangeAspect="1"/>
          </p:cNvPicPr>
          <p:nvPr/>
        </p:nvPicPr>
        <p:blipFill>
          <a:blip r:embed="rId2"/>
          <a:stretch>
            <a:fillRect/>
          </a:stretch>
        </p:blipFill>
        <p:spPr>
          <a:xfrm>
            <a:off x="1116890" y="1426128"/>
            <a:ext cx="6686226" cy="1376057"/>
          </a:xfrm>
          <a:prstGeom prst="rect">
            <a:avLst/>
          </a:prstGeom>
        </p:spPr>
      </p:pic>
      <p:sp>
        <p:nvSpPr>
          <p:cNvPr id="7" name="Content Placeholder 6">
            <a:extLst>
              <a:ext uri="{FF2B5EF4-FFF2-40B4-BE49-F238E27FC236}">
                <a16:creationId xmlns:a16="http://schemas.microsoft.com/office/drawing/2014/main" id="{62385EA3-5FC4-4C08-A2A7-76D5913D2A12}"/>
              </a:ext>
            </a:extLst>
          </p:cNvPr>
          <p:cNvSpPr>
            <a:spLocks noGrp="1"/>
          </p:cNvSpPr>
          <p:nvPr>
            <p:ph idx="1"/>
          </p:nvPr>
        </p:nvSpPr>
        <p:spPr>
          <a:xfrm>
            <a:off x="789719" y="3267772"/>
            <a:ext cx="7398460" cy="2625755"/>
          </a:xfrm>
        </p:spPr>
        <p:txBody>
          <a:bodyPr>
            <a:normAutofit/>
          </a:bodyPr>
          <a:lstStyle/>
          <a:p>
            <a:pPr marL="0" indent="0">
              <a:buNone/>
            </a:pPr>
            <a:r>
              <a:rPr lang="en-US" dirty="0"/>
              <a:t>The city freezes residential values and then takes an additional 1.000 mill reduction.  So, as the freeze changes, so does the other reduction.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0322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BBAE-9B00-44FE-9A18-9CE495B71677}"/>
              </a:ext>
            </a:extLst>
          </p:cNvPr>
          <p:cNvSpPr>
            <a:spLocks noGrp="1"/>
          </p:cNvSpPr>
          <p:nvPr>
            <p:ph type="title"/>
          </p:nvPr>
        </p:nvSpPr>
        <p:spPr/>
        <p:txBody>
          <a:bodyPr/>
          <a:lstStyle/>
          <a:p>
            <a:r>
              <a:rPr lang="en-US" dirty="0"/>
              <a:t>Time out, millage rate?</a:t>
            </a:r>
          </a:p>
        </p:txBody>
      </p:sp>
      <p:sp>
        <p:nvSpPr>
          <p:cNvPr id="4" name="Slide Number Placeholder 3">
            <a:extLst>
              <a:ext uri="{FF2B5EF4-FFF2-40B4-BE49-F238E27FC236}">
                <a16:creationId xmlns:a16="http://schemas.microsoft.com/office/drawing/2014/main" id="{DFC8C0DF-CC0D-40C4-87DC-E74C0C9B35A5}"/>
              </a:ext>
            </a:extLst>
          </p:cNvPr>
          <p:cNvSpPr>
            <a:spLocks noGrp="1"/>
          </p:cNvSpPr>
          <p:nvPr>
            <p:ph type="sldNum" sz="quarter" idx="12"/>
          </p:nvPr>
        </p:nvSpPr>
        <p:spPr/>
        <p:txBody>
          <a:bodyPr/>
          <a:lstStyle/>
          <a:p>
            <a:fld id="{3E6980A2-F130-4742-89EA-C23F98879079}" type="slidenum">
              <a:rPr lang="en-US" smtClean="0"/>
              <a:t>18</a:t>
            </a:fld>
            <a:endParaRPr lang="en-US"/>
          </a:p>
        </p:txBody>
      </p:sp>
      <p:pic>
        <p:nvPicPr>
          <p:cNvPr id="8" name="Picture 7">
            <a:extLst>
              <a:ext uri="{FF2B5EF4-FFF2-40B4-BE49-F238E27FC236}">
                <a16:creationId xmlns:a16="http://schemas.microsoft.com/office/drawing/2014/main" id="{B3E87EEF-65EC-43F2-BDF6-B3BBB9F36D20}"/>
              </a:ext>
            </a:extLst>
          </p:cNvPr>
          <p:cNvPicPr>
            <a:picLocks noChangeAspect="1"/>
          </p:cNvPicPr>
          <p:nvPr/>
        </p:nvPicPr>
        <p:blipFill>
          <a:blip r:embed="rId2"/>
          <a:stretch>
            <a:fillRect/>
          </a:stretch>
        </p:blipFill>
        <p:spPr>
          <a:xfrm>
            <a:off x="766082" y="1148669"/>
            <a:ext cx="7611836" cy="3959029"/>
          </a:xfrm>
          <a:prstGeom prst="rect">
            <a:avLst/>
          </a:prstGeom>
        </p:spPr>
      </p:pic>
      <p:sp>
        <p:nvSpPr>
          <p:cNvPr id="9" name="TextBox 8">
            <a:extLst>
              <a:ext uri="{FF2B5EF4-FFF2-40B4-BE49-F238E27FC236}">
                <a16:creationId xmlns:a16="http://schemas.microsoft.com/office/drawing/2014/main" id="{6634C498-BCFA-43B8-B3BD-4D293BBD9BB2}"/>
              </a:ext>
            </a:extLst>
          </p:cNvPr>
          <p:cNvSpPr txBox="1"/>
          <p:nvPr/>
        </p:nvSpPr>
        <p:spPr>
          <a:xfrm>
            <a:off x="957943" y="5175165"/>
            <a:ext cx="7326086" cy="923330"/>
          </a:xfrm>
          <a:prstGeom prst="rect">
            <a:avLst/>
          </a:prstGeom>
          <a:noFill/>
        </p:spPr>
        <p:txBody>
          <a:bodyPr wrap="square" rtlCol="0">
            <a:spAutoFit/>
          </a:bodyPr>
          <a:lstStyle/>
          <a:p>
            <a:r>
              <a:rPr lang="en-US" dirty="0"/>
              <a:t>Some Notes:  We highlight city plus county because some cities use county services.  Also, exemptions can make rate behave differently in terms of tax bill.  Most residents in Dunwoody are actually taxed at 14.704, not 15.704</a:t>
            </a:r>
          </a:p>
        </p:txBody>
      </p:sp>
    </p:spTree>
    <p:extLst>
      <p:ext uri="{BB962C8B-B14F-4D97-AF65-F5344CB8AC3E}">
        <p14:creationId xmlns:p14="http://schemas.microsoft.com/office/powerpoint/2010/main" val="3185199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BBAE-9B00-44FE-9A18-9CE495B71677}"/>
              </a:ext>
            </a:extLst>
          </p:cNvPr>
          <p:cNvSpPr>
            <a:spLocks noGrp="1"/>
          </p:cNvSpPr>
          <p:nvPr>
            <p:ph type="title"/>
          </p:nvPr>
        </p:nvSpPr>
        <p:spPr/>
        <p:txBody>
          <a:bodyPr/>
          <a:lstStyle/>
          <a:p>
            <a:r>
              <a:rPr lang="en-US" dirty="0"/>
              <a:t>Time out, millage rate?</a:t>
            </a:r>
          </a:p>
        </p:txBody>
      </p:sp>
      <p:sp>
        <p:nvSpPr>
          <p:cNvPr id="4" name="Slide Number Placeholder 3">
            <a:extLst>
              <a:ext uri="{FF2B5EF4-FFF2-40B4-BE49-F238E27FC236}">
                <a16:creationId xmlns:a16="http://schemas.microsoft.com/office/drawing/2014/main" id="{DFC8C0DF-CC0D-40C4-87DC-E74C0C9B35A5}"/>
              </a:ext>
            </a:extLst>
          </p:cNvPr>
          <p:cNvSpPr>
            <a:spLocks noGrp="1"/>
          </p:cNvSpPr>
          <p:nvPr>
            <p:ph type="sldNum" sz="quarter" idx="12"/>
          </p:nvPr>
        </p:nvSpPr>
        <p:spPr/>
        <p:txBody>
          <a:bodyPr/>
          <a:lstStyle/>
          <a:p>
            <a:fld id="{3E6980A2-F130-4742-89EA-C23F98879079}" type="slidenum">
              <a:rPr lang="en-US" smtClean="0"/>
              <a:t>19</a:t>
            </a:fld>
            <a:endParaRPr lang="en-US"/>
          </a:p>
        </p:txBody>
      </p:sp>
      <p:pic>
        <p:nvPicPr>
          <p:cNvPr id="3" name="Picture 2">
            <a:extLst>
              <a:ext uri="{FF2B5EF4-FFF2-40B4-BE49-F238E27FC236}">
                <a16:creationId xmlns:a16="http://schemas.microsoft.com/office/drawing/2014/main" id="{C5029AB4-5307-453E-A9E0-A55280DC2A39}"/>
              </a:ext>
            </a:extLst>
          </p:cNvPr>
          <p:cNvPicPr>
            <a:picLocks noChangeAspect="1"/>
          </p:cNvPicPr>
          <p:nvPr/>
        </p:nvPicPr>
        <p:blipFill>
          <a:blip r:embed="rId2"/>
          <a:stretch>
            <a:fillRect/>
          </a:stretch>
        </p:blipFill>
        <p:spPr>
          <a:xfrm>
            <a:off x="1920240" y="1148669"/>
            <a:ext cx="5303520" cy="3672840"/>
          </a:xfrm>
          <a:prstGeom prst="rect">
            <a:avLst/>
          </a:prstGeom>
        </p:spPr>
      </p:pic>
      <p:sp>
        <p:nvSpPr>
          <p:cNvPr id="7" name="TextBox 6">
            <a:extLst>
              <a:ext uri="{FF2B5EF4-FFF2-40B4-BE49-F238E27FC236}">
                <a16:creationId xmlns:a16="http://schemas.microsoft.com/office/drawing/2014/main" id="{53499381-22AD-4825-BAEC-5861E2B3F8A3}"/>
              </a:ext>
            </a:extLst>
          </p:cNvPr>
          <p:cNvSpPr txBox="1"/>
          <p:nvPr/>
        </p:nvSpPr>
        <p:spPr>
          <a:xfrm>
            <a:off x="908957" y="5196937"/>
            <a:ext cx="7326086" cy="369332"/>
          </a:xfrm>
          <a:prstGeom prst="rect">
            <a:avLst/>
          </a:prstGeom>
          <a:noFill/>
        </p:spPr>
        <p:txBody>
          <a:bodyPr wrap="square" rtlCol="0">
            <a:spAutoFit/>
          </a:bodyPr>
          <a:lstStyle/>
          <a:p>
            <a:r>
              <a:rPr lang="en-US" dirty="0"/>
              <a:t>Same thing, but some nearby Fulton cities included.</a:t>
            </a:r>
          </a:p>
        </p:txBody>
      </p:sp>
    </p:spTree>
    <p:extLst>
      <p:ext uri="{BB962C8B-B14F-4D97-AF65-F5344CB8AC3E}">
        <p14:creationId xmlns:p14="http://schemas.microsoft.com/office/powerpoint/2010/main" val="282096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ABBD-90AA-48BA-9620-171E2B27CEC1}"/>
              </a:ext>
            </a:extLst>
          </p:cNvPr>
          <p:cNvSpPr>
            <a:spLocks noGrp="1"/>
          </p:cNvSpPr>
          <p:nvPr>
            <p:ph type="title"/>
          </p:nvPr>
        </p:nvSpPr>
        <p:spPr/>
        <p:txBody>
          <a:bodyPr/>
          <a:lstStyle/>
          <a:p>
            <a:r>
              <a:rPr lang="en-US" dirty="0"/>
              <a:t>Financial Topics</a:t>
            </a:r>
          </a:p>
        </p:txBody>
      </p:sp>
      <p:sp>
        <p:nvSpPr>
          <p:cNvPr id="3" name="Content Placeholder 2">
            <a:extLst>
              <a:ext uri="{FF2B5EF4-FFF2-40B4-BE49-F238E27FC236}">
                <a16:creationId xmlns:a16="http://schemas.microsoft.com/office/drawing/2014/main" id="{0EC5D7CA-7F23-4515-AC1D-BCE2DCFB790A}"/>
              </a:ext>
            </a:extLst>
          </p:cNvPr>
          <p:cNvSpPr>
            <a:spLocks noGrp="1"/>
          </p:cNvSpPr>
          <p:nvPr>
            <p:ph idx="1"/>
          </p:nvPr>
        </p:nvSpPr>
        <p:spPr/>
        <p:txBody>
          <a:bodyPr>
            <a:normAutofit/>
          </a:bodyPr>
          <a:lstStyle/>
          <a:p>
            <a:r>
              <a:rPr lang="en-US" sz="2400" dirty="0"/>
              <a:t>The focus today will be on these parts:</a:t>
            </a:r>
          </a:p>
          <a:p>
            <a:pPr lvl="1"/>
            <a:r>
              <a:rPr lang="en-US" dirty="0"/>
              <a:t>Operating Millage Rates</a:t>
            </a:r>
          </a:p>
          <a:p>
            <a:pPr lvl="1"/>
            <a:r>
              <a:rPr lang="en-US" dirty="0"/>
              <a:t>ARP Funding</a:t>
            </a:r>
          </a:p>
          <a:p>
            <a:pPr lvl="1"/>
            <a:r>
              <a:rPr lang="en-US" dirty="0"/>
              <a:t>Capital Needs, Bonds, and SPLOST</a:t>
            </a:r>
          </a:p>
        </p:txBody>
      </p:sp>
      <p:sp>
        <p:nvSpPr>
          <p:cNvPr id="4" name="Slide Number Placeholder 3">
            <a:extLst>
              <a:ext uri="{FF2B5EF4-FFF2-40B4-BE49-F238E27FC236}">
                <a16:creationId xmlns:a16="http://schemas.microsoft.com/office/drawing/2014/main" id="{4D6B501F-8395-4CBA-8642-53E6A80FB00F}"/>
              </a:ext>
            </a:extLst>
          </p:cNvPr>
          <p:cNvSpPr>
            <a:spLocks noGrp="1"/>
          </p:cNvSpPr>
          <p:nvPr>
            <p:ph type="sldNum" sz="quarter" idx="12"/>
          </p:nvPr>
        </p:nvSpPr>
        <p:spPr/>
        <p:txBody>
          <a:bodyPr/>
          <a:lstStyle/>
          <a:p>
            <a:fld id="{3E6980A2-F130-4742-89EA-C23F98879079}" type="slidenum">
              <a:rPr lang="en-US" smtClean="0"/>
              <a:t>2</a:t>
            </a:fld>
            <a:endParaRPr lang="en-US"/>
          </a:p>
        </p:txBody>
      </p:sp>
    </p:spTree>
    <p:extLst>
      <p:ext uri="{BB962C8B-B14F-4D97-AF65-F5344CB8AC3E}">
        <p14:creationId xmlns:p14="http://schemas.microsoft.com/office/powerpoint/2010/main" val="4245638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108-A220-4CEC-B923-3A0106FF7074}"/>
              </a:ext>
            </a:extLst>
          </p:cNvPr>
          <p:cNvSpPr>
            <a:spLocks noGrp="1"/>
          </p:cNvSpPr>
          <p:nvPr>
            <p:ph type="title"/>
          </p:nvPr>
        </p:nvSpPr>
        <p:spPr>
          <a:xfrm>
            <a:off x="628650" y="1691493"/>
            <a:ext cx="7886700" cy="783542"/>
          </a:xfrm>
        </p:spPr>
        <p:txBody>
          <a:bodyPr/>
          <a:lstStyle/>
          <a:p>
            <a:pPr algn="ctr"/>
            <a:r>
              <a:rPr lang="en-US" dirty="0"/>
              <a:t>WHY?</a:t>
            </a:r>
          </a:p>
        </p:txBody>
      </p:sp>
      <p:sp>
        <p:nvSpPr>
          <p:cNvPr id="3" name="Content Placeholder 2">
            <a:extLst>
              <a:ext uri="{FF2B5EF4-FFF2-40B4-BE49-F238E27FC236}">
                <a16:creationId xmlns:a16="http://schemas.microsoft.com/office/drawing/2014/main" id="{44334EB8-C9F1-42C2-9AEB-0B329A7F7077}"/>
              </a:ext>
            </a:extLst>
          </p:cNvPr>
          <p:cNvSpPr>
            <a:spLocks noGrp="1"/>
          </p:cNvSpPr>
          <p:nvPr>
            <p:ph idx="1"/>
          </p:nvPr>
        </p:nvSpPr>
        <p:spPr>
          <a:xfrm>
            <a:off x="628650" y="2654423"/>
            <a:ext cx="7886700" cy="3522540"/>
          </a:xfrm>
        </p:spPr>
        <p:txBody>
          <a:bodyPr>
            <a:normAutofit/>
          </a:bodyPr>
          <a:lstStyle/>
          <a:p>
            <a:pPr marL="0" indent="0" algn="ctr">
              <a:buNone/>
            </a:pPr>
            <a:r>
              <a:rPr lang="en-US" sz="2000" dirty="0"/>
              <a:t>Why this information?  It’s to give the Twitter-level background needed for the next step.  A five year operating forecast.</a:t>
            </a:r>
          </a:p>
          <a:p>
            <a:pPr marL="0" indent="0" algn="ctr">
              <a:buNone/>
            </a:pPr>
            <a:r>
              <a:rPr lang="en-US" sz="2000" dirty="0"/>
              <a:t>Remember that history of revenues and expenditures?  We’re going to take that five years into the future.</a:t>
            </a:r>
          </a:p>
        </p:txBody>
      </p:sp>
      <p:sp>
        <p:nvSpPr>
          <p:cNvPr id="4" name="Slide Number Placeholder 3">
            <a:extLst>
              <a:ext uri="{FF2B5EF4-FFF2-40B4-BE49-F238E27FC236}">
                <a16:creationId xmlns:a16="http://schemas.microsoft.com/office/drawing/2014/main" id="{3560C3EC-890D-4715-BF0A-D3341EBCE4D0}"/>
              </a:ext>
            </a:extLst>
          </p:cNvPr>
          <p:cNvSpPr>
            <a:spLocks noGrp="1"/>
          </p:cNvSpPr>
          <p:nvPr>
            <p:ph type="sldNum" sz="quarter" idx="12"/>
          </p:nvPr>
        </p:nvSpPr>
        <p:spPr/>
        <p:txBody>
          <a:bodyPr/>
          <a:lstStyle/>
          <a:p>
            <a:fld id="{3E6980A2-F130-4742-89EA-C23F98879079}" type="slidenum">
              <a:rPr lang="en-US" smtClean="0"/>
              <a:t>20</a:t>
            </a:fld>
            <a:endParaRPr lang="en-US"/>
          </a:p>
        </p:txBody>
      </p:sp>
    </p:spTree>
    <p:extLst>
      <p:ext uri="{BB962C8B-B14F-4D97-AF65-F5344CB8AC3E}">
        <p14:creationId xmlns:p14="http://schemas.microsoft.com/office/powerpoint/2010/main" val="975282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a:xfrm>
            <a:off x="4273810" y="2752948"/>
            <a:ext cx="3597032" cy="769016"/>
          </a:xfrm>
        </p:spPr>
        <p:txBody>
          <a:bodyPr>
            <a:normAutofit/>
          </a:bodyPr>
          <a:lstStyle/>
          <a:p>
            <a:pPr algn="ctr"/>
            <a:r>
              <a:rPr lang="en-US" dirty="0"/>
              <a:t>Assumptions</a:t>
            </a:r>
          </a:p>
        </p:txBody>
      </p:sp>
      <p:sp>
        <p:nvSpPr>
          <p:cNvPr id="3" name="Content Placeholder 2">
            <a:extLst>
              <a:ext uri="{FF2B5EF4-FFF2-40B4-BE49-F238E27FC236}">
                <a16:creationId xmlns:a16="http://schemas.microsoft.com/office/drawing/2014/main" id="{E1F45671-3EA5-45C0-9392-E09B62B664BA}"/>
              </a:ext>
            </a:extLst>
          </p:cNvPr>
          <p:cNvSpPr>
            <a:spLocks noGrp="1"/>
          </p:cNvSpPr>
          <p:nvPr>
            <p:ph idx="1"/>
          </p:nvPr>
        </p:nvSpPr>
        <p:spPr>
          <a:xfrm>
            <a:off x="593588" y="1429588"/>
            <a:ext cx="2629120" cy="1281344"/>
          </a:xfrm>
        </p:spPr>
        <p:txBody>
          <a:bodyPr>
            <a:normAutofit/>
          </a:bodyPr>
          <a:lstStyle/>
          <a:p>
            <a:r>
              <a:rPr lang="en-US" sz="1700" dirty="0"/>
              <a:t>Overall revenue growth hovers around 2.5%.  Yes, it’ll likely be higher but on forecasts…..</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a:xfrm>
            <a:off x="6457950" y="6356350"/>
            <a:ext cx="2057400" cy="365125"/>
          </a:xfrm>
        </p:spPr>
        <p:txBody>
          <a:bodyPr>
            <a:normAutofit/>
          </a:bodyPr>
          <a:lstStyle/>
          <a:p>
            <a:pPr>
              <a:spcAft>
                <a:spcPts val="600"/>
              </a:spcAft>
            </a:pPr>
            <a:fld id="{3E6980A2-F130-4742-89EA-C23F98879079}" type="slidenum">
              <a:rPr lang="en-US" smtClean="0">
                <a:solidFill>
                  <a:srgbClr val="303030"/>
                </a:solidFill>
              </a:rPr>
              <a:pPr>
                <a:spcAft>
                  <a:spcPts val="600"/>
                </a:spcAft>
              </a:pPr>
              <a:t>21</a:t>
            </a:fld>
            <a:endParaRPr lang="en-US">
              <a:solidFill>
                <a:srgbClr val="303030"/>
              </a:solidFill>
            </a:endParaRPr>
          </a:p>
        </p:txBody>
      </p:sp>
      <p:sp>
        <p:nvSpPr>
          <p:cNvPr id="6" name="Content Placeholder 2">
            <a:extLst>
              <a:ext uri="{FF2B5EF4-FFF2-40B4-BE49-F238E27FC236}">
                <a16:creationId xmlns:a16="http://schemas.microsoft.com/office/drawing/2014/main" id="{E1F26D64-83F1-4F4D-9244-9742176C492A}"/>
              </a:ext>
            </a:extLst>
          </p:cNvPr>
          <p:cNvSpPr txBox="1">
            <a:spLocks/>
          </p:cNvSpPr>
          <p:nvPr/>
        </p:nvSpPr>
        <p:spPr>
          <a:xfrm>
            <a:off x="5683153" y="3819618"/>
            <a:ext cx="2629120" cy="1281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That one time ARP revenue replacement will go back to ARP to remove federal strings.</a:t>
            </a:r>
          </a:p>
        </p:txBody>
      </p:sp>
      <p:sp>
        <p:nvSpPr>
          <p:cNvPr id="7" name="Content Placeholder 2">
            <a:extLst>
              <a:ext uri="{FF2B5EF4-FFF2-40B4-BE49-F238E27FC236}">
                <a16:creationId xmlns:a16="http://schemas.microsoft.com/office/drawing/2014/main" id="{994277BB-61E8-472E-9419-6AFB18A2D724}"/>
              </a:ext>
            </a:extLst>
          </p:cNvPr>
          <p:cNvSpPr txBox="1">
            <a:spLocks/>
          </p:cNvSpPr>
          <p:nvPr/>
        </p:nvSpPr>
        <p:spPr>
          <a:xfrm>
            <a:off x="3054033" y="1003064"/>
            <a:ext cx="2629120" cy="1281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City staff will average a 4% raise going forward.  Not guaranteed, but it’s a forecast….</a:t>
            </a:r>
          </a:p>
        </p:txBody>
      </p:sp>
      <p:sp>
        <p:nvSpPr>
          <p:cNvPr id="8" name="Content Placeholder 2">
            <a:extLst>
              <a:ext uri="{FF2B5EF4-FFF2-40B4-BE49-F238E27FC236}">
                <a16:creationId xmlns:a16="http://schemas.microsoft.com/office/drawing/2014/main" id="{2F98B051-E8A6-45F4-8D71-C1EF9A34D2F5}"/>
              </a:ext>
            </a:extLst>
          </p:cNvPr>
          <p:cNvSpPr txBox="1">
            <a:spLocks/>
          </p:cNvSpPr>
          <p:nvPr/>
        </p:nvSpPr>
        <p:spPr>
          <a:xfrm>
            <a:off x="5683153" y="665310"/>
            <a:ext cx="2629120" cy="1281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Health care costs born by the city escalate at 10% a year, slightly higher than lately, but it’s a forecast…</a:t>
            </a:r>
          </a:p>
        </p:txBody>
      </p:sp>
      <p:sp>
        <p:nvSpPr>
          <p:cNvPr id="9" name="Content Placeholder 2">
            <a:extLst>
              <a:ext uri="{FF2B5EF4-FFF2-40B4-BE49-F238E27FC236}">
                <a16:creationId xmlns:a16="http://schemas.microsoft.com/office/drawing/2014/main" id="{3E7774D4-1321-430E-9EF6-D6D250269B09}"/>
              </a:ext>
            </a:extLst>
          </p:cNvPr>
          <p:cNvSpPr txBox="1">
            <a:spLocks/>
          </p:cNvSpPr>
          <p:nvPr/>
        </p:nvSpPr>
        <p:spPr>
          <a:xfrm>
            <a:off x="3286946" y="4127800"/>
            <a:ext cx="2080370" cy="1405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Every year an additional $500K of new operations are added…</a:t>
            </a:r>
          </a:p>
        </p:txBody>
      </p:sp>
      <p:sp>
        <p:nvSpPr>
          <p:cNvPr id="11" name="Content Placeholder 2">
            <a:extLst>
              <a:ext uri="{FF2B5EF4-FFF2-40B4-BE49-F238E27FC236}">
                <a16:creationId xmlns:a16="http://schemas.microsoft.com/office/drawing/2014/main" id="{BF370579-259D-4F82-950D-970DC0E659A7}"/>
              </a:ext>
            </a:extLst>
          </p:cNvPr>
          <p:cNvSpPr txBox="1">
            <a:spLocks/>
          </p:cNvSpPr>
          <p:nvPr/>
        </p:nvSpPr>
        <p:spPr>
          <a:xfrm>
            <a:off x="1273158" y="3137455"/>
            <a:ext cx="2080370" cy="1878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A one time $2.5M transfer to capital in FY22 or 23 or $500K a year each year for five years.  Same impact.</a:t>
            </a:r>
          </a:p>
        </p:txBody>
      </p:sp>
    </p:spTree>
    <p:extLst>
      <p:ext uri="{BB962C8B-B14F-4D97-AF65-F5344CB8AC3E}">
        <p14:creationId xmlns:p14="http://schemas.microsoft.com/office/powerpoint/2010/main" val="65290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a:xfrm>
            <a:off x="974968" y="2659984"/>
            <a:ext cx="3597032" cy="769016"/>
          </a:xfrm>
        </p:spPr>
        <p:txBody>
          <a:bodyPr>
            <a:normAutofit/>
          </a:bodyPr>
          <a:lstStyle/>
          <a:p>
            <a:pPr algn="ctr"/>
            <a:r>
              <a:rPr lang="en-US" dirty="0"/>
              <a:t>Caveats</a:t>
            </a:r>
          </a:p>
        </p:txBody>
      </p:sp>
      <p:sp>
        <p:nvSpPr>
          <p:cNvPr id="3" name="Content Placeholder 2">
            <a:extLst>
              <a:ext uri="{FF2B5EF4-FFF2-40B4-BE49-F238E27FC236}">
                <a16:creationId xmlns:a16="http://schemas.microsoft.com/office/drawing/2014/main" id="{E1F45671-3EA5-45C0-9392-E09B62B664BA}"/>
              </a:ext>
            </a:extLst>
          </p:cNvPr>
          <p:cNvSpPr>
            <a:spLocks noGrp="1"/>
          </p:cNvSpPr>
          <p:nvPr>
            <p:ph idx="1"/>
          </p:nvPr>
        </p:nvSpPr>
        <p:spPr>
          <a:xfrm>
            <a:off x="4857530" y="2438401"/>
            <a:ext cx="2629120" cy="1476651"/>
          </a:xfrm>
        </p:spPr>
        <p:txBody>
          <a:bodyPr>
            <a:normAutofit fontScale="85000" lnSpcReduction="10000"/>
          </a:bodyPr>
          <a:lstStyle/>
          <a:p>
            <a:pPr marL="0" indent="0" algn="ctr">
              <a:buNone/>
            </a:pPr>
            <a:r>
              <a:rPr lang="en-US" sz="1700" dirty="0"/>
              <a:t>This is a forecast for a small suburban city.  It’s not a complex econometric model, nor does it need to be.  The goal is to approximate growth in revenue and expenses and see if the city will be short based on those assumptions.</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a:xfrm>
            <a:off x="6457950" y="6356350"/>
            <a:ext cx="2057400" cy="365125"/>
          </a:xfrm>
        </p:spPr>
        <p:txBody>
          <a:bodyPr>
            <a:normAutofit/>
          </a:bodyPr>
          <a:lstStyle/>
          <a:p>
            <a:pPr>
              <a:spcAft>
                <a:spcPts val="600"/>
              </a:spcAft>
            </a:pPr>
            <a:fld id="{3E6980A2-F130-4742-89EA-C23F98879079}" type="slidenum">
              <a:rPr lang="en-US" smtClean="0">
                <a:solidFill>
                  <a:srgbClr val="303030"/>
                </a:solidFill>
              </a:rPr>
              <a:pPr>
                <a:spcAft>
                  <a:spcPts val="600"/>
                </a:spcAft>
              </a:pPr>
              <a:t>22</a:t>
            </a:fld>
            <a:endParaRPr lang="en-US">
              <a:solidFill>
                <a:srgbClr val="303030"/>
              </a:solidFill>
            </a:endParaRPr>
          </a:p>
        </p:txBody>
      </p:sp>
    </p:spTree>
    <p:extLst>
      <p:ext uri="{BB962C8B-B14F-4D97-AF65-F5344CB8AC3E}">
        <p14:creationId xmlns:p14="http://schemas.microsoft.com/office/powerpoint/2010/main" val="661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108-A220-4CEC-B923-3A0106FF7074}"/>
              </a:ext>
            </a:extLst>
          </p:cNvPr>
          <p:cNvSpPr>
            <a:spLocks noGrp="1"/>
          </p:cNvSpPr>
          <p:nvPr>
            <p:ph type="title"/>
          </p:nvPr>
        </p:nvSpPr>
        <p:spPr>
          <a:xfrm>
            <a:off x="628650" y="1691493"/>
            <a:ext cx="7886700" cy="783542"/>
          </a:xfrm>
        </p:spPr>
        <p:txBody>
          <a:bodyPr/>
          <a:lstStyle/>
          <a:p>
            <a:pPr algn="ctr"/>
            <a:r>
              <a:rPr lang="en-US" dirty="0"/>
              <a:t>NOW, THE UNVEIL!</a:t>
            </a:r>
          </a:p>
        </p:txBody>
      </p:sp>
      <p:sp>
        <p:nvSpPr>
          <p:cNvPr id="3" name="Content Placeholder 2">
            <a:extLst>
              <a:ext uri="{FF2B5EF4-FFF2-40B4-BE49-F238E27FC236}">
                <a16:creationId xmlns:a16="http://schemas.microsoft.com/office/drawing/2014/main" id="{44334EB8-C9F1-42C2-9AEB-0B329A7F7077}"/>
              </a:ext>
            </a:extLst>
          </p:cNvPr>
          <p:cNvSpPr>
            <a:spLocks noGrp="1"/>
          </p:cNvSpPr>
          <p:nvPr>
            <p:ph idx="1"/>
          </p:nvPr>
        </p:nvSpPr>
        <p:spPr>
          <a:xfrm>
            <a:off x="628650" y="2654423"/>
            <a:ext cx="7886700" cy="3522540"/>
          </a:xfrm>
        </p:spPr>
        <p:txBody>
          <a:bodyPr>
            <a:normAutofit/>
          </a:bodyPr>
          <a:lstStyle/>
          <a:p>
            <a:pPr marL="0" indent="0" algn="ctr">
              <a:buNone/>
            </a:pPr>
            <a:r>
              <a:rPr lang="en-US" sz="2000" dirty="0"/>
              <a:t>Don’t panic.  Remember everything here errs to the really, really, really conservative financial view.</a:t>
            </a:r>
          </a:p>
        </p:txBody>
      </p:sp>
      <p:sp>
        <p:nvSpPr>
          <p:cNvPr id="4" name="Slide Number Placeholder 3">
            <a:extLst>
              <a:ext uri="{FF2B5EF4-FFF2-40B4-BE49-F238E27FC236}">
                <a16:creationId xmlns:a16="http://schemas.microsoft.com/office/drawing/2014/main" id="{3560C3EC-890D-4715-BF0A-D3341EBCE4D0}"/>
              </a:ext>
            </a:extLst>
          </p:cNvPr>
          <p:cNvSpPr>
            <a:spLocks noGrp="1"/>
          </p:cNvSpPr>
          <p:nvPr>
            <p:ph type="sldNum" sz="quarter" idx="12"/>
          </p:nvPr>
        </p:nvSpPr>
        <p:spPr/>
        <p:txBody>
          <a:bodyPr/>
          <a:lstStyle/>
          <a:p>
            <a:fld id="{3E6980A2-F130-4742-89EA-C23F98879079}" type="slidenum">
              <a:rPr lang="en-US" smtClean="0"/>
              <a:t>23</a:t>
            </a:fld>
            <a:endParaRPr lang="en-US"/>
          </a:p>
        </p:txBody>
      </p:sp>
    </p:spTree>
    <p:extLst>
      <p:ext uri="{BB962C8B-B14F-4D97-AF65-F5344CB8AC3E}">
        <p14:creationId xmlns:p14="http://schemas.microsoft.com/office/powerpoint/2010/main" val="166681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3ABEE23-8691-4CCF-8374-4CE7C4583486}"/>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1800" kern="1200" dirty="0">
                <a:solidFill>
                  <a:srgbClr val="FFFFFF"/>
                </a:solidFill>
                <a:latin typeface="+mj-lt"/>
                <a:ea typeface="+mj-ea"/>
                <a:cs typeface="+mj-cs"/>
              </a:rPr>
              <a:t>With expenditures always being slightly higher than revenues, fund balance dips below four months in 2025 and below zero in2027.</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a:xfrm>
            <a:off x="8275638" y="6356350"/>
            <a:ext cx="385761" cy="365125"/>
          </a:xfrm>
        </p:spPr>
        <p:txBody>
          <a:bodyPr vert="horz" lIns="91440" tIns="45720" rIns="91440" bIns="45720" rtlCol="0" anchor="ctr">
            <a:normAutofit/>
          </a:bodyPr>
          <a:lstStyle/>
          <a:p>
            <a:pPr defTabSz="914400">
              <a:spcAft>
                <a:spcPts val="600"/>
              </a:spcAft>
            </a:pPr>
            <a:fld id="{3E6980A2-F130-4742-89EA-C23F98879079}" type="slidenum">
              <a:rPr lang="en-US">
                <a:solidFill>
                  <a:schemeClr val="tx1">
                    <a:alpha val="80000"/>
                  </a:schemeClr>
                </a:solidFill>
              </a:rPr>
              <a:pPr defTabSz="914400">
                <a:spcAft>
                  <a:spcPts val="600"/>
                </a:spcAft>
              </a:pPr>
              <a:t>24</a:t>
            </a:fld>
            <a:endParaRPr lang="en-US">
              <a:solidFill>
                <a:schemeClr val="tx1">
                  <a:alpha val="80000"/>
                </a:schemeClr>
              </a:solidFill>
            </a:endParaRPr>
          </a:p>
        </p:txBody>
      </p:sp>
      <p:pic>
        <p:nvPicPr>
          <p:cNvPr id="2" name="Picture 1">
            <a:extLst>
              <a:ext uri="{FF2B5EF4-FFF2-40B4-BE49-F238E27FC236}">
                <a16:creationId xmlns:a16="http://schemas.microsoft.com/office/drawing/2014/main" id="{C057599B-5B25-4618-9DBA-41344F6ECE2C}"/>
              </a:ext>
            </a:extLst>
          </p:cNvPr>
          <p:cNvPicPr>
            <a:picLocks noChangeAspect="1"/>
          </p:cNvPicPr>
          <p:nvPr/>
        </p:nvPicPr>
        <p:blipFill>
          <a:blip r:embed="rId2"/>
          <a:stretch>
            <a:fillRect/>
          </a:stretch>
        </p:blipFill>
        <p:spPr>
          <a:xfrm>
            <a:off x="3522565" y="1340095"/>
            <a:ext cx="5242023" cy="3808024"/>
          </a:xfrm>
          <a:prstGeom prst="rect">
            <a:avLst/>
          </a:prstGeom>
          <a:ln>
            <a:solidFill>
              <a:schemeClr val="tx1"/>
            </a:solidFill>
          </a:ln>
        </p:spPr>
      </p:pic>
    </p:spTree>
    <p:extLst>
      <p:ext uri="{BB962C8B-B14F-4D97-AF65-F5344CB8AC3E}">
        <p14:creationId xmlns:p14="http://schemas.microsoft.com/office/powerpoint/2010/main" val="1030553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3ABEE23-8691-4CCF-8374-4CE7C4583486}"/>
              </a:ext>
            </a:extLst>
          </p:cNvPr>
          <p:cNvSpPr>
            <a:spLocks noGrp="1"/>
          </p:cNvSpPr>
          <p:nvPr>
            <p:ph type="title"/>
          </p:nvPr>
        </p:nvSpPr>
        <p:spPr>
          <a:xfrm>
            <a:off x="771525" y="1967266"/>
            <a:ext cx="1971675" cy="2547257"/>
          </a:xfrm>
          <a:noFill/>
        </p:spPr>
        <p:txBody>
          <a:bodyPr vert="horz" lIns="91440" tIns="45720" rIns="91440" bIns="45720" rtlCol="0" anchor="ctr">
            <a:normAutofit fontScale="90000"/>
          </a:bodyPr>
          <a:lstStyle/>
          <a:p>
            <a:pPr algn="ctr"/>
            <a:r>
              <a:rPr lang="en-US" sz="1800" kern="1200" dirty="0">
                <a:solidFill>
                  <a:srgbClr val="FFFFFF"/>
                </a:solidFill>
                <a:latin typeface="+mj-lt"/>
                <a:ea typeface="+mj-ea"/>
                <a:cs typeface="+mj-cs"/>
              </a:rPr>
              <a:t>Cutting to the chase, 0.878 fixes this.</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Also, yes, this shows a downward trend, but the conservative nature addresses that.</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Finally, if the actuals become much better during this time, any increase can be rolled back.</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a:xfrm>
            <a:off x="8275638" y="6356350"/>
            <a:ext cx="385761" cy="365125"/>
          </a:xfrm>
        </p:spPr>
        <p:txBody>
          <a:bodyPr vert="horz" lIns="91440" tIns="45720" rIns="91440" bIns="45720" rtlCol="0" anchor="ctr">
            <a:normAutofit/>
          </a:bodyPr>
          <a:lstStyle/>
          <a:p>
            <a:pPr defTabSz="914400">
              <a:spcAft>
                <a:spcPts val="600"/>
              </a:spcAft>
            </a:pPr>
            <a:fld id="{3E6980A2-F130-4742-89EA-C23F98879079}" type="slidenum">
              <a:rPr lang="en-US">
                <a:solidFill>
                  <a:schemeClr val="tx1">
                    <a:alpha val="80000"/>
                  </a:schemeClr>
                </a:solidFill>
              </a:rPr>
              <a:pPr defTabSz="914400">
                <a:spcAft>
                  <a:spcPts val="600"/>
                </a:spcAft>
              </a:pPr>
              <a:t>25</a:t>
            </a:fld>
            <a:endParaRPr lang="en-US">
              <a:solidFill>
                <a:schemeClr val="tx1">
                  <a:alpha val="80000"/>
                </a:schemeClr>
              </a:solidFill>
            </a:endParaRPr>
          </a:p>
        </p:txBody>
      </p:sp>
      <p:pic>
        <p:nvPicPr>
          <p:cNvPr id="3" name="Picture 2">
            <a:extLst>
              <a:ext uri="{FF2B5EF4-FFF2-40B4-BE49-F238E27FC236}">
                <a16:creationId xmlns:a16="http://schemas.microsoft.com/office/drawing/2014/main" id="{80541C85-A513-4319-8D76-F1236E340677}"/>
              </a:ext>
            </a:extLst>
          </p:cNvPr>
          <p:cNvPicPr>
            <a:picLocks noChangeAspect="1"/>
          </p:cNvPicPr>
          <p:nvPr/>
        </p:nvPicPr>
        <p:blipFill>
          <a:blip r:embed="rId2"/>
          <a:stretch>
            <a:fillRect/>
          </a:stretch>
        </p:blipFill>
        <p:spPr>
          <a:xfrm>
            <a:off x="3395854" y="1288055"/>
            <a:ext cx="5376451" cy="3905678"/>
          </a:xfrm>
          <a:prstGeom prst="rect">
            <a:avLst/>
          </a:prstGeom>
          <a:ln>
            <a:solidFill>
              <a:schemeClr val="tx1"/>
            </a:solidFill>
          </a:ln>
        </p:spPr>
      </p:pic>
      <p:sp>
        <p:nvSpPr>
          <p:cNvPr id="2" name="TextBox 1">
            <a:extLst>
              <a:ext uri="{FF2B5EF4-FFF2-40B4-BE49-F238E27FC236}">
                <a16:creationId xmlns:a16="http://schemas.microsoft.com/office/drawing/2014/main" id="{F98BD381-9E2C-4198-BCE9-358EC8DA6EC6}"/>
              </a:ext>
            </a:extLst>
          </p:cNvPr>
          <p:cNvSpPr txBox="1"/>
          <p:nvPr/>
        </p:nvSpPr>
        <p:spPr>
          <a:xfrm>
            <a:off x="538066" y="5503178"/>
            <a:ext cx="7985149" cy="369332"/>
          </a:xfrm>
          <a:prstGeom prst="rect">
            <a:avLst/>
          </a:prstGeom>
          <a:noFill/>
        </p:spPr>
        <p:txBody>
          <a:bodyPr wrap="square" rtlCol="0">
            <a:spAutoFit/>
          </a:bodyPr>
          <a:lstStyle/>
          <a:p>
            <a:r>
              <a:rPr lang="en-US" dirty="0"/>
              <a:t>Like all good forecasts, this is an estimate and can and will undergo revision. </a:t>
            </a:r>
          </a:p>
        </p:txBody>
      </p:sp>
    </p:spTree>
    <p:extLst>
      <p:ext uri="{BB962C8B-B14F-4D97-AF65-F5344CB8AC3E}">
        <p14:creationId xmlns:p14="http://schemas.microsoft.com/office/powerpoint/2010/main" val="882497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lstStyle/>
          <a:p>
            <a:r>
              <a:rPr lang="en-US" dirty="0"/>
              <a:t>Average Homeowner</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26</a:t>
            </a:fld>
            <a:endParaRPr lang="en-US"/>
          </a:p>
        </p:txBody>
      </p:sp>
      <p:sp>
        <p:nvSpPr>
          <p:cNvPr id="7" name="Content Placeholder 6">
            <a:extLst>
              <a:ext uri="{FF2B5EF4-FFF2-40B4-BE49-F238E27FC236}">
                <a16:creationId xmlns:a16="http://schemas.microsoft.com/office/drawing/2014/main" id="{FCB740AD-6506-49B5-B6FD-F1C73C45910E}"/>
              </a:ext>
            </a:extLst>
          </p:cNvPr>
          <p:cNvSpPr>
            <a:spLocks noGrp="1"/>
          </p:cNvSpPr>
          <p:nvPr>
            <p:ph idx="1"/>
          </p:nvPr>
        </p:nvSpPr>
        <p:spPr>
          <a:xfrm>
            <a:off x="628650" y="1148669"/>
            <a:ext cx="7886700" cy="4515284"/>
          </a:xfrm>
        </p:spPr>
        <p:txBody>
          <a:bodyPr>
            <a:normAutofit/>
          </a:bodyPr>
          <a:lstStyle/>
          <a:p>
            <a:pPr marL="0" indent="0">
              <a:buNone/>
            </a:pPr>
            <a:r>
              <a:rPr lang="en-US" dirty="0"/>
              <a:t>The impact….</a:t>
            </a:r>
            <a:br>
              <a:rPr lang="en-US" dirty="0"/>
            </a:br>
            <a:endParaRPr lang="en-US" dirty="0"/>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02D7F559-4937-46A9-97F5-73CFD487A1CD}"/>
              </a:ext>
            </a:extLst>
          </p:cNvPr>
          <p:cNvPicPr>
            <a:picLocks noChangeAspect="1"/>
          </p:cNvPicPr>
          <p:nvPr/>
        </p:nvPicPr>
        <p:blipFill>
          <a:blip r:embed="rId2"/>
          <a:stretch>
            <a:fillRect/>
          </a:stretch>
        </p:blipFill>
        <p:spPr>
          <a:xfrm>
            <a:off x="914400" y="1759436"/>
            <a:ext cx="7173798" cy="3274583"/>
          </a:xfrm>
          <a:prstGeom prst="rect">
            <a:avLst/>
          </a:prstGeom>
        </p:spPr>
      </p:pic>
    </p:spTree>
    <p:extLst>
      <p:ext uri="{BB962C8B-B14F-4D97-AF65-F5344CB8AC3E}">
        <p14:creationId xmlns:p14="http://schemas.microsoft.com/office/powerpoint/2010/main" val="2805043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108-A220-4CEC-B923-3A0106FF7074}"/>
              </a:ext>
            </a:extLst>
          </p:cNvPr>
          <p:cNvSpPr>
            <a:spLocks noGrp="1"/>
          </p:cNvSpPr>
          <p:nvPr>
            <p:ph type="title"/>
          </p:nvPr>
        </p:nvSpPr>
        <p:spPr>
          <a:xfrm>
            <a:off x="628650" y="681037"/>
            <a:ext cx="7886700" cy="1134507"/>
          </a:xfrm>
        </p:spPr>
        <p:txBody>
          <a:bodyPr>
            <a:normAutofit/>
          </a:bodyPr>
          <a:lstStyle/>
          <a:p>
            <a:pPr algn="ctr"/>
            <a:r>
              <a:rPr lang="en-US" dirty="0"/>
              <a:t>CONTEXT</a:t>
            </a:r>
          </a:p>
        </p:txBody>
      </p:sp>
      <p:sp>
        <p:nvSpPr>
          <p:cNvPr id="3" name="Content Placeholder 2">
            <a:extLst>
              <a:ext uri="{FF2B5EF4-FFF2-40B4-BE49-F238E27FC236}">
                <a16:creationId xmlns:a16="http://schemas.microsoft.com/office/drawing/2014/main" id="{44334EB8-C9F1-42C2-9AEB-0B329A7F7077}"/>
              </a:ext>
            </a:extLst>
          </p:cNvPr>
          <p:cNvSpPr>
            <a:spLocks noGrp="1"/>
          </p:cNvSpPr>
          <p:nvPr>
            <p:ph idx="1"/>
          </p:nvPr>
        </p:nvSpPr>
        <p:spPr>
          <a:xfrm>
            <a:off x="628650" y="2059619"/>
            <a:ext cx="7886700" cy="4117344"/>
          </a:xfrm>
        </p:spPr>
        <p:txBody>
          <a:bodyPr>
            <a:normAutofit/>
          </a:bodyPr>
          <a:lstStyle/>
          <a:p>
            <a:pPr marL="0" indent="0" algn="ctr">
              <a:buNone/>
            </a:pPr>
            <a:r>
              <a:rPr lang="en-US" sz="2000" dirty="0"/>
              <a:t>Remember, this does not say that the city’s finances are in bad shape.  It is saying that the desires of the community today do not necessarily match the revenue model the city was created under.   Annual budgets and CIP’s will only be recommended that match the current revenue stream.</a:t>
            </a:r>
          </a:p>
        </p:txBody>
      </p:sp>
      <p:sp>
        <p:nvSpPr>
          <p:cNvPr id="4" name="Slide Number Placeholder 3">
            <a:extLst>
              <a:ext uri="{FF2B5EF4-FFF2-40B4-BE49-F238E27FC236}">
                <a16:creationId xmlns:a16="http://schemas.microsoft.com/office/drawing/2014/main" id="{3560C3EC-890D-4715-BF0A-D3341EBCE4D0}"/>
              </a:ext>
            </a:extLst>
          </p:cNvPr>
          <p:cNvSpPr>
            <a:spLocks noGrp="1"/>
          </p:cNvSpPr>
          <p:nvPr>
            <p:ph type="sldNum" sz="quarter" idx="12"/>
          </p:nvPr>
        </p:nvSpPr>
        <p:spPr/>
        <p:txBody>
          <a:bodyPr/>
          <a:lstStyle/>
          <a:p>
            <a:fld id="{3E6980A2-F130-4742-89EA-C23F98879079}" type="slidenum">
              <a:rPr lang="en-US" smtClean="0"/>
              <a:t>27</a:t>
            </a:fld>
            <a:endParaRPr lang="en-US"/>
          </a:p>
        </p:txBody>
      </p:sp>
    </p:spTree>
    <p:extLst>
      <p:ext uri="{BB962C8B-B14F-4D97-AF65-F5344CB8AC3E}">
        <p14:creationId xmlns:p14="http://schemas.microsoft.com/office/powerpoint/2010/main" val="1511871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108-A220-4CEC-B923-3A0106FF7074}"/>
              </a:ext>
            </a:extLst>
          </p:cNvPr>
          <p:cNvSpPr>
            <a:spLocks noGrp="1"/>
          </p:cNvSpPr>
          <p:nvPr>
            <p:ph type="title"/>
          </p:nvPr>
        </p:nvSpPr>
        <p:spPr>
          <a:xfrm>
            <a:off x="628650" y="681037"/>
            <a:ext cx="7886700" cy="1134507"/>
          </a:xfrm>
        </p:spPr>
        <p:txBody>
          <a:bodyPr>
            <a:normAutofit/>
          </a:bodyPr>
          <a:lstStyle/>
          <a:p>
            <a:pPr algn="ctr"/>
            <a:r>
              <a:rPr lang="en-US" dirty="0"/>
              <a:t>SO, WHAT DO YOU WANT FROM US NOW?</a:t>
            </a:r>
          </a:p>
        </p:txBody>
      </p:sp>
      <p:sp>
        <p:nvSpPr>
          <p:cNvPr id="3" name="Content Placeholder 2">
            <a:extLst>
              <a:ext uri="{FF2B5EF4-FFF2-40B4-BE49-F238E27FC236}">
                <a16:creationId xmlns:a16="http://schemas.microsoft.com/office/drawing/2014/main" id="{44334EB8-C9F1-42C2-9AEB-0B329A7F7077}"/>
              </a:ext>
            </a:extLst>
          </p:cNvPr>
          <p:cNvSpPr>
            <a:spLocks noGrp="1"/>
          </p:cNvSpPr>
          <p:nvPr>
            <p:ph idx="1"/>
          </p:nvPr>
        </p:nvSpPr>
        <p:spPr>
          <a:xfrm>
            <a:off x="628650" y="2059619"/>
            <a:ext cx="7886700" cy="4117344"/>
          </a:xfrm>
        </p:spPr>
        <p:txBody>
          <a:bodyPr>
            <a:normAutofit/>
          </a:bodyPr>
          <a:lstStyle/>
          <a:p>
            <a:pPr marL="0" indent="0" algn="ctr">
              <a:buNone/>
            </a:pPr>
            <a:r>
              <a:rPr lang="en-US" sz="2000" dirty="0"/>
              <a:t>The main asks now, is to talk about this….</a:t>
            </a:r>
          </a:p>
          <a:p>
            <a:pPr marL="457200" indent="-457200" algn="ctr">
              <a:buAutoNum type="arabicPeriod"/>
            </a:pPr>
            <a:r>
              <a:rPr lang="en-US" sz="2000" dirty="0"/>
              <a:t>Operations: Future park operations, police staffing issues, support department staffing, etc.  Think in terms of WHAT are issues that need addressing.</a:t>
            </a:r>
          </a:p>
          <a:p>
            <a:pPr marL="457200" indent="-457200" algn="ctr">
              <a:buAutoNum type="arabicPeriod"/>
            </a:pPr>
            <a:r>
              <a:rPr lang="en-US" sz="2000" dirty="0"/>
              <a:t>Revenues:  The freeze, the one mill, the fact that other smaller sources don’t move the needle.  To change revenues is a heavy life and there’s really one main vehicle you control.</a:t>
            </a:r>
          </a:p>
          <a:p>
            <a:pPr marL="457200" indent="-457200" algn="ctr">
              <a:buAutoNum type="arabicPeriod"/>
            </a:pPr>
            <a:r>
              <a:rPr lang="en-US" sz="2000" dirty="0"/>
              <a:t>Annual big increases:  4% raises, 10% health care, general inflation.   Remember, there is a lot of things that just “happen.”</a:t>
            </a:r>
          </a:p>
        </p:txBody>
      </p:sp>
      <p:sp>
        <p:nvSpPr>
          <p:cNvPr id="4" name="Slide Number Placeholder 3">
            <a:extLst>
              <a:ext uri="{FF2B5EF4-FFF2-40B4-BE49-F238E27FC236}">
                <a16:creationId xmlns:a16="http://schemas.microsoft.com/office/drawing/2014/main" id="{3560C3EC-890D-4715-BF0A-D3341EBCE4D0}"/>
              </a:ext>
            </a:extLst>
          </p:cNvPr>
          <p:cNvSpPr>
            <a:spLocks noGrp="1"/>
          </p:cNvSpPr>
          <p:nvPr>
            <p:ph type="sldNum" sz="quarter" idx="12"/>
          </p:nvPr>
        </p:nvSpPr>
        <p:spPr/>
        <p:txBody>
          <a:bodyPr/>
          <a:lstStyle/>
          <a:p>
            <a:fld id="{3E6980A2-F130-4742-89EA-C23F98879079}" type="slidenum">
              <a:rPr lang="en-US" smtClean="0"/>
              <a:t>28</a:t>
            </a:fld>
            <a:endParaRPr lang="en-US"/>
          </a:p>
        </p:txBody>
      </p:sp>
    </p:spTree>
    <p:extLst>
      <p:ext uri="{BB962C8B-B14F-4D97-AF65-F5344CB8AC3E}">
        <p14:creationId xmlns:p14="http://schemas.microsoft.com/office/powerpoint/2010/main" val="3864711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108-A220-4CEC-B923-3A0106FF7074}"/>
              </a:ext>
            </a:extLst>
          </p:cNvPr>
          <p:cNvSpPr>
            <a:spLocks noGrp="1"/>
          </p:cNvSpPr>
          <p:nvPr>
            <p:ph type="title"/>
          </p:nvPr>
        </p:nvSpPr>
        <p:spPr>
          <a:xfrm>
            <a:off x="628650" y="2454973"/>
            <a:ext cx="7886700" cy="783542"/>
          </a:xfrm>
        </p:spPr>
        <p:txBody>
          <a:bodyPr/>
          <a:lstStyle/>
          <a:p>
            <a:pPr algn="ctr"/>
            <a:r>
              <a:rPr lang="en-US" dirty="0"/>
              <a:t>MOVING ON!</a:t>
            </a:r>
          </a:p>
        </p:txBody>
      </p:sp>
      <p:sp>
        <p:nvSpPr>
          <p:cNvPr id="4" name="Slide Number Placeholder 3">
            <a:extLst>
              <a:ext uri="{FF2B5EF4-FFF2-40B4-BE49-F238E27FC236}">
                <a16:creationId xmlns:a16="http://schemas.microsoft.com/office/drawing/2014/main" id="{3560C3EC-890D-4715-BF0A-D3341EBCE4D0}"/>
              </a:ext>
            </a:extLst>
          </p:cNvPr>
          <p:cNvSpPr>
            <a:spLocks noGrp="1"/>
          </p:cNvSpPr>
          <p:nvPr>
            <p:ph type="sldNum" sz="quarter" idx="12"/>
          </p:nvPr>
        </p:nvSpPr>
        <p:spPr/>
        <p:txBody>
          <a:bodyPr/>
          <a:lstStyle/>
          <a:p>
            <a:fld id="{3E6980A2-F130-4742-89EA-C23F98879079}" type="slidenum">
              <a:rPr lang="en-US" smtClean="0"/>
              <a:t>29</a:t>
            </a:fld>
            <a:endParaRPr lang="en-US"/>
          </a:p>
        </p:txBody>
      </p:sp>
    </p:spTree>
    <p:extLst>
      <p:ext uri="{BB962C8B-B14F-4D97-AF65-F5344CB8AC3E}">
        <p14:creationId xmlns:p14="http://schemas.microsoft.com/office/powerpoint/2010/main" val="206557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ABBD-90AA-48BA-9620-171E2B27CEC1}"/>
              </a:ext>
            </a:extLst>
          </p:cNvPr>
          <p:cNvSpPr>
            <a:spLocks noGrp="1"/>
          </p:cNvSpPr>
          <p:nvPr>
            <p:ph type="title"/>
          </p:nvPr>
        </p:nvSpPr>
        <p:spPr/>
        <p:txBody>
          <a:bodyPr/>
          <a:lstStyle/>
          <a:p>
            <a:r>
              <a:rPr lang="en-US" dirty="0"/>
              <a:t>Editorial Note</a:t>
            </a:r>
          </a:p>
        </p:txBody>
      </p:sp>
      <p:sp>
        <p:nvSpPr>
          <p:cNvPr id="3" name="Content Placeholder 2">
            <a:extLst>
              <a:ext uri="{FF2B5EF4-FFF2-40B4-BE49-F238E27FC236}">
                <a16:creationId xmlns:a16="http://schemas.microsoft.com/office/drawing/2014/main" id="{0EC5D7CA-7F23-4515-AC1D-BCE2DCFB790A}"/>
              </a:ext>
            </a:extLst>
          </p:cNvPr>
          <p:cNvSpPr>
            <a:spLocks noGrp="1"/>
          </p:cNvSpPr>
          <p:nvPr>
            <p:ph idx="1"/>
          </p:nvPr>
        </p:nvSpPr>
        <p:spPr/>
        <p:txBody>
          <a:bodyPr>
            <a:normAutofit/>
          </a:bodyPr>
          <a:lstStyle/>
          <a:p>
            <a:pPr marL="0" indent="0">
              <a:buNone/>
            </a:pPr>
            <a:r>
              <a:rPr lang="en-US" sz="2400" dirty="0"/>
              <a:t>Before anyone panics, this presentation contains a forecast for the city’s General Fund operating budget. </a:t>
            </a:r>
          </a:p>
          <a:p>
            <a:pPr marL="0" indent="0">
              <a:buNone/>
            </a:pPr>
            <a:r>
              <a:rPr lang="en-US" sz="2400" dirty="0"/>
              <a:t>Forecasts, by nature, are pessimistic and conservative.</a:t>
            </a:r>
          </a:p>
          <a:p>
            <a:pPr marL="0" indent="0">
              <a:buNone/>
            </a:pPr>
            <a:r>
              <a:rPr lang="en-US" sz="2400" dirty="0"/>
              <a:t>The staff can say with certainty – </a:t>
            </a:r>
            <a:r>
              <a:rPr lang="en-US" sz="2400" i="1" u="sng" dirty="0"/>
              <a:t>the city is currently financially healthy</a:t>
            </a:r>
            <a:r>
              <a:rPr lang="en-US" sz="2400" dirty="0"/>
              <a:t>.</a:t>
            </a:r>
          </a:p>
          <a:p>
            <a:pPr marL="0" indent="0">
              <a:buNone/>
            </a:pPr>
            <a:r>
              <a:rPr lang="en-US" sz="2400" dirty="0"/>
              <a:t>However, staff wants Council to be fully informed that the </a:t>
            </a:r>
            <a:r>
              <a:rPr lang="en-US" sz="2400" i="1" u="sng" dirty="0"/>
              <a:t>revenue structure designed at incorporation, does not match in any form the current demands of the citizens of the city.</a:t>
            </a:r>
            <a:endParaRPr lang="en-US" sz="2400" dirty="0"/>
          </a:p>
        </p:txBody>
      </p:sp>
      <p:sp>
        <p:nvSpPr>
          <p:cNvPr id="4" name="Slide Number Placeholder 3">
            <a:extLst>
              <a:ext uri="{FF2B5EF4-FFF2-40B4-BE49-F238E27FC236}">
                <a16:creationId xmlns:a16="http://schemas.microsoft.com/office/drawing/2014/main" id="{4D6B501F-8395-4CBA-8642-53E6A80FB00F}"/>
              </a:ext>
            </a:extLst>
          </p:cNvPr>
          <p:cNvSpPr>
            <a:spLocks noGrp="1"/>
          </p:cNvSpPr>
          <p:nvPr>
            <p:ph type="sldNum" sz="quarter" idx="12"/>
          </p:nvPr>
        </p:nvSpPr>
        <p:spPr/>
        <p:txBody>
          <a:bodyPr/>
          <a:lstStyle/>
          <a:p>
            <a:fld id="{3E6980A2-F130-4742-89EA-C23F98879079}" type="slidenum">
              <a:rPr lang="en-US" smtClean="0"/>
              <a:t>3</a:t>
            </a:fld>
            <a:endParaRPr lang="en-US"/>
          </a:p>
        </p:txBody>
      </p:sp>
    </p:spTree>
    <p:extLst>
      <p:ext uri="{BB962C8B-B14F-4D97-AF65-F5344CB8AC3E}">
        <p14:creationId xmlns:p14="http://schemas.microsoft.com/office/powerpoint/2010/main" val="3456680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a:xfrm>
            <a:off x="486698" y="183477"/>
            <a:ext cx="7122119" cy="947864"/>
          </a:xfrm>
        </p:spPr>
        <p:txBody>
          <a:bodyPr>
            <a:normAutofit/>
          </a:bodyPr>
          <a:lstStyle/>
          <a:p>
            <a:r>
              <a:rPr lang="en-US" dirty="0"/>
              <a:t>ARPA Funding</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a:xfrm>
            <a:off x="6457950" y="6356350"/>
            <a:ext cx="2057400" cy="365125"/>
          </a:xfrm>
        </p:spPr>
        <p:txBody>
          <a:bodyPr>
            <a:normAutofit/>
          </a:bodyPr>
          <a:lstStyle/>
          <a:p>
            <a:pPr>
              <a:spcAft>
                <a:spcPts val="600"/>
              </a:spcAft>
            </a:pPr>
            <a:fld id="{3E6980A2-F130-4742-89EA-C23F98879079}" type="slidenum">
              <a:rPr lang="en-US" smtClean="0">
                <a:solidFill>
                  <a:srgbClr val="303030"/>
                </a:solidFill>
              </a:rPr>
              <a:pPr>
                <a:spcAft>
                  <a:spcPts val="600"/>
                </a:spcAft>
              </a:pPr>
              <a:t>30</a:t>
            </a:fld>
            <a:endParaRPr lang="en-US">
              <a:solidFill>
                <a:srgbClr val="303030"/>
              </a:solidFill>
            </a:endParaRPr>
          </a:p>
        </p:txBody>
      </p:sp>
      <p:sp>
        <p:nvSpPr>
          <p:cNvPr id="6" name="Content Placeholder 5">
            <a:extLst>
              <a:ext uri="{FF2B5EF4-FFF2-40B4-BE49-F238E27FC236}">
                <a16:creationId xmlns:a16="http://schemas.microsoft.com/office/drawing/2014/main" id="{90FED04F-1EF2-4669-98A6-36907CBD3F9F}"/>
              </a:ext>
            </a:extLst>
          </p:cNvPr>
          <p:cNvSpPr>
            <a:spLocks noGrp="1"/>
          </p:cNvSpPr>
          <p:nvPr>
            <p:ph idx="1"/>
          </p:nvPr>
        </p:nvSpPr>
        <p:spPr/>
        <p:txBody>
          <a:bodyPr>
            <a:normAutofit fontScale="40000" lnSpcReduction="20000"/>
          </a:bodyPr>
          <a:lstStyle/>
          <a:p>
            <a:r>
              <a:rPr lang="en-US" sz="3800" dirty="0"/>
              <a:t>That “final rule” thing – was released on January 6, effective April 1, 2022.</a:t>
            </a:r>
          </a:p>
          <a:p>
            <a:pPr>
              <a:lnSpc>
                <a:spcPct val="120000"/>
              </a:lnSpc>
            </a:pPr>
            <a:r>
              <a:rPr lang="en-US" sz="3800" dirty="0"/>
              <a:t>Broad categories of uses:</a:t>
            </a:r>
          </a:p>
          <a:p>
            <a:pPr lvl="1">
              <a:lnSpc>
                <a:spcPct val="120000"/>
              </a:lnSpc>
            </a:pPr>
            <a:r>
              <a:rPr lang="en-US" sz="3800" dirty="0"/>
              <a:t>     </a:t>
            </a:r>
            <a:r>
              <a:rPr lang="en-US" sz="3800" b="1" u="sng" dirty="0"/>
              <a:t>Replace lost public sector revenue, </a:t>
            </a:r>
            <a:r>
              <a:rPr lang="en-US" sz="3800" dirty="0"/>
              <a:t>using this funding to provide government services up to the amount of revenue lost due to the pandemic. </a:t>
            </a:r>
            <a:r>
              <a:rPr lang="en-US" sz="3800" b="1" i="1" dirty="0"/>
              <a:t>NOTE: Staff recommends using this not to replace revenue, but to “destring” $10M of the funding into ARP2.</a:t>
            </a:r>
            <a:endParaRPr lang="en-US" sz="3800" b="1" dirty="0"/>
          </a:p>
          <a:p>
            <a:pPr lvl="1">
              <a:lnSpc>
                <a:spcPct val="120000"/>
              </a:lnSpc>
            </a:pPr>
            <a:r>
              <a:rPr lang="en-US" sz="3800" dirty="0"/>
              <a:t>    </a:t>
            </a:r>
            <a:r>
              <a:rPr lang="en-US" sz="3800" b="1" u="sng" dirty="0"/>
              <a:t>Respond to the far-reaching public health and negative economic impacts of the pandemic</a:t>
            </a:r>
            <a:r>
              <a:rPr lang="en-US" sz="3800" dirty="0"/>
              <a:t>, by supporting the health of communities, and helping households, small businesses, impacted industries, nonprofits, and the public sector recover from economic impacts  </a:t>
            </a:r>
            <a:r>
              <a:rPr lang="en-US" sz="3800" b="1" i="1" dirty="0"/>
              <a:t>NOTE: This is where most  of the efforts of Dunwoody will fall.</a:t>
            </a:r>
            <a:endParaRPr lang="en-US" sz="3800" b="1" dirty="0"/>
          </a:p>
          <a:p>
            <a:pPr lvl="1">
              <a:lnSpc>
                <a:spcPct val="120000"/>
              </a:lnSpc>
            </a:pPr>
            <a:r>
              <a:rPr lang="en-US" sz="3800" dirty="0"/>
              <a:t>    </a:t>
            </a:r>
            <a:r>
              <a:rPr lang="en-US" sz="3800" b="1" u="sng" dirty="0"/>
              <a:t>Provide premium pay for essential workers, </a:t>
            </a:r>
            <a:r>
              <a:rPr lang="en-US" sz="3800" dirty="0"/>
              <a:t>offering additional support to those who have and will bear the greatest health risks because of their service in critical sectors </a:t>
            </a:r>
            <a:r>
              <a:rPr lang="en-US" sz="3800" b="1" i="1" dirty="0"/>
              <a:t>NOTE: Staff looks at this as one time funding and recommends pay issues be met with sustainable funding.</a:t>
            </a:r>
            <a:endParaRPr lang="en-US" sz="3800" b="1" dirty="0"/>
          </a:p>
          <a:p>
            <a:pPr lvl="1">
              <a:lnSpc>
                <a:spcPct val="120000"/>
              </a:lnSpc>
            </a:pPr>
            <a:r>
              <a:rPr lang="en-US" sz="3800" b="1" dirty="0"/>
              <a:t>    </a:t>
            </a:r>
            <a:r>
              <a:rPr lang="en-US" sz="3800" b="1" u="sng" dirty="0"/>
              <a:t>Invest in water, sewer, and broadband infrastructure</a:t>
            </a:r>
            <a:r>
              <a:rPr lang="en-US" sz="3800" dirty="0"/>
              <a:t>, making necessary investments to improve access to clean drinking water, to support vital wastewater and stormwater infrastructure, and to expand affordable access to broadband internet  </a:t>
            </a:r>
            <a:r>
              <a:rPr lang="en-US" sz="3800" b="1" i="1" dirty="0"/>
              <a:t>NOTE: For Dunwoody, most all stormwater issues are fundable.</a:t>
            </a:r>
            <a:endParaRPr lang="en-US" sz="3800" b="1" dirty="0"/>
          </a:p>
          <a:p>
            <a:pPr lvl="1"/>
            <a:endParaRPr lang="en-US" sz="2800" dirty="0"/>
          </a:p>
        </p:txBody>
      </p:sp>
    </p:spTree>
    <p:extLst>
      <p:ext uri="{BB962C8B-B14F-4D97-AF65-F5344CB8AC3E}">
        <p14:creationId xmlns:p14="http://schemas.microsoft.com/office/powerpoint/2010/main" val="1411845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a:xfrm>
            <a:off x="486698" y="183477"/>
            <a:ext cx="7122119" cy="947864"/>
          </a:xfrm>
        </p:spPr>
        <p:txBody>
          <a:bodyPr>
            <a:normAutofit/>
          </a:bodyPr>
          <a:lstStyle/>
          <a:p>
            <a:r>
              <a:rPr lang="en-US" dirty="0"/>
              <a:t>ARPA Funding</a:t>
            </a:r>
          </a:p>
        </p:txBody>
      </p:sp>
      <p:sp>
        <p:nvSpPr>
          <p:cNvPr id="3" name="Content Placeholder 2">
            <a:extLst>
              <a:ext uri="{FF2B5EF4-FFF2-40B4-BE49-F238E27FC236}">
                <a16:creationId xmlns:a16="http://schemas.microsoft.com/office/drawing/2014/main" id="{E1F45671-3EA5-45C0-9392-E09B62B664BA}"/>
              </a:ext>
            </a:extLst>
          </p:cNvPr>
          <p:cNvSpPr>
            <a:spLocks noGrp="1"/>
          </p:cNvSpPr>
          <p:nvPr>
            <p:ph idx="1"/>
          </p:nvPr>
        </p:nvSpPr>
        <p:spPr>
          <a:xfrm>
            <a:off x="486698" y="1131341"/>
            <a:ext cx="2629120" cy="3785419"/>
          </a:xfrm>
        </p:spPr>
        <p:txBody>
          <a:bodyPr>
            <a:normAutofit/>
          </a:bodyPr>
          <a:lstStyle/>
          <a:p>
            <a:r>
              <a:rPr lang="en-US" sz="1700" dirty="0"/>
              <a:t>As of today, there has been $5.3 million appropriated (does not yet mean spent) of ARPA Funding.</a:t>
            </a:r>
          </a:p>
          <a:p>
            <a:r>
              <a:rPr lang="en-US" sz="1700" dirty="0"/>
              <a:t>Note:  Staff recommends to crawl back the $1.5M of true revenue replacement in light of the final ARPA Rules.  This chart shows it with the current budget.</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a:xfrm>
            <a:off x="6457950" y="6356350"/>
            <a:ext cx="2057400" cy="365125"/>
          </a:xfrm>
        </p:spPr>
        <p:txBody>
          <a:bodyPr>
            <a:normAutofit/>
          </a:bodyPr>
          <a:lstStyle/>
          <a:p>
            <a:pPr>
              <a:spcAft>
                <a:spcPts val="600"/>
              </a:spcAft>
            </a:pPr>
            <a:fld id="{3E6980A2-F130-4742-89EA-C23F98879079}" type="slidenum">
              <a:rPr lang="en-US" smtClean="0">
                <a:solidFill>
                  <a:srgbClr val="303030"/>
                </a:solidFill>
              </a:rPr>
              <a:pPr>
                <a:spcAft>
                  <a:spcPts val="600"/>
                </a:spcAft>
              </a:pPr>
              <a:t>31</a:t>
            </a:fld>
            <a:endParaRPr lang="en-US">
              <a:solidFill>
                <a:srgbClr val="303030"/>
              </a:solidFill>
            </a:endParaRPr>
          </a:p>
        </p:txBody>
      </p:sp>
      <p:pic>
        <p:nvPicPr>
          <p:cNvPr id="7" name="Picture 6">
            <a:extLst>
              <a:ext uri="{FF2B5EF4-FFF2-40B4-BE49-F238E27FC236}">
                <a16:creationId xmlns:a16="http://schemas.microsoft.com/office/drawing/2014/main" id="{0ADB3BC6-B838-4F09-870F-D6B71870E488}"/>
              </a:ext>
            </a:extLst>
          </p:cNvPr>
          <p:cNvPicPr>
            <a:picLocks noChangeAspect="1"/>
          </p:cNvPicPr>
          <p:nvPr/>
        </p:nvPicPr>
        <p:blipFill>
          <a:blip r:embed="rId2"/>
          <a:stretch>
            <a:fillRect/>
          </a:stretch>
        </p:blipFill>
        <p:spPr>
          <a:xfrm>
            <a:off x="3472868" y="1293668"/>
            <a:ext cx="4767485" cy="4096867"/>
          </a:xfrm>
          <a:prstGeom prst="rect">
            <a:avLst/>
          </a:prstGeom>
          <a:ln>
            <a:solidFill>
              <a:schemeClr val="tx1"/>
            </a:solidFill>
          </a:ln>
        </p:spPr>
      </p:pic>
    </p:spTree>
    <p:extLst>
      <p:ext uri="{BB962C8B-B14F-4D97-AF65-F5344CB8AC3E}">
        <p14:creationId xmlns:p14="http://schemas.microsoft.com/office/powerpoint/2010/main" val="814058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a:xfrm>
            <a:off x="641825" y="453098"/>
            <a:ext cx="7860350" cy="830418"/>
          </a:xfrm>
        </p:spPr>
        <p:txBody>
          <a:bodyPr>
            <a:normAutofit/>
          </a:bodyPr>
          <a:lstStyle/>
          <a:p>
            <a:r>
              <a:rPr lang="en-US" dirty="0"/>
              <a:t>ARPA Funding</a:t>
            </a:r>
          </a:p>
        </p:txBody>
      </p:sp>
      <p:sp>
        <p:nvSpPr>
          <p:cNvPr id="3" name="Content Placeholder 2">
            <a:extLst>
              <a:ext uri="{FF2B5EF4-FFF2-40B4-BE49-F238E27FC236}">
                <a16:creationId xmlns:a16="http://schemas.microsoft.com/office/drawing/2014/main" id="{E1F45671-3EA5-45C0-9392-E09B62B664BA}"/>
              </a:ext>
            </a:extLst>
          </p:cNvPr>
          <p:cNvSpPr>
            <a:spLocks noGrp="1"/>
          </p:cNvSpPr>
          <p:nvPr>
            <p:ph idx="1"/>
          </p:nvPr>
        </p:nvSpPr>
        <p:spPr>
          <a:xfrm>
            <a:off x="486697" y="4991450"/>
            <a:ext cx="8296575" cy="1232369"/>
          </a:xfrm>
        </p:spPr>
        <p:txBody>
          <a:bodyPr>
            <a:normAutofit/>
          </a:bodyPr>
          <a:lstStyle/>
          <a:p>
            <a:r>
              <a:rPr lang="en-US" sz="1700" dirty="0"/>
              <a:t>This version removes the $10M ARP 2 designation for clarity only, its behind the scenes basically.  Focus, more on the New Budget column.</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a:xfrm>
            <a:off x="6457950" y="6356350"/>
            <a:ext cx="2057400" cy="365125"/>
          </a:xfrm>
        </p:spPr>
        <p:txBody>
          <a:bodyPr>
            <a:normAutofit/>
          </a:bodyPr>
          <a:lstStyle/>
          <a:p>
            <a:pPr>
              <a:spcAft>
                <a:spcPts val="600"/>
              </a:spcAft>
            </a:pPr>
            <a:fld id="{3E6980A2-F130-4742-89EA-C23F98879079}" type="slidenum">
              <a:rPr lang="en-US" smtClean="0">
                <a:solidFill>
                  <a:srgbClr val="303030"/>
                </a:solidFill>
              </a:rPr>
              <a:pPr>
                <a:spcAft>
                  <a:spcPts val="600"/>
                </a:spcAft>
              </a:pPr>
              <a:t>32</a:t>
            </a:fld>
            <a:endParaRPr lang="en-US">
              <a:solidFill>
                <a:srgbClr val="303030"/>
              </a:solidFill>
            </a:endParaRPr>
          </a:p>
        </p:txBody>
      </p:sp>
      <p:pic>
        <p:nvPicPr>
          <p:cNvPr id="5" name="Picture 4">
            <a:extLst>
              <a:ext uri="{FF2B5EF4-FFF2-40B4-BE49-F238E27FC236}">
                <a16:creationId xmlns:a16="http://schemas.microsoft.com/office/drawing/2014/main" id="{B54497C7-701F-4695-8B20-1F1966CB11F9}"/>
              </a:ext>
            </a:extLst>
          </p:cNvPr>
          <p:cNvPicPr>
            <a:picLocks noChangeAspect="1"/>
          </p:cNvPicPr>
          <p:nvPr/>
        </p:nvPicPr>
        <p:blipFill>
          <a:blip r:embed="rId2"/>
          <a:stretch>
            <a:fillRect/>
          </a:stretch>
        </p:blipFill>
        <p:spPr>
          <a:xfrm>
            <a:off x="995054" y="1386685"/>
            <a:ext cx="6724915" cy="3017590"/>
          </a:xfrm>
          <a:prstGeom prst="rect">
            <a:avLst/>
          </a:prstGeom>
          <a:ln>
            <a:solidFill>
              <a:schemeClr val="tx1"/>
            </a:solidFill>
          </a:ln>
        </p:spPr>
      </p:pic>
    </p:spTree>
    <p:extLst>
      <p:ext uri="{BB962C8B-B14F-4D97-AF65-F5344CB8AC3E}">
        <p14:creationId xmlns:p14="http://schemas.microsoft.com/office/powerpoint/2010/main" val="3418220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108-A220-4CEC-B923-3A0106FF7074}"/>
              </a:ext>
            </a:extLst>
          </p:cNvPr>
          <p:cNvSpPr>
            <a:spLocks noGrp="1"/>
          </p:cNvSpPr>
          <p:nvPr>
            <p:ph type="title"/>
          </p:nvPr>
        </p:nvSpPr>
        <p:spPr>
          <a:xfrm>
            <a:off x="628650" y="2454973"/>
            <a:ext cx="7886700" cy="783542"/>
          </a:xfrm>
        </p:spPr>
        <p:txBody>
          <a:bodyPr/>
          <a:lstStyle/>
          <a:p>
            <a:pPr algn="ctr"/>
            <a:r>
              <a:rPr lang="en-US" dirty="0"/>
              <a:t>MOVING ON, AGAIN!</a:t>
            </a:r>
          </a:p>
        </p:txBody>
      </p:sp>
      <p:sp>
        <p:nvSpPr>
          <p:cNvPr id="4" name="Slide Number Placeholder 3">
            <a:extLst>
              <a:ext uri="{FF2B5EF4-FFF2-40B4-BE49-F238E27FC236}">
                <a16:creationId xmlns:a16="http://schemas.microsoft.com/office/drawing/2014/main" id="{3560C3EC-890D-4715-BF0A-D3341EBCE4D0}"/>
              </a:ext>
            </a:extLst>
          </p:cNvPr>
          <p:cNvSpPr>
            <a:spLocks noGrp="1"/>
          </p:cNvSpPr>
          <p:nvPr>
            <p:ph type="sldNum" sz="quarter" idx="12"/>
          </p:nvPr>
        </p:nvSpPr>
        <p:spPr/>
        <p:txBody>
          <a:bodyPr/>
          <a:lstStyle/>
          <a:p>
            <a:fld id="{3E6980A2-F130-4742-89EA-C23F98879079}" type="slidenum">
              <a:rPr lang="en-US" smtClean="0"/>
              <a:t>33</a:t>
            </a:fld>
            <a:endParaRPr lang="en-US"/>
          </a:p>
        </p:txBody>
      </p:sp>
    </p:spTree>
    <p:extLst>
      <p:ext uri="{BB962C8B-B14F-4D97-AF65-F5344CB8AC3E}">
        <p14:creationId xmlns:p14="http://schemas.microsoft.com/office/powerpoint/2010/main" val="1387767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108-A220-4CEC-B923-3A0106FF7074}"/>
              </a:ext>
            </a:extLst>
          </p:cNvPr>
          <p:cNvSpPr>
            <a:spLocks noGrp="1"/>
          </p:cNvSpPr>
          <p:nvPr>
            <p:ph type="title"/>
          </p:nvPr>
        </p:nvSpPr>
        <p:spPr/>
        <p:txBody>
          <a:bodyPr/>
          <a:lstStyle/>
          <a:p>
            <a:r>
              <a:rPr lang="en-US" dirty="0"/>
              <a:t>Bonds: Cutting to the Chase</a:t>
            </a:r>
          </a:p>
        </p:txBody>
      </p:sp>
      <p:sp>
        <p:nvSpPr>
          <p:cNvPr id="3" name="Content Placeholder 2">
            <a:extLst>
              <a:ext uri="{FF2B5EF4-FFF2-40B4-BE49-F238E27FC236}">
                <a16:creationId xmlns:a16="http://schemas.microsoft.com/office/drawing/2014/main" id="{44334EB8-C9F1-42C2-9AEB-0B329A7F7077}"/>
              </a:ext>
            </a:extLst>
          </p:cNvPr>
          <p:cNvSpPr>
            <a:spLocks noGrp="1"/>
          </p:cNvSpPr>
          <p:nvPr>
            <p:ph idx="1"/>
          </p:nvPr>
        </p:nvSpPr>
        <p:spPr>
          <a:xfrm>
            <a:off x="628650" y="1148669"/>
            <a:ext cx="7886700" cy="4390997"/>
          </a:xfrm>
        </p:spPr>
        <p:txBody>
          <a:bodyPr>
            <a:normAutofit/>
          </a:bodyPr>
          <a:lstStyle/>
          <a:p>
            <a:pPr marL="0" indent="0">
              <a:buNone/>
            </a:pPr>
            <a:r>
              <a:rPr lang="en-US" sz="2000" dirty="0"/>
              <a:t>Let’s talk bonds a bit….</a:t>
            </a:r>
          </a:p>
          <a:p>
            <a:r>
              <a:rPr lang="en-US" sz="2000" dirty="0"/>
              <a:t>In March 2020, the city was about to issue hotel/motel backed revenue bonds to construct amenities in the Perimeter area.</a:t>
            </a:r>
          </a:p>
          <a:p>
            <a:r>
              <a:rPr lang="en-US" sz="2000" dirty="0"/>
              <a:t>Needless, to say that didn’t happen.  Currently, city staff are not likely to recommend a hotel/motel tax backed bond anytime in the near future.</a:t>
            </a:r>
          </a:p>
          <a:p>
            <a:r>
              <a:rPr lang="en-US" sz="2000" dirty="0"/>
              <a:t>However, discussion has also occurred informally about general obligation debt through voter referendum being in the city's future.</a:t>
            </a:r>
          </a:p>
          <a:p>
            <a:r>
              <a:rPr lang="en-US" sz="2000" dirty="0"/>
              <a:t>The discussion on such should first “determine the needs” before determining the amount, but let’s work backward.</a:t>
            </a:r>
            <a:endParaRPr lang="en-US" sz="1800" dirty="0"/>
          </a:p>
        </p:txBody>
      </p:sp>
      <p:sp>
        <p:nvSpPr>
          <p:cNvPr id="4" name="Slide Number Placeholder 3">
            <a:extLst>
              <a:ext uri="{FF2B5EF4-FFF2-40B4-BE49-F238E27FC236}">
                <a16:creationId xmlns:a16="http://schemas.microsoft.com/office/drawing/2014/main" id="{3560C3EC-890D-4715-BF0A-D3341EBCE4D0}"/>
              </a:ext>
            </a:extLst>
          </p:cNvPr>
          <p:cNvSpPr>
            <a:spLocks noGrp="1"/>
          </p:cNvSpPr>
          <p:nvPr>
            <p:ph type="sldNum" sz="quarter" idx="12"/>
          </p:nvPr>
        </p:nvSpPr>
        <p:spPr/>
        <p:txBody>
          <a:bodyPr/>
          <a:lstStyle/>
          <a:p>
            <a:fld id="{3E6980A2-F130-4742-89EA-C23F98879079}" type="slidenum">
              <a:rPr lang="en-US" smtClean="0"/>
              <a:t>34</a:t>
            </a:fld>
            <a:endParaRPr lang="en-US"/>
          </a:p>
        </p:txBody>
      </p:sp>
    </p:spTree>
    <p:extLst>
      <p:ext uri="{BB962C8B-B14F-4D97-AF65-F5344CB8AC3E}">
        <p14:creationId xmlns:p14="http://schemas.microsoft.com/office/powerpoint/2010/main" val="2969666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108-A220-4CEC-B923-3A0106FF7074}"/>
              </a:ext>
            </a:extLst>
          </p:cNvPr>
          <p:cNvSpPr>
            <a:spLocks noGrp="1"/>
          </p:cNvSpPr>
          <p:nvPr>
            <p:ph type="title"/>
          </p:nvPr>
        </p:nvSpPr>
        <p:spPr/>
        <p:txBody>
          <a:bodyPr/>
          <a:lstStyle/>
          <a:p>
            <a:r>
              <a:rPr lang="en-US" dirty="0"/>
              <a:t>Bonds: Cutting to the Chase</a:t>
            </a:r>
          </a:p>
        </p:txBody>
      </p:sp>
      <p:sp>
        <p:nvSpPr>
          <p:cNvPr id="3" name="Content Placeholder 2">
            <a:extLst>
              <a:ext uri="{FF2B5EF4-FFF2-40B4-BE49-F238E27FC236}">
                <a16:creationId xmlns:a16="http://schemas.microsoft.com/office/drawing/2014/main" id="{44334EB8-C9F1-42C2-9AEB-0B329A7F7077}"/>
              </a:ext>
            </a:extLst>
          </p:cNvPr>
          <p:cNvSpPr>
            <a:spLocks noGrp="1"/>
          </p:cNvSpPr>
          <p:nvPr>
            <p:ph idx="1"/>
          </p:nvPr>
        </p:nvSpPr>
        <p:spPr>
          <a:xfrm>
            <a:off x="628650" y="1148669"/>
            <a:ext cx="7886700" cy="4390997"/>
          </a:xfrm>
        </p:spPr>
        <p:txBody>
          <a:bodyPr>
            <a:normAutofit/>
          </a:bodyPr>
          <a:lstStyle/>
          <a:p>
            <a:pPr marL="0" indent="0">
              <a:buNone/>
            </a:pPr>
            <a:r>
              <a:rPr lang="en-US" sz="2000" dirty="0"/>
              <a:t>First, City Council will be asked to approve a financial advisory form at a meeting this month or next.  All numbers shown are internal to city staff and subject to change.</a:t>
            </a:r>
          </a:p>
          <a:p>
            <a:r>
              <a:rPr lang="en-US" sz="1800" dirty="0"/>
              <a:t>Basically, staff sees any bond issue being in a range between $30 to $40 million.</a:t>
            </a:r>
          </a:p>
          <a:p>
            <a:r>
              <a:rPr lang="en-US" sz="1800" dirty="0"/>
              <a:t>Given that range, the millage rate could be as low as 0.593 and as high as 0.925.  There are multiple variables in play, so let’s just do both the high and the low.</a:t>
            </a:r>
          </a:p>
          <a:p>
            <a:endParaRPr lang="en-US" sz="2000" dirty="0"/>
          </a:p>
          <a:p>
            <a:endParaRPr lang="en-US" sz="2000" dirty="0"/>
          </a:p>
          <a:p>
            <a:pPr lvl="1"/>
            <a:endParaRPr lang="en-US" sz="1400" dirty="0"/>
          </a:p>
        </p:txBody>
      </p:sp>
      <p:sp>
        <p:nvSpPr>
          <p:cNvPr id="4" name="Slide Number Placeholder 3">
            <a:extLst>
              <a:ext uri="{FF2B5EF4-FFF2-40B4-BE49-F238E27FC236}">
                <a16:creationId xmlns:a16="http://schemas.microsoft.com/office/drawing/2014/main" id="{3560C3EC-890D-4715-BF0A-D3341EBCE4D0}"/>
              </a:ext>
            </a:extLst>
          </p:cNvPr>
          <p:cNvSpPr>
            <a:spLocks noGrp="1"/>
          </p:cNvSpPr>
          <p:nvPr>
            <p:ph type="sldNum" sz="quarter" idx="12"/>
          </p:nvPr>
        </p:nvSpPr>
        <p:spPr/>
        <p:txBody>
          <a:bodyPr/>
          <a:lstStyle/>
          <a:p>
            <a:fld id="{3E6980A2-F130-4742-89EA-C23F98879079}" type="slidenum">
              <a:rPr lang="en-US" smtClean="0"/>
              <a:t>35</a:t>
            </a:fld>
            <a:endParaRPr lang="en-US"/>
          </a:p>
        </p:txBody>
      </p:sp>
      <p:pic>
        <p:nvPicPr>
          <p:cNvPr id="5" name="Picture 4">
            <a:extLst>
              <a:ext uri="{FF2B5EF4-FFF2-40B4-BE49-F238E27FC236}">
                <a16:creationId xmlns:a16="http://schemas.microsoft.com/office/drawing/2014/main" id="{E58AEE49-53A9-458A-B122-996AE9DEA463}"/>
              </a:ext>
            </a:extLst>
          </p:cNvPr>
          <p:cNvPicPr>
            <a:picLocks noChangeAspect="1"/>
          </p:cNvPicPr>
          <p:nvPr/>
        </p:nvPicPr>
        <p:blipFill>
          <a:blip r:embed="rId2"/>
          <a:stretch>
            <a:fillRect/>
          </a:stretch>
        </p:blipFill>
        <p:spPr>
          <a:xfrm>
            <a:off x="2767012" y="3429000"/>
            <a:ext cx="3609975" cy="2552700"/>
          </a:xfrm>
          <a:prstGeom prst="rect">
            <a:avLst/>
          </a:prstGeom>
          <a:ln>
            <a:solidFill>
              <a:schemeClr val="tx1"/>
            </a:solidFill>
          </a:ln>
        </p:spPr>
      </p:pic>
    </p:spTree>
    <p:extLst>
      <p:ext uri="{BB962C8B-B14F-4D97-AF65-F5344CB8AC3E}">
        <p14:creationId xmlns:p14="http://schemas.microsoft.com/office/powerpoint/2010/main" val="3100024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108-A220-4CEC-B923-3A0106FF7074}"/>
              </a:ext>
            </a:extLst>
          </p:cNvPr>
          <p:cNvSpPr>
            <a:spLocks noGrp="1"/>
          </p:cNvSpPr>
          <p:nvPr>
            <p:ph type="title"/>
          </p:nvPr>
        </p:nvSpPr>
        <p:spPr/>
        <p:txBody>
          <a:bodyPr/>
          <a:lstStyle/>
          <a:p>
            <a:r>
              <a:rPr lang="en-US" dirty="0"/>
              <a:t>Bonds: Cutting to the Chase</a:t>
            </a:r>
          </a:p>
        </p:txBody>
      </p:sp>
      <p:sp>
        <p:nvSpPr>
          <p:cNvPr id="4" name="Slide Number Placeholder 3">
            <a:extLst>
              <a:ext uri="{FF2B5EF4-FFF2-40B4-BE49-F238E27FC236}">
                <a16:creationId xmlns:a16="http://schemas.microsoft.com/office/drawing/2014/main" id="{3560C3EC-890D-4715-BF0A-D3341EBCE4D0}"/>
              </a:ext>
            </a:extLst>
          </p:cNvPr>
          <p:cNvSpPr>
            <a:spLocks noGrp="1"/>
          </p:cNvSpPr>
          <p:nvPr>
            <p:ph type="sldNum" sz="quarter" idx="12"/>
          </p:nvPr>
        </p:nvSpPr>
        <p:spPr/>
        <p:txBody>
          <a:bodyPr/>
          <a:lstStyle/>
          <a:p>
            <a:fld id="{3E6980A2-F130-4742-89EA-C23F98879079}" type="slidenum">
              <a:rPr lang="en-US" smtClean="0"/>
              <a:t>36</a:t>
            </a:fld>
            <a:endParaRPr lang="en-US"/>
          </a:p>
        </p:txBody>
      </p:sp>
      <p:sp>
        <p:nvSpPr>
          <p:cNvPr id="9" name="Content Placeholder 2">
            <a:extLst>
              <a:ext uri="{FF2B5EF4-FFF2-40B4-BE49-F238E27FC236}">
                <a16:creationId xmlns:a16="http://schemas.microsoft.com/office/drawing/2014/main" id="{E8029D28-5E45-4543-82CF-C8875EBDBB96}"/>
              </a:ext>
            </a:extLst>
          </p:cNvPr>
          <p:cNvSpPr>
            <a:spLocks noGrp="1"/>
          </p:cNvSpPr>
          <p:nvPr>
            <p:ph idx="1"/>
          </p:nvPr>
        </p:nvSpPr>
        <p:spPr>
          <a:xfrm>
            <a:off x="628650" y="1148669"/>
            <a:ext cx="7886700" cy="4390997"/>
          </a:xfrm>
        </p:spPr>
        <p:txBody>
          <a:bodyPr>
            <a:normAutofit/>
          </a:bodyPr>
          <a:lstStyle/>
          <a:p>
            <a:pPr marL="0" indent="0">
              <a:buNone/>
            </a:pPr>
            <a:r>
              <a:rPr lang="en-US" sz="2000" dirty="0"/>
              <a:t>But, now let's discuss the other issues which may influence the need to go forward in the short term or not…</a:t>
            </a:r>
          </a:p>
          <a:p>
            <a:r>
              <a:rPr lang="en-US" sz="2000" dirty="0"/>
              <a:t>The forecast shows that $2.5 million could be pulled out of the General Fund today or over the next five years.</a:t>
            </a:r>
          </a:p>
          <a:p>
            <a:r>
              <a:rPr lang="en-US" sz="2000" dirty="0"/>
              <a:t>The sale of Shallowford could generate approximately $7m.</a:t>
            </a:r>
          </a:p>
          <a:p>
            <a:r>
              <a:rPr lang="en-US" sz="2000" dirty="0"/>
              <a:t>That would mean, in the next twelve months, the city could </a:t>
            </a:r>
            <a:r>
              <a:rPr lang="en-US" sz="2000"/>
              <a:t>have $9.5 million for </a:t>
            </a:r>
            <a:r>
              <a:rPr lang="en-US" sz="2000" dirty="0"/>
              <a:t>unrestricted capital.</a:t>
            </a:r>
          </a:p>
          <a:p>
            <a:r>
              <a:rPr lang="en-US" sz="2000" dirty="0"/>
              <a:t>For reference, SPLOST might break $7 million this year for the first time.</a:t>
            </a:r>
          </a:p>
          <a:p>
            <a:pPr marL="0" indent="0">
              <a:buNone/>
            </a:pPr>
            <a:endParaRPr lang="en-US" sz="2000" dirty="0"/>
          </a:p>
          <a:p>
            <a:endParaRPr lang="en-US" sz="2000" dirty="0"/>
          </a:p>
          <a:p>
            <a:endParaRPr lang="en-US" sz="1800" dirty="0"/>
          </a:p>
          <a:p>
            <a:endParaRPr lang="en-US" sz="2000" dirty="0"/>
          </a:p>
          <a:p>
            <a:endParaRPr lang="en-US" sz="2000" dirty="0"/>
          </a:p>
          <a:p>
            <a:pPr lvl="1"/>
            <a:endParaRPr lang="en-US" sz="1400" dirty="0"/>
          </a:p>
        </p:txBody>
      </p:sp>
    </p:spTree>
    <p:extLst>
      <p:ext uri="{BB962C8B-B14F-4D97-AF65-F5344CB8AC3E}">
        <p14:creationId xmlns:p14="http://schemas.microsoft.com/office/powerpoint/2010/main" val="99964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108-A220-4CEC-B923-3A0106FF7074}"/>
              </a:ext>
            </a:extLst>
          </p:cNvPr>
          <p:cNvSpPr>
            <a:spLocks noGrp="1"/>
          </p:cNvSpPr>
          <p:nvPr>
            <p:ph type="title"/>
          </p:nvPr>
        </p:nvSpPr>
        <p:spPr/>
        <p:txBody>
          <a:bodyPr/>
          <a:lstStyle/>
          <a:p>
            <a:r>
              <a:rPr lang="en-US" dirty="0"/>
              <a:t>Bonds: Cutting to the Chase</a:t>
            </a:r>
          </a:p>
        </p:txBody>
      </p:sp>
      <p:sp>
        <p:nvSpPr>
          <p:cNvPr id="4" name="Slide Number Placeholder 3">
            <a:extLst>
              <a:ext uri="{FF2B5EF4-FFF2-40B4-BE49-F238E27FC236}">
                <a16:creationId xmlns:a16="http://schemas.microsoft.com/office/drawing/2014/main" id="{3560C3EC-890D-4715-BF0A-D3341EBCE4D0}"/>
              </a:ext>
            </a:extLst>
          </p:cNvPr>
          <p:cNvSpPr>
            <a:spLocks noGrp="1"/>
          </p:cNvSpPr>
          <p:nvPr>
            <p:ph type="sldNum" sz="quarter" idx="12"/>
          </p:nvPr>
        </p:nvSpPr>
        <p:spPr/>
        <p:txBody>
          <a:bodyPr/>
          <a:lstStyle/>
          <a:p>
            <a:fld id="{3E6980A2-F130-4742-89EA-C23F98879079}" type="slidenum">
              <a:rPr lang="en-US" smtClean="0"/>
              <a:t>37</a:t>
            </a:fld>
            <a:endParaRPr lang="en-US"/>
          </a:p>
        </p:txBody>
      </p:sp>
      <p:sp>
        <p:nvSpPr>
          <p:cNvPr id="9" name="Content Placeholder 2">
            <a:extLst>
              <a:ext uri="{FF2B5EF4-FFF2-40B4-BE49-F238E27FC236}">
                <a16:creationId xmlns:a16="http://schemas.microsoft.com/office/drawing/2014/main" id="{E8029D28-5E45-4543-82CF-C8875EBDBB96}"/>
              </a:ext>
            </a:extLst>
          </p:cNvPr>
          <p:cNvSpPr>
            <a:spLocks noGrp="1"/>
          </p:cNvSpPr>
          <p:nvPr>
            <p:ph idx="1"/>
          </p:nvPr>
        </p:nvSpPr>
        <p:spPr>
          <a:xfrm>
            <a:off x="628650" y="1148669"/>
            <a:ext cx="7886700" cy="4390997"/>
          </a:xfrm>
        </p:spPr>
        <p:txBody>
          <a:bodyPr>
            <a:normAutofit/>
          </a:bodyPr>
          <a:lstStyle/>
          <a:p>
            <a:pPr marL="0" indent="0">
              <a:buNone/>
            </a:pPr>
            <a:r>
              <a:rPr lang="en-US" sz="2000" dirty="0"/>
              <a:t>But, now let's discuss the other issues which may influence the need to go forward in the short term or not…</a:t>
            </a:r>
          </a:p>
          <a:p>
            <a:r>
              <a:rPr lang="en-US" sz="2000" dirty="0"/>
              <a:t>The SPLOST referendum will need to be renewed in 2023.</a:t>
            </a:r>
          </a:p>
          <a:p>
            <a:r>
              <a:rPr lang="en-US" sz="2000" dirty="0"/>
              <a:t>Discussion points that may occur for 2023:</a:t>
            </a:r>
          </a:p>
          <a:p>
            <a:pPr lvl="1"/>
            <a:r>
              <a:rPr lang="en-US" sz="2000" dirty="0"/>
              <a:t>Parent v Baby SPLOST.  The SPLOST law that applies to DeKalb severely restricts its spending – transportation and public safety, with a very limited amount for capital repairs. Main option to be added, park and community facilities.</a:t>
            </a:r>
          </a:p>
          <a:p>
            <a:pPr lvl="1"/>
            <a:r>
              <a:rPr lang="en-US" sz="2000" dirty="0"/>
              <a:t>Distribution formula.  Currently, on a per capita basis for the city and the unincorporated area.  Other options, could be based off digest size or point of sale.</a:t>
            </a:r>
          </a:p>
          <a:p>
            <a:r>
              <a:rPr lang="en-US" sz="2000" dirty="0"/>
              <a:t>In either case, the voters will most likely be voting on a self taxing renewal in the upcoming year.</a:t>
            </a:r>
          </a:p>
          <a:p>
            <a:pPr lvl="1"/>
            <a:endParaRPr lang="en-US" sz="2000" dirty="0"/>
          </a:p>
          <a:p>
            <a:pPr lvl="1"/>
            <a:endParaRPr lang="en-US" sz="2000" dirty="0"/>
          </a:p>
          <a:p>
            <a:pPr marL="0" indent="0">
              <a:buNone/>
            </a:pPr>
            <a:endParaRPr lang="en-US" sz="2000" dirty="0"/>
          </a:p>
          <a:p>
            <a:endParaRPr lang="en-US" sz="2000" dirty="0"/>
          </a:p>
          <a:p>
            <a:endParaRPr lang="en-US" sz="1800" dirty="0"/>
          </a:p>
          <a:p>
            <a:endParaRPr lang="en-US" sz="2000" dirty="0"/>
          </a:p>
          <a:p>
            <a:endParaRPr lang="en-US" sz="2000" dirty="0"/>
          </a:p>
          <a:p>
            <a:pPr lvl="1"/>
            <a:endParaRPr lang="en-US" sz="1400" dirty="0"/>
          </a:p>
        </p:txBody>
      </p:sp>
    </p:spTree>
    <p:extLst>
      <p:ext uri="{BB962C8B-B14F-4D97-AF65-F5344CB8AC3E}">
        <p14:creationId xmlns:p14="http://schemas.microsoft.com/office/powerpoint/2010/main" val="753213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108-A220-4CEC-B923-3A0106FF7074}"/>
              </a:ext>
            </a:extLst>
          </p:cNvPr>
          <p:cNvSpPr>
            <a:spLocks noGrp="1"/>
          </p:cNvSpPr>
          <p:nvPr>
            <p:ph type="title"/>
          </p:nvPr>
        </p:nvSpPr>
        <p:spPr/>
        <p:txBody>
          <a:bodyPr/>
          <a:lstStyle/>
          <a:p>
            <a:r>
              <a:rPr lang="en-US" dirty="0"/>
              <a:t>Bonds: Cutting to the Chase</a:t>
            </a:r>
          </a:p>
        </p:txBody>
      </p:sp>
      <p:sp>
        <p:nvSpPr>
          <p:cNvPr id="4" name="Slide Number Placeholder 3">
            <a:extLst>
              <a:ext uri="{FF2B5EF4-FFF2-40B4-BE49-F238E27FC236}">
                <a16:creationId xmlns:a16="http://schemas.microsoft.com/office/drawing/2014/main" id="{3560C3EC-890D-4715-BF0A-D3341EBCE4D0}"/>
              </a:ext>
            </a:extLst>
          </p:cNvPr>
          <p:cNvSpPr>
            <a:spLocks noGrp="1"/>
          </p:cNvSpPr>
          <p:nvPr>
            <p:ph type="sldNum" sz="quarter" idx="12"/>
          </p:nvPr>
        </p:nvSpPr>
        <p:spPr/>
        <p:txBody>
          <a:bodyPr/>
          <a:lstStyle/>
          <a:p>
            <a:fld id="{3E6980A2-F130-4742-89EA-C23F98879079}" type="slidenum">
              <a:rPr lang="en-US" smtClean="0"/>
              <a:t>38</a:t>
            </a:fld>
            <a:endParaRPr lang="en-US"/>
          </a:p>
        </p:txBody>
      </p:sp>
      <p:sp>
        <p:nvSpPr>
          <p:cNvPr id="9" name="Content Placeholder 2">
            <a:extLst>
              <a:ext uri="{FF2B5EF4-FFF2-40B4-BE49-F238E27FC236}">
                <a16:creationId xmlns:a16="http://schemas.microsoft.com/office/drawing/2014/main" id="{E8029D28-5E45-4543-82CF-C8875EBDBB96}"/>
              </a:ext>
            </a:extLst>
          </p:cNvPr>
          <p:cNvSpPr>
            <a:spLocks noGrp="1"/>
          </p:cNvSpPr>
          <p:nvPr>
            <p:ph idx="1"/>
          </p:nvPr>
        </p:nvSpPr>
        <p:spPr>
          <a:xfrm>
            <a:off x="628650" y="1148669"/>
            <a:ext cx="7886700" cy="4390997"/>
          </a:xfrm>
        </p:spPr>
        <p:txBody>
          <a:bodyPr>
            <a:normAutofit/>
          </a:bodyPr>
          <a:lstStyle/>
          <a:p>
            <a:pPr marL="0" indent="0">
              <a:buNone/>
            </a:pPr>
            <a:r>
              <a:rPr lang="en-US" sz="2000" dirty="0"/>
              <a:t>With that all in mind….</a:t>
            </a:r>
          </a:p>
          <a:p>
            <a:r>
              <a:rPr lang="en-US" sz="2000" dirty="0"/>
              <a:t>The operating needs of the city are current, the capital needs are long term.</a:t>
            </a:r>
          </a:p>
          <a:p>
            <a:r>
              <a:rPr lang="en-US" sz="2000" dirty="0"/>
              <a:t>Short term capital needs could be getting a cash infusion within the year.</a:t>
            </a:r>
          </a:p>
          <a:p>
            <a:r>
              <a:rPr lang="en-US" sz="2000" dirty="0"/>
              <a:t>Voters will be asked to renew the SPLOST next year – Dunwoody’s share of that could be $42 million or more.  What if it had Parks?</a:t>
            </a:r>
          </a:p>
          <a:p>
            <a:r>
              <a:rPr lang="en-US" sz="2000" dirty="0"/>
              <a:t>Does the city have enough bandwidth to add in more projects above these?  Think – citizen input, not necessarily staff time.</a:t>
            </a:r>
          </a:p>
          <a:p>
            <a:r>
              <a:rPr lang="en-US" sz="2000"/>
              <a:t>The question </a:t>
            </a:r>
            <a:r>
              <a:rPr lang="en-US" sz="2000" dirty="0"/>
              <a:t>is -  does a general obligation bond fit in the current situation?</a:t>
            </a:r>
          </a:p>
          <a:p>
            <a:endParaRPr lang="en-US" sz="2000" dirty="0"/>
          </a:p>
          <a:p>
            <a:endParaRPr lang="en-US" sz="2000" dirty="0"/>
          </a:p>
          <a:p>
            <a:pPr lvl="1"/>
            <a:endParaRPr lang="en-US" sz="2000" dirty="0"/>
          </a:p>
          <a:p>
            <a:pPr lvl="1"/>
            <a:endParaRPr lang="en-US" sz="2000" dirty="0"/>
          </a:p>
          <a:p>
            <a:pPr marL="0" indent="0">
              <a:buNone/>
            </a:pPr>
            <a:endParaRPr lang="en-US" sz="2000" dirty="0"/>
          </a:p>
          <a:p>
            <a:endParaRPr lang="en-US" sz="2000" dirty="0"/>
          </a:p>
          <a:p>
            <a:endParaRPr lang="en-US" sz="1800" dirty="0"/>
          </a:p>
          <a:p>
            <a:endParaRPr lang="en-US" sz="2000" dirty="0"/>
          </a:p>
          <a:p>
            <a:endParaRPr lang="en-US" sz="2000" dirty="0"/>
          </a:p>
          <a:p>
            <a:pPr lvl="1"/>
            <a:endParaRPr lang="en-US" sz="1400" dirty="0"/>
          </a:p>
        </p:txBody>
      </p:sp>
    </p:spTree>
    <p:extLst>
      <p:ext uri="{BB962C8B-B14F-4D97-AF65-F5344CB8AC3E}">
        <p14:creationId xmlns:p14="http://schemas.microsoft.com/office/powerpoint/2010/main" val="1475958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 y="-238355"/>
            <a:ext cx="9143999" cy="4772862"/>
          </a:xfrm>
          <a:prstGeom prst="rect">
            <a:avLst/>
          </a:prstGeom>
        </p:spPr>
      </p:pic>
      <p:sp>
        <p:nvSpPr>
          <p:cNvPr id="28" name="Rectangle 27"/>
          <p:cNvSpPr/>
          <p:nvPr/>
        </p:nvSpPr>
        <p:spPr>
          <a:xfrm>
            <a:off x="-4536" y="4362497"/>
            <a:ext cx="9143999" cy="249550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549928" y="4441538"/>
            <a:ext cx="7772400" cy="1741423"/>
          </a:xfrm>
        </p:spPr>
        <p:txBody>
          <a:bodyPr>
            <a:normAutofit fontScale="90000"/>
          </a:bodyPr>
          <a:lstStyle/>
          <a:p>
            <a:r>
              <a:rPr lang="en-US" sz="3600" dirty="0">
                <a:solidFill>
                  <a:schemeClr val="bg1"/>
                </a:solidFill>
                <a:latin typeface="Arial" panose="020B0604020202020204" pitchFamily="34" charset="0"/>
                <a:cs typeface="Arial" panose="020B0604020202020204" pitchFamily="34" charset="0"/>
              </a:rPr>
              <a:t>City Council Retreat</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Econ 201</a:t>
            </a:r>
            <a:br>
              <a:rPr lang="en-US" sz="3600" dirty="0">
                <a:solidFill>
                  <a:schemeClr val="bg1"/>
                </a:solidFill>
                <a:latin typeface="Arial" panose="020B0604020202020204" pitchFamily="34" charset="0"/>
                <a:cs typeface="Arial" panose="020B0604020202020204" pitchFamily="34" charset="0"/>
              </a:rPr>
            </a:br>
            <a:br>
              <a:rPr lang="az-Cyrl-AZ" sz="3600" dirty="0">
                <a:solidFill>
                  <a:schemeClr val="bg1"/>
                </a:solidFill>
                <a:latin typeface="Arial" panose="020B0604020202020204" pitchFamily="34" charset="0"/>
                <a:cs typeface="Arial" panose="020B0604020202020204" pitchFamily="34" charset="0"/>
              </a:rPr>
            </a:br>
            <a:endParaRPr lang="en-US" sz="36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549928" y="5759715"/>
            <a:ext cx="6858000" cy="1655762"/>
          </a:xfrm>
        </p:spPr>
        <p:txBody>
          <a:bodyPr>
            <a:normAutofit/>
          </a:bodyPr>
          <a:lstStyle/>
          <a:p>
            <a:pPr marL="0" indent="0">
              <a:buNone/>
            </a:pPr>
            <a:r>
              <a:rPr lang="en-US" sz="1800" dirty="0">
                <a:solidFill>
                  <a:schemeClr val="bg1"/>
                </a:solidFill>
                <a:latin typeface="Arial" panose="020B0604020202020204" pitchFamily="34" charset="0"/>
                <a:cs typeface="Arial" panose="020B0604020202020204" pitchFamily="34" charset="0"/>
              </a:rPr>
              <a:t>March 21-22, 2022</a:t>
            </a:r>
            <a:endParaRPr lang="en-US" sz="2000" dirty="0">
              <a:solidFill>
                <a:schemeClr val="bg1"/>
              </a:solidFill>
              <a:latin typeface="Arial" panose="020B0604020202020204" pitchFamily="34" charset="0"/>
              <a:cs typeface="Arial" panose="020B0604020202020204" pitchFamily="34" charset="0"/>
            </a:endParaRPr>
          </a:p>
        </p:txBody>
      </p:sp>
      <p:sp>
        <p:nvSpPr>
          <p:cNvPr id="8" name="Oval 7"/>
          <p:cNvSpPr/>
          <p:nvPr/>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94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108-A220-4CEC-B923-3A0106FF7074}"/>
              </a:ext>
            </a:extLst>
          </p:cNvPr>
          <p:cNvSpPr>
            <a:spLocks noGrp="1"/>
          </p:cNvSpPr>
          <p:nvPr>
            <p:ph type="title"/>
          </p:nvPr>
        </p:nvSpPr>
        <p:spPr/>
        <p:txBody>
          <a:bodyPr/>
          <a:lstStyle/>
          <a:p>
            <a:r>
              <a:rPr lang="en-US" dirty="0"/>
              <a:t>General Fund History</a:t>
            </a:r>
          </a:p>
        </p:txBody>
      </p:sp>
      <p:sp>
        <p:nvSpPr>
          <p:cNvPr id="3" name="Content Placeholder 2">
            <a:extLst>
              <a:ext uri="{FF2B5EF4-FFF2-40B4-BE49-F238E27FC236}">
                <a16:creationId xmlns:a16="http://schemas.microsoft.com/office/drawing/2014/main" id="{44334EB8-C9F1-42C2-9AEB-0B329A7F7077}"/>
              </a:ext>
            </a:extLst>
          </p:cNvPr>
          <p:cNvSpPr>
            <a:spLocks noGrp="1"/>
          </p:cNvSpPr>
          <p:nvPr>
            <p:ph idx="1"/>
          </p:nvPr>
        </p:nvSpPr>
        <p:spPr>
          <a:xfrm>
            <a:off x="628650" y="1197496"/>
            <a:ext cx="7886700" cy="884317"/>
          </a:xfrm>
        </p:spPr>
        <p:txBody>
          <a:bodyPr>
            <a:normAutofit/>
          </a:bodyPr>
          <a:lstStyle/>
          <a:p>
            <a:pPr marL="0" indent="0">
              <a:buNone/>
            </a:pPr>
            <a:r>
              <a:rPr lang="en-US" sz="1800" dirty="0"/>
              <a:t>With over a decade of data, this is how the General Fund revenues, expenditures, year-end fund balance, and a four-month year end reserve, look.</a:t>
            </a:r>
          </a:p>
        </p:txBody>
      </p:sp>
      <p:sp>
        <p:nvSpPr>
          <p:cNvPr id="4" name="Slide Number Placeholder 3">
            <a:extLst>
              <a:ext uri="{FF2B5EF4-FFF2-40B4-BE49-F238E27FC236}">
                <a16:creationId xmlns:a16="http://schemas.microsoft.com/office/drawing/2014/main" id="{3560C3EC-890D-4715-BF0A-D3341EBCE4D0}"/>
              </a:ext>
            </a:extLst>
          </p:cNvPr>
          <p:cNvSpPr>
            <a:spLocks noGrp="1"/>
          </p:cNvSpPr>
          <p:nvPr>
            <p:ph type="sldNum" sz="quarter" idx="12"/>
          </p:nvPr>
        </p:nvSpPr>
        <p:spPr/>
        <p:txBody>
          <a:bodyPr/>
          <a:lstStyle/>
          <a:p>
            <a:fld id="{3E6980A2-F130-4742-89EA-C23F98879079}" type="slidenum">
              <a:rPr lang="en-US" smtClean="0"/>
              <a:t>4</a:t>
            </a:fld>
            <a:endParaRPr lang="en-US"/>
          </a:p>
        </p:txBody>
      </p:sp>
      <p:sp>
        <p:nvSpPr>
          <p:cNvPr id="9" name="Content Placeholder 2">
            <a:extLst>
              <a:ext uri="{FF2B5EF4-FFF2-40B4-BE49-F238E27FC236}">
                <a16:creationId xmlns:a16="http://schemas.microsoft.com/office/drawing/2014/main" id="{00CEA210-8D36-4ABD-A12A-AD6F193DC671}"/>
              </a:ext>
            </a:extLst>
          </p:cNvPr>
          <p:cNvSpPr txBox="1">
            <a:spLocks/>
          </p:cNvSpPr>
          <p:nvPr/>
        </p:nvSpPr>
        <p:spPr>
          <a:xfrm>
            <a:off x="628650" y="2081813"/>
            <a:ext cx="3135482" cy="39564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The growth in undesignated fund balance is a direct result of prudent City Council actions at the start of COVID.</a:t>
            </a:r>
          </a:p>
          <a:p>
            <a:pPr marL="0" indent="0">
              <a:buFont typeface="Arial" panose="020B0604020202020204" pitchFamily="34" charset="0"/>
              <a:buNone/>
            </a:pPr>
            <a:r>
              <a:rPr lang="en-US" sz="1800" dirty="0"/>
              <a:t>However, given the changes over the past year, staff recommends now working with this fund balance growth and developing a comprehensive use for it, fitting the current needs of the city.</a:t>
            </a:r>
          </a:p>
          <a:p>
            <a:pPr marL="0" indent="0">
              <a:buFont typeface="Arial" panose="020B0604020202020204" pitchFamily="34" charset="0"/>
              <a:buNone/>
            </a:pPr>
            <a:endParaRPr lang="en-US" sz="1800" dirty="0"/>
          </a:p>
        </p:txBody>
      </p:sp>
      <p:pic>
        <p:nvPicPr>
          <p:cNvPr id="6" name="Picture 5">
            <a:extLst>
              <a:ext uri="{FF2B5EF4-FFF2-40B4-BE49-F238E27FC236}">
                <a16:creationId xmlns:a16="http://schemas.microsoft.com/office/drawing/2014/main" id="{4FB5D652-1024-43DB-B181-1EEEE83CA534}"/>
              </a:ext>
            </a:extLst>
          </p:cNvPr>
          <p:cNvPicPr>
            <a:picLocks noChangeAspect="1"/>
          </p:cNvPicPr>
          <p:nvPr/>
        </p:nvPicPr>
        <p:blipFill>
          <a:blip r:embed="rId2"/>
          <a:stretch>
            <a:fillRect/>
          </a:stretch>
        </p:blipFill>
        <p:spPr>
          <a:xfrm>
            <a:off x="3873514" y="2130641"/>
            <a:ext cx="4932413" cy="3578690"/>
          </a:xfrm>
          <a:prstGeom prst="rect">
            <a:avLst/>
          </a:prstGeom>
          <a:ln>
            <a:solidFill>
              <a:schemeClr val="tx1"/>
            </a:solidFill>
          </a:ln>
        </p:spPr>
      </p:pic>
    </p:spTree>
    <p:extLst>
      <p:ext uri="{BB962C8B-B14F-4D97-AF65-F5344CB8AC3E}">
        <p14:creationId xmlns:p14="http://schemas.microsoft.com/office/powerpoint/2010/main" val="98520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lstStyle/>
          <a:p>
            <a:r>
              <a:rPr lang="en-US" dirty="0"/>
              <a:t>General Fund Revenue</a:t>
            </a:r>
          </a:p>
        </p:txBody>
      </p:sp>
      <p:sp>
        <p:nvSpPr>
          <p:cNvPr id="3" name="Content Placeholder 2">
            <a:extLst>
              <a:ext uri="{FF2B5EF4-FFF2-40B4-BE49-F238E27FC236}">
                <a16:creationId xmlns:a16="http://schemas.microsoft.com/office/drawing/2014/main" id="{E1F45671-3EA5-45C0-9392-E09B62B664BA}"/>
              </a:ext>
            </a:extLst>
          </p:cNvPr>
          <p:cNvSpPr>
            <a:spLocks noGrp="1"/>
          </p:cNvSpPr>
          <p:nvPr>
            <p:ph idx="1"/>
          </p:nvPr>
        </p:nvSpPr>
        <p:spPr>
          <a:xfrm>
            <a:off x="628650" y="1066551"/>
            <a:ext cx="7805136" cy="884317"/>
          </a:xfrm>
        </p:spPr>
        <p:txBody>
          <a:bodyPr>
            <a:normAutofit/>
          </a:bodyPr>
          <a:lstStyle/>
          <a:p>
            <a:pPr marL="0" indent="0">
              <a:buNone/>
            </a:pPr>
            <a:r>
              <a:rPr lang="en-US" sz="2400" dirty="0"/>
              <a:t>Before looking at using fund balance lets look at the existing revenue mix.  This is the General Fund.</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5</a:t>
            </a:fld>
            <a:endParaRPr lang="en-US"/>
          </a:p>
        </p:txBody>
      </p:sp>
      <p:pic>
        <p:nvPicPr>
          <p:cNvPr id="5" name="Picture 4">
            <a:extLst>
              <a:ext uri="{FF2B5EF4-FFF2-40B4-BE49-F238E27FC236}">
                <a16:creationId xmlns:a16="http://schemas.microsoft.com/office/drawing/2014/main" id="{067C421D-1BB9-42F9-8F44-2E3C45FE775F}"/>
              </a:ext>
            </a:extLst>
          </p:cNvPr>
          <p:cNvPicPr>
            <a:picLocks noChangeAspect="1"/>
          </p:cNvPicPr>
          <p:nvPr/>
        </p:nvPicPr>
        <p:blipFill>
          <a:blip r:embed="rId2"/>
          <a:stretch>
            <a:fillRect/>
          </a:stretch>
        </p:blipFill>
        <p:spPr>
          <a:xfrm>
            <a:off x="735805" y="2166151"/>
            <a:ext cx="4716530" cy="3426284"/>
          </a:xfrm>
          <a:prstGeom prst="rect">
            <a:avLst/>
          </a:prstGeom>
          <a:ln>
            <a:solidFill>
              <a:schemeClr val="tx1"/>
            </a:solidFill>
          </a:ln>
        </p:spPr>
      </p:pic>
      <p:sp>
        <p:nvSpPr>
          <p:cNvPr id="8" name="Content Placeholder 2">
            <a:extLst>
              <a:ext uri="{FF2B5EF4-FFF2-40B4-BE49-F238E27FC236}">
                <a16:creationId xmlns:a16="http://schemas.microsoft.com/office/drawing/2014/main" id="{5166C235-8566-4D09-A0E8-361016B85D3A}"/>
              </a:ext>
            </a:extLst>
          </p:cNvPr>
          <p:cNvSpPr txBox="1">
            <a:spLocks/>
          </p:cNvSpPr>
          <p:nvPr/>
        </p:nvSpPr>
        <p:spPr>
          <a:xfrm rot="10800000" flipV="1">
            <a:off x="5619564" y="1850093"/>
            <a:ext cx="2895784" cy="4272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Side Bar (literally):</a:t>
            </a:r>
          </a:p>
          <a:p>
            <a:pPr marL="0" indent="0">
              <a:buNone/>
            </a:pPr>
            <a:r>
              <a:rPr lang="en-US" sz="1400" dirty="0"/>
              <a:t>This graph does not show ARP or fund balance, one-time sources.</a:t>
            </a:r>
          </a:p>
          <a:p>
            <a:pPr marL="0" indent="0">
              <a:buNone/>
            </a:pPr>
            <a:r>
              <a:rPr lang="en-US" sz="1400" dirty="0"/>
              <a:t>Hotel/Motel is a bit understated on purpose for FY2022.</a:t>
            </a:r>
          </a:p>
          <a:p>
            <a:pPr marL="0" indent="0">
              <a:buNone/>
            </a:pPr>
            <a:r>
              <a:rPr lang="en-US" sz="1400" dirty="0"/>
              <a:t>Issues with the various sources:</a:t>
            </a:r>
          </a:p>
          <a:p>
            <a:pPr marL="0" indent="0">
              <a:buNone/>
            </a:pPr>
            <a:r>
              <a:rPr lang="en-US" sz="1400" dirty="0"/>
              <a:t>Taxes: Residential property values are frozen and commercial is precarious in terms of growth without big projects like High St.  It is safe to assume commercial growth is minimal until return to work is the norm.</a:t>
            </a:r>
          </a:p>
          <a:p>
            <a:pPr marL="0" indent="0">
              <a:buNone/>
            </a:pPr>
            <a:r>
              <a:rPr lang="en-US" sz="1400" dirty="0"/>
              <a:t>All the other sources - combined -barely move the needle.</a:t>
            </a:r>
          </a:p>
          <a:p>
            <a:pPr marL="0" indent="0">
              <a:buNone/>
            </a:pPr>
            <a:r>
              <a:rPr lang="en-US" sz="1400" dirty="0"/>
              <a:t>Basically, revenues are not very diverse, and the main source is not projected to grow much.</a:t>
            </a:r>
          </a:p>
        </p:txBody>
      </p:sp>
    </p:spTree>
    <p:extLst>
      <p:ext uri="{BB962C8B-B14F-4D97-AF65-F5344CB8AC3E}">
        <p14:creationId xmlns:p14="http://schemas.microsoft.com/office/powerpoint/2010/main" val="353376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lstStyle/>
          <a:p>
            <a:r>
              <a:rPr lang="en-US" dirty="0"/>
              <a:t>Tax Digest</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6</a:t>
            </a:fld>
            <a:endParaRPr lang="en-US"/>
          </a:p>
        </p:txBody>
      </p:sp>
      <p:sp>
        <p:nvSpPr>
          <p:cNvPr id="7" name="Content Placeholder 6">
            <a:extLst>
              <a:ext uri="{FF2B5EF4-FFF2-40B4-BE49-F238E27FC236}">
                <a16:creationId xmlns:a16="http://schemas.microsoft.com/office/drawing/2014/main" id="{9CEBF215-8945-4AB2-93AB-209973CE0BEC}"/>
              </a:ext>
            </a:extLst>
          </p:cNvPr>
          <p:cNvSpPr>
            <a:spLocks noGrp="1"/>
          </p:cNvSpPr>
          <p:nvPr>
            <p:ph idx="1"/>
          </p:nvPr>
        </p:nvSpPr>
        <p:spPr/>
        <p:txBody>
          <a:bodyPr/>
          <a:lstStyle/>
          <a:p>
            <a:pPr marL="0" indent="0">
              <a:buNone/>
            </a:pPr>
            <a:r>
              <a:rPr lang="en-US" dirty="0"/>
              <a:t>While there has been growth in the digest since incorporation…</a:t>
            </a:r>
          </a:p>
        </p:txBody>
      </p:sp>
      <p:pic>
        <p:nvPicPr>
          <p:cNvPr id="3" name="Picture 2">
            <a:extLst>
              <a:ext uri="{FF2B5EF4-FFF2-40B4-BE49-F238E27FC236}">
                <a16:creationId xmlns:a16="http://schemas.microsoft.com/office/drawing/2014/main" id="{34D51C07-2162-4065-AA58-59C38DEE1F04}"/>
              </a:ext>
            </a:extLst>
          </p:cNvPr>
          <p:cNvPicPr>
            <a:picLocks noChangeAspect="1"/>
          </p:cNvPicPr>
          <p:nvPr/>
        </p:nvPicPr>
        <p:blipFill>
          <a:blip r:embed="rId2"/>
          <a:stretch>
            <a:fillRect/>
          </a:stretch>
        </p:blipFill>
        <p:spPr>
          <a:xfrm>
            <a:off x="1770077" y="1991259"/>
            <a:ext cx="5685232" cy="4124831"/>
          </a:xfrm>
          <a:prstGeom prst="rect">
            <a:avLst/>
          </a:prstGeom>
          <a:ln>
            <a:solidFill>
              <a:schemeClr val="tx1"/>
            </a:solidFill>
          </a:ln>
        </p:spPr>
      </p:pic>
    </p:spTree>
    <p:extLst>
      <p:ext uri="{BB962C8B-B14F-4D97-AF65-F5344CB8AC3E}">
        <p14:creationId xmlns:p14="http://schemas.microsoft.com/office/powerpoint/2010/main" val="242771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lstStyle/>
          <a:p>
            <a:r>
              <a:rPr lang="en-US" dirty="0"/>
              <a:t>Tax Digest</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7</a:t>
            </a:fld>
            <a:endParaRPr lang="en-US"/>
          </a:p>
        </p:txBody>
      </p:sp>
      <p:sp>
        <p:nvSpPr>
          <p:cNvPr id="7" name="Content Placeholder 6">
            <a:extLst>
              <a:ext uri="{FF2B5EF4-FFF2-40B4-BE49-F238E27FC236}">
                <a16:creationId xmlns:a16="http://schemas.microsoft.com/office/drawing/2014/main" id="{9CEBF215-8945-4AB2-93AB-209973CE0BEC}"/>
              </a:ext>
            </a:extLst>
          </p:cNvPr>
          <p:cNvSpPr>
            <a:spLocks noGrp="1"/>
          </p:cNvSpPr>
          <p:nvPr>
            <p:ph idx="1"/>
          </p:nvPr>
        </p:nvSpPr>
        <p:spPr/>
        <p:txBody>
          <a:bodyPr/>
          <a:lstStyle/>
          <a:p>
            <a:pPr marL="0" indent="0">
              <a:buNone/>
            </a:pPr>
            <a:r>
              <a:rPr lang="en-US" dirty="0"/>
              <a:t>… it has not been steady or uniform.</a:t>
            </a:r>
          </a:p>
        </p:txBody>
      </p:sp>
      <p:pic>
        <p:nvPicPr>
          <p:cNvPr id="5" name="Picture 4">
            <a:extLst>
              <a:ext uri="{FF2B5EF4-FFF2-40B4-BE49-F238E27FC236}">
                <a16:creationId xmlns:a16="http://schemas.microsoft.com/office/drawing/2014/main" id="{25A77635-2618-4EF0-B24C-FC983A338B32}"/>
              </a:ext>
            </a:extLst>
          </p:cNvPr>
          <p:cNvPicPr>
            <a:picLocks noChangeAspect="1"/>
          </p:cNvPicPr>
          <p:nvPr/>
        </p:nvPicPr>
        <p:blipFill>
          <a:blip r:embed="rId2"/>
          <a:stretch>
            <a:fillRect/>
          </a:stretch>
        </p:blipFill>
        <p:spPr>
          <a:xfrm>
            <a:off x="1812022" y="1685330"/>
            <a:ext cx="5900544" cy="4279242"/>
          </a:xfrm>
          <a:prstGeom prst="rect">
            <a:avLst/>
          </a:prstGeom>
          <a:ln>
            <a:solidFill>
              <a:schemeClr val="tx1"/>
            </a:solidFill>
          </a:ln>
        </p:spPr>
      </p:pic>
    </p:spTree>
    <p:extLst>
      <p:ext uri="{BB962C8B-B14F-4D97-AF65-F5344CB8AC3E}">
        <p14:creationId xmlns:p14="http://schemas.microsoft.com/office/powerpoint/2010/main" val="283068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lstStyle/>
          <a:p>
            <a:r>
              <a:rPr lang="en-US" dirty="0"/>
              <a:t>Tax Digest</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8</a:t>
            </a:fld>
            <a:endParaRPr lang="en-US"/>
          </a:p>
        </p:txBody>
      </p:sp>
      <p:sp>
        <p:nvSpPr>
          <p:cNvPr id="7" name="Content Placeholder 6">
            <a:extLst>
              <a:ext uri="{FF2B5EF4-FFF2-40B4-BE49-F238E27FC236}">
                <a16:creationId xmlns:a16="http://schemas.microsoft.com/office/drawing/2014/main" id="{9CEBF215-8945-4AB2-93AB-209973CE0BEC}"/>
              </a:ext>
            </a:extLst>
          </p:cNvPr>
          <p:cNvSpPr>
            <a:spLocks noGrp="1"/>
          </p:cNvSpPr>
          <p:nvPr>
            <p:ph idx="1"/>
          </p:nvPr>
        </p:nvSpPr>
        <p:spPr/>
        <p:txBody>
          <a:bodyPr/>
          <a:lstStyle/>
          <a:p>
            <a:pPr marL="0" indent="0">
              <a:buNone/>
            </a:pPr>
            <a:r>
              <a:rPr lang="en-US" dirty="0"/>
              <a:t>Gross digest is close to 50/50…</a:t>
            </a:r>
          </a:p>
        </p:txBody>
      </p:sp>
      <p:pic>
        <p:nvPicPr>
          <p:cNvPr id="3" name="Picture 2">
            <a:extLst>
              <a:ext uri="{FF2B5EF4-FFF2-40B4-BE49-F238E27FC236}">
                <a16:creationId xmlns:a16="http://schemas.microsoft.com/office/drawing/2014/main" id="{5CAA089D-CE19-4CDB-AC83-F4B36E53CEDE}"/>
              </a:ext>
            </a:extLst>
          </p:cNvPr>
          <p:cNvPicPr>
            <a:picLocks noChangeAspect="1"/>
          </p:cNvPicPr>
          <p:nvPr/>
        </p:nvPicPr>
        <p:blipFill>
          <a:blip r:embed="rId2"/>
          <a:stretch>
            <a:fillRect/>
          </a:stretch>
        </p:blipFill>
        <p:spPr>
          <a:xfrm>
            <a:off x="1654205" y="1658074"/>
            <a:ext cx="6220580" cy="4518889"/>
          </a:xfrm>
          <a:prstGeom prst="rect">
            <a:avLst/>
          </a:prstGeom>
          <a:ln>
            <a:solidFill>
              <a:schemeClr val="tx1"/>
            </a:solidFill>
          </a:ln>
        </p:spPr>
      </p:pic>
    </p:spTree>
    <p:extLst>
      <p:ext uri="{BB962C8B-B14F-4D97-AF65-F5344CB8AC3E}">
        <p14:creationId xmlns:p14="http://schemas.microsoft.com/office/powerpoint/2010/main" val="64212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lstStyle/>
          <a:p>
            <a:r>
              <a:rPr lang="en-US" dirty="0"/>
              <a:t>Tax Digest</a:t>
            </a:r>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9</a:t>
            </a:fld>
            <a:endParaRPr lang="en-US"/>
          </a:p>
        </p:txBody>
      </p:sp>
      <p:sp>
        <p:nvSpPr>
          <p:cNvPr id="7" name="Content Placeholder 6">
            <a:extLst>
              <a:ext uri="{FF2B5EF4-FFF2-40B4-BE49-F238E27FC236}">
                <a16:creationId xmlns:a16="http://schemas.microsoft.com/office/drawing/2014/main" id="{9CEBF215-8945-4AB2-93AB-209973CE0BEC}"/>
              </a:ext>
            </a:extLst>
          </p:cNvPr>
          <p:cNvSpPr>
            <a:spLocks noGrp="1"/>
          </p:cNvSpPr>
          <p:nvPr>
            <p:ph idx="1"/>
          </p:nvPr>
        </p:nvSpPr>
        <p:spPr/>
        <p:txBody>
          <a:bodyPr/>
          <a:lstStyle/>
          <a:p>
            <a:pPr marL="0" indent="0">
              <a:buNone/>
            </a:pPr>
            <a:r>
              <a:rPr lang="en-US" dirty="0"/>
              <a:t>… but exemptions change the mix.</a:t>
            </a:r>
          </a:p>
        </p:txBody>
      </p:sp>
      <p:pic>
        <p:nvPicPr>
          <p:cNvPr id="5" name="Picture 4">
            <a:extLst>
              <a:ext uri="{FF2B5EF4-FFF2-40B4-BE49-F238E27FC236}">
                <a16:creationId xmlns:a16="http://schemas.microsoft.com/office/drawing/2014/main" id="{9DF70D2D-9E83-4CAB-9123-F69326FDEE6E}"/>
              </a:ext>
            </a:extLst>
          </p:cNvPr>
          <p:cNvPicPr>
            <a:picLocks noChangeAspect="1"/>
          </p:cNvPicPr>
          <p:nvPr/>
        </p:nvPicPr>
        <p:blipFill>
          <a:blip r:embed="rId2"/>
          <a:stretch>
            <a:fillRect/>
          </a:stretch>
        </p:blipFill>
        <p:spPr>
          <a:xfrm>
            <a:off x="1661019" y="1614272"/>
            <a:ext cx="6280877" cy="4562691"/>
          </a:xfrm>
          <a:prstGeom prst="rect">
            <a:avLst/>
          </a:prstGeom>
          <a:ln>
            <a:solidFill>
              <a:schemeClr val="tx1"/>
            </a:solidFill>
          </a:ln>
        </p:spPr>
      </p:pic>
    </p:spTree>
    <p:extLst>
      <p:ext uri="{BB962C8B-B14F-4D97-AF65-F5344CB8AC3E}">
        <p14:creationId xmlns:p14="http://schemas.microsoft.com/office/powerpoint/2010/main" val="5438262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nicki_COD_PowerPoint_template_4-3.potx" id="{7A36856C-D7B5-4894-8428-0FB9F04B1B76}" vid="{0E4A2F48-8936-42C2-A8F0-3019B238C7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FInancial Section Retreat</Template>
  <TotalTime>1869</TotalTime>
  <Words>2149</Words>
  <Application>Microsoft Office PowerPoint</Application>
  <PresentationFormat>On-screen Show (4:3)</PresentationFormat>
  <Paragraphs>189</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 Black</vt:lpstr>
      <vt:lpstr>Calibri</vt:lpstr>
      <vt:lpstr>Calibri Light</vt:lpstr>
      <vt:lpstr>Office Theme</vt:lpstr>
      <vt:lpstr>City Council Retreat Financial Topics  </vt:lpstr>
      <vt:lpstr>Financial Topics</vt:lpstr>
      <vt:lpstr>Editorial Note</vt:lpstr>
      <vt:lpstr>General Fund History</vt:lpstr>
      <vt:lpstr>General Fund Revenue</vt:lpstr>
      <vt:lpstr>Tax Digest</vt:lpstr>
      <vt:lpstr>Tax Digest</vt:lpstr>
      <vt:lpstr>Tax Digest</vt:lpstr>
      <vt:lpstr>Tax Digest</vt:lpstr>
      <vt:lpstr>Tax Digest</vt:lpstr>
      <vt:lpstr>Tax Digest (per Capita)</vt:lpstr>
      <vt:lpstr>Tax Exemptions</vt:lpstr>
      <vt:lpstr>Your Typical Tax Bill (Two Views)</vt:lpstr>
      <vt:lpstr>Average Homeowner</vt:lpstr>
      <vt:lpstr>Average Homeowner</vt:lpstr>
      <vt:lpstr>Average Homeowner</vt:lpstr>
      <vt:lpstr>So, what will we use?</vt:lpstr>
      <vt:lpstr>Time out, millage rate?</vt:lpstr>
      <vt:lpstr>Time out, millage rate?</vt:lpstr>
      <vt:lpstr>WHY?</vt:lpstr>
      <vt:lpstr>Assumptions</vt:lpstr>
      <vt:lpstr>Caveats</vt:lpstr>
      <vt:lpstr>NOW, THE UNVEIL!</vt:lpstr>
      <vt:lpstr>With expenditures always being slightly higher than revenues, fund balance dips below four months in 2025 and below zero in2027.</vt:lpstr>
      <vt:lpstr>Cutting to the chase, 0.878 fixes this. Also, yes, this shows a downward trend, but the conservative nature addresses that. Finally, if the actuals become much better during this time, any increase can be rolled back.</vt:lpstr>
      <vt:lpstr>Average Homeowner</vt:lpstr>
      <vt:lpstr>CONTEXT</vt:lpstr>
      <vt:lpstr>SO, WHAT DO YOU WANT FROM US NOW?</vt:lpstr>
      <vt:lpstr>MOVING ON!</vt:lpstr>
      <vt:lpstr>ARPA Funding</vt:lpstr>
      <vt:lpstr>ARPA Funding</vt:lpstr>
      <vt:lpstr>ARPA Funding</vt:lpstr>
      <vt:lpstr>MOVING ON, AGAIN!</vt:lpstr>
      <vt:lpstr>Bonds: Cutting to the Chase</vt:lpstr>
      <vt:lpstr>Bonds: Cutting to the Chase</vt:lpstr>
      <vt:lpstr>Bonds: Cutting to the Chase</vt:lpstr>
      <vt:lpstr>Bonds: Cutting to the Chase</vt:lpstr>
      <vt:lpstr>Bonds: Cutting to the Chase</vt:lpstr>
      <vt:lpstr>City Council Retreat Econ 201  </vt:lpstr>
    </vt:vector>
  </TitlesOfParts>
  <Company>City of Dunwoody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Отступление городского совета: Финансовая секция</dc:title>
  <dc:creator>Jay Vinicki</dc:creator>
  <cp:lastModifiedBy>Jay Vinicki</cp:lastModifiedBy>
  <cp:revision>56</cp:revision>
  <cp:lastPrinted>2022-03-11T15:42:49Z</cp:lastPrinted>
  <dcterms:created xsi:type="dcterms:W3CDTF">2022-02-11T14:41:30Z</dcterms:created>
  <dcterms:modified xsi:type="dcterms:W3CDTF">2022-03-16T18:54:00Z</dcterms:modified>
</cp:coreProperties>
</file>