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92" r:id="rId4"/>
    <p:sldId id="297" r:id="rId5"/>
    <p:sldId id="289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  <a:srgbClr val="081889"/>
    <a:srgbClr val="4CBD91"/>
    <a:srgbClr val="D5E9F0"/>
    <a:srgbClr val="57ACCE"/>
    <a:srgbClr val="70AD45"/>
    <a:srgbClr val="3D8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60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0DB3-97C6-4E85-984A-ED02BD6B55D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E0CB5-85D1-494C-B29A-2DE70DBD8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ABAD-CE2F-432D-85D2-6607DC355C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944" y="2814530"/>
            <a:ext cx="10762593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A17EF-4A33-4281-A37C-AD2A62C8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944" y="5294205"/>
            <a:ext cx="10762593" cy="87536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E8A2-A16C-49A1-92C3-EFF594D7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340F-BBA4-4F02-8CCC-A8970D8E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1AC3-FB92-415F-9FBA-5EC8EB98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7EC6-7457-478E-939A-EA725DE5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D7FA-95BD-4712-9F43-A8072A5E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C150B-620E-406C-BDF6-CCE3C042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46E42-0560-49B7-99E6-0D0B268C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17FE5-AA12-4085-9DAD-557410C9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ACA2B-9F5D-4A02-9981-862CEB08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E96DA-CE2F-4D56-9DB2-4F0DCE78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9E20D-D2AD-450D-BB7A-2A15D1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478D-E7EA-41A0-891F-8ADA5DC8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84C7-1A38-4369-990F-1354E4C5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FC48-EFC5-47E7-BF9A-AA5E2CFB6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DB01-ED1F-4638-A2AC-2C087982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5E4E-1E2C-4FB5-8045-FDD0849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7307A-83B4-4B19-93AD-CEA6DD05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B9217-0C1E-47DB-9C9E-4A846003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21DA6DA8-6B87-482F-8220-E45D89CD19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20" y="6492875"/>
            <a:ext cx="819804" cy="2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991BF0-B7B7-4CD9-92FF-EEBB8B1610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D86EF-A446-422F-8024-9B3C1B354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EF55-8816-4B3B-8F4F-58E2B03DB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E17A9-4648-4E5D-BDD1-684402F1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D2BE-47D4-4B85-83C2-C02F4D60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FCF6-0390-4326-A815-8660F60F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553F99B-A948-4041-AC27-2E10934AC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88" y="6492179"/>
            <a:ext cx="846287" cy="2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57D8-5005-4A87-864A-2DB335B00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19DB-617D-4848-86A9-8C91FF625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AE337-4E7D-4EB7-944E-A2FD22758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2E72-4C6C-45FC-A303-7418E20D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A9590-1074-42B6-94ED-CA5310FF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FACFA-6C82-4C10-B545-BF37422B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17ED-9DF5-4B77-A7C4-FCBF73BD1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48CBE-AE69-4F3B-AEFC-228A357D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28C8B-D779-49EE-9EAA-F4AE1B02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CEE6B-8E8A-4F71-8EEA-4241A4B1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D6BBC-AC46-4C8C-86A2-F615D4160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4B2D5-A50D-47AD-98EE-50347FDD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9AD40-706F-4E6E-91B1-463E0FAA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5F4B4-10AC-473E-926F-99715D5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919B-C2FA-483E-B890-719EAD44C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857FE-B765-4780-8138-20419E0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2067F-80EE-4BAF-9083-41D75BCB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CF632-45C4-4328-917D-9CB81DA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6E1DD-FFEA-439A-BC9A-F4C9E1AC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2EF62-B037-4FC8-B720-728E62A9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62298-2869-431D-BA17-712EE043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696D-BC72-4159-9D3D-558ACF9B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513F-03E1-406E-B26F-7822D1AB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A28FD-3E4D-4255-9A61-0BF129843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DAA6A-E163-4DA4-93FD-685BD1D4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AB60-953F-48C1-BABC-4D32401D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07C35-BB0B-406C-B5A7-B11DFAA9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0983-EE4B-45E9-BDFF-03357D66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36D08-4FBE-45A2-AC61-BA028BA71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DEFA2-F3FC-4F44-835F-82DB8D6B1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74E79-85A1-4CB9-8100-E3C5AF9D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12F9D-903B-43C2-9B2D-16921674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B1D8D-3977-4DC9-8B05-8751D2AF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5A6E3-8DAE-4B1F-8CF1-6FFEB67C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138AD-A9C4-4259-8EA1-D7AEDCCB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EB62-706F-4AAB-AA25-08BD868AF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DEE4-E9F2-4A96-8368-E327B88E556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204C-1FC6-43B0-AC93-81A51E60F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1B06B-CF6C-488A-A486-9265BB6CB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7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ky, outdoor, city, day&#10;&#10;Description automatically generated">
            <a:extLst>
              <a:ext uri="{FF2B5EF4-FFF2-40B4-BE49-F238E27FC236}">
                <a16:creationId xmlns:a16="http://schemas.microsoft.com/office/drawing/2014/main" id="{2EA54111-B0D4-473C-BCB7-985117676C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1B6563-8FD7-419B-B6B8-2F7AC4980803}"/>
              </a:ext>
            </a:extLst>
          </p:cNvPr>
          <p:cNvSpPr/>
          <p:nvPr/>
        </p:nvSpPr>
        <p:spPr>
          <a:xfrm rot="10800000">
            <a:off x="764" y="-1"/>
            <a:ext cx="12191236" cy="6857999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50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35F10-681B-44AC-9B57-DA4296723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2977169"/>
            <a:ext cx="10762593" cy="2387600"/>
          </a:xfrm>
        </p:spPr>
        <p:txBody>
          <a:bodyPr/>
          <a:lstStyle/>
          <a:p>
            <a:r>
              <a:rPr lang="en-US" b="1" dirty="0">
                <a:solidFill>
                  <a:srgbClr val="081889"/>
                </a:solidFill>
              </a:rPr>
              <a:t>EDGE CITY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E1263-2E17-47FD-92C8-31586A957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Lato Heavy" panose="020F0502020204030203" pitchFamily="34" charset="0"/>
                <a:cs typeface="Lato Heavy" panose="020F0502020204030203" pitchFamily="34" charset="0"/>
              </a:rPr>
              <a:t>Project </a:t>
            </a:r>
            <a:r>
              <a:rPr lang="en-US" dirty="0" smtClean="0">
                <a:ea typeface="Lato Heavy" panose="020F0502020204030203" pitchFamily="34" charset="0"/>
                <a:cs typeface="Lato Heavy" panose="020F0502020204030203" pitchFamily="34" charset="0"/>
              </a:rPr>
              <a:t>Overview</a:t>
            </a:r>
          </a:p>
          <a:p>
            <a:r>
              <a:rPr lang="en-US" dirty="0" smtClean="0">
                <a:ea typeface="Lato Heavy" panose="020F0502020204030203" pitchFamily="34" charset="0"/>
                <a:cs typeface="Lato Heavy" panose="020F0502020204030203" pitchFamily="34" charset="0"/>
              </a:rPr>
              <a:t>City Council Retreat </a:t>
            </a:r>
            <a:endParaRPr lang="en-US" dirty="0"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79A781-91A6-4A1C-A91B-8D9007F198C6}"/>
              </a:ext>
            </a:extLst>
          </p:cNvPr>
          <p:cNvSpPr/>
          <p:nvPr/>
        </p:nvSpPr>
        <p:spPr>
          <a:xfrm>
            <a:off x="-1" y="6632028"/>
            <a:ext cx="12192001" cy="225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C5B8CA3E-B61D-45B2-8003-4F216A0FC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8" y="4945861"/>
            <a:ext cx="2438398" cy="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F7299-29DF-4264-9D07-DE86EB2770BA}"/>
              </a:ext>
            </a:extLst>
          </p:cNvPr>
          <p:cNvSpPr/>
          <p:nvPr/>
        </p:nvSpPr>
        <p:spPr>
          <a:xfrm>
            <a:off x="8602462" y="0"/>
            <a:ext cx="3589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D8AD6-59C3-4FB2-8CF5-5846592C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7" y="855629"/>
            <a:ext cx="4213194" cy="1321632"/>
          </a:xfrm>
        </p:spPr>
        <p:txBody>
          <a:bodyPr/>
          <a:lstStyle/>
          <a:p>
            <a:r>
              <a:rPr lang="en-US" dirty="0"/>
              <a:t>EDGE CITY 2.0 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020-4CDC-4FF8-A7E4-918B246B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2316129"/>
            <a:ext cx="4213194" cy="3704425"/>
          </a:xfrm>
        </p:spPr>
        <p:txBody>
          <a:bodyPr/>
          <a:lstStyle/>
          <a:p>
            <a:r>
              <a:rPr lang="en-US" dirty="0" smtClean="0"/>
              <a:t>Valley View in </a:t>
            </a:r>
            <a:r>
              <a:rPr lang="en-US" dirty="0"/>
              <a:t>the north</a:t>
            </a:r>
          </a:p>
          <a:p>
            <a:r>
              <a:rPr lang="en-US" dirty="0"/>
              <a:t>I-285 in the south</a:t>
            </a:r>
          </a:p>
          <a:p>
            <a:r>
              <a:rPr lang="en-US" dirty="0"/>
              <a:t>The City of Dunwoody municipal boundary to the west</a:t>
            </a:r>
          </a:p>
          <a:p>
            <a:r>
              <a:rPr lang="en-US" dirty="0" smtClean="0"/>
              <a:t>PCID Boundary to </a:t>
            </a:r>
            <a:r>
              <a:rPr lang="en-US" dirty="0"/>
              <a:t>the east.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F2A0B-D188-4D75-9AA8-612A6018E7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9997"/>
          <a:stretch/>
        </p:blipFill>
        <p:spPr>
          <a:xfrm>
            <a:off x="5564515" y="190533"/>
            <a:ext cx="6438096" cy="64769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40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517-A6FA-41F7-8E82-41ABEFE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AD9A-72FC-4B7A-848A-C5D94076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99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Edge City 2.0 advances the vision for the Perimeter Center character area identified in Dunwoody Next, the City’s 2020 – 2040 Comprehensive Plan.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Dunwoody Next envisioned the Perimeter Center area as a more </a:t>
            </a:r>
            <a:r>
              <a:rPr lang="en-US" b="1" i="0" u="sng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walkable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u="sng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connected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b="1" i="0" u="sng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livable regional center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process will explore a range of market-driven strategies paired with community input to “try out” where the different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scenarios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might lead the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4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743E526-F5A3-4B7A-A200-EB622DDE681B}"/>
              </a:ext>
            </a:extLst>
          </p:cNvPr>
          <p:cNvSpPr/>
          <p:nvPr/>
        </p:nvSpPr>
        <p:spPr>
          <a:xfrm>
            <a:off x="340468" y="2550246"/>
            <a:ext cx="2299782" cy="3082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6673E7-F27A-488C-BE15-E6F441BDB12C}"/>
              </a:ext>
            </a:extLst>
          </p:cNvPr>
          <p:cNvSpPr/>
          <p:nvPr/>
        </p:nvSpPr>
        <p:spPr>
          <a:xfrm>
            <a:off x="3317412" y="2055469"/>
            <a:ext cx="2402088" cy="3685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F1924B-F85E-44BE-A6F2-1B14F212CE0C}"/>
              </a:ext>
            </a:extLst>
          </p:cNvPr>
          <p:cNvSpPr/>
          <p:nvPr/>
        </p:nvSpPr>
        <p:spPr>
          <a:xfrm>
            <a:off x="6362528" y="2550246"/>
            <a:ext cx="2343724" cy="297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DC2715-EF82-40F5-9BCE-5D83940EDACC}"/>
              </a:ext>
            </a:extLst>
          </p:cNvPr>
          <p:cNvSpPr/>
          <p:nvPr/>
        </p:nvSpPr>
        <p:spPr>
          <a:xfrm>
            <a:off x="9186905" y="2550245"/>
            <a:ext cx="2589868" cy="3685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0D2BA-C340-45ED-80BA-7AFCEB02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BB3830-744F-460F-8440-8678F2742A61}"/>
              </a:ext>
            </a:extLst>
          </p:cNvPr>
          <p:cNvGrpSpPr/>
          <p:nvPr/>
        </p:nvGrpSpPr>
        <p:grpSpPr>
          <a:xfrm>
            <a:off x="-671208" y="1614791"/>
            <a:ext cx="13803548" cy="1031132"/>
            <a:chOff x="-671208" y="1614791"/>
            <a:chExt cx="13803548" cy="10311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212624CF-5BA2-4D8B-8B53-3DE682CB90DD}"/>
                </a:ext>
              </a:extLst>
            </p:cNvPr>
            <p:cNvSpPr/>
            <p:nvPr/>
          </p:nvSpPr>
          <p:spPr>
            <a:xfrm>
              <a:off x="8531157" y="1614791"/>
              <a:ext cx="4601183" cy="1031132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03E13818-1333-43D0-80C2-7B04F05F202C}"/>
                </a:ext>
              </a:extLst>
            </p:cNvPr>
            <p:cNvSpPr/>
            <p:nvPr/>
          </p:nvSpPr>
          <p:spPr>
            <a:xfrm>
              <a:off x="5466945" y="1614791"/>
              <a:ext cx="3988340" cy="1031132"/>
            </a:xfrm>
            <a:prstGeom prst="homePlat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23161D29-00C5-4C93-8393-86D830C628D2}"/>
                </a:ext>
              </a:extLst>
            </p:cNvPr>
            <p:cNvSpPr/>
            <p:nvPr/>
          </p:nvSpPr>
          <p:spPr>
            <a:xfrm>
              <a:off x="2504063" y="1614791"/>
              <a:ext cx="3953481" cy="1031132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72276B26-9E36-4878-9E71-C815D7341F3E}"/>
                </a:ext>
              </a:extLst>
            </p:cNvPr>
            <p:cNvSpPr/>
            <p:nvPr/>
          </p:nvSpPr>
          <p:spPr>
            <a:xfrm>
              <a:off x="-671208" y="1614791"/>
              <a:ext cx="3832698" cy="1031132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 descr="Lights On with solid fill">
            <a:extLst>
              <a:ext uri="{FF2B5EF4-FFF2-40B4-BE49-F238E27FC236}">
                <a16:creationId xmlns:a16="http://schemas.microsoft.com/office/drawing/2014/main" id="{7DF09472-5DF9-4483-B79A-940A7F8F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6902" y="1761598"/>
            <a:ext cx="747908" cy="747908"/>
          </a:xfrm>
          <a:prstGeom prst="rect">
            <a:avLst/>
          </a:prstGeom>
        </p:spPr>
      </p:pic>
      <p:pic>
        <p:nvPicPr>
          <p:cNvPr id="13" name="Graphic 12" descr="Cycle with people with solid fill">
            <a:extLst>
              <a:ext uri="{FF2B5EF4-FFF2-40B4-BE49-F238E27FC236}">
                <a16:creationId xmlns:a16="http://schemas.microsoft.com/office/drawing/2014/main" id="{8982080C-6420-403B-B352-1D864D3C6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1916" y="1683873"/>
            <a:ext cx="821013" cy="821013"/>
          </a:xfrm>
          <a:prstGeom prst="rect">
            <a:avLst/>
          </a:prstGeom>
        </p:spPr>
      </p:pic>
      <p:pic>
        <p:nvPicPr>
          <p:cNvPr id="14" name="Graphic 13" descr="Circle with left arrow with solid fill">
            <a:extLst>
              <a:ext uri="{FF2B5EF4-FFF2-40B4-BE49-F238E27FC236}">
                <a16:creationId xmlns:a16="http://schemas.microsoft.com/office/drawing/2014/main" id="{C0BD5BFB-8548-4739-A9F0-4072878FF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498190" y="1775297"/>
            <a:ext cx="710120" cy="710120"/>
          </a:xfrm>
          <a:prstGeom prst="rect">
            <a:avLst/>
          </a:prstGeom>
        </p:spPr>
      </p:pic>
      <p:pic>
        <p:nvPicPr>
          <p:cNvPr id="15" name="Graphic 14" descr="Research with solid fill">
            <a:extLst>
              <a:ext uri="{FF2B5EF4-FFF2-40B4-BE49-F238E27FC236}">
                <a16:creationId xmlns:a16="http://schemas.microsoft.com/office/drawing/2014/main" id="{DFC6BD55-81AF-4C2C-B785-AC175B76F6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098" y="1791460"/>
            <a:ext cx="682278" cy="682278"/>
          </a:xfrm>
          <a:prstGeom prst="rect">
            <a:avLst/>
          </a:prstGeom>
          <a:effectLst>
            <a:outerShdw blurRad="88900" dist="50800" dir="5400000" sx="103000" sy="103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8647784-E337-46D1-90D5-6CE202874C45}"/>
              </a:ext>
            </a:extLst>
          </p:cNvPr>
          <p:cNvSpPr txBox="1"/>
          <p:nvPr/>
        </p:nvSpPr>
        <p:spPr>
          <a:xfrm>
            <a:off x="1013298" y="1791460"/>
            <a:ext cx="168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Research &amp; Discovery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37D743-4818-4C6D-9B43-7F5AC2C8A485}"/>
              </a:ext>
            </a:extLst>
          </p:cNvPr>
          <p:cNvSpPr txBox="1"/>
          <p:nvPr/>
        </p:nvSpPr>
        <p:spPr>
          <a:xfrm>
            <a:off x="4135876" y="1947692"/>
            <a:ext cx="149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310B85-7ABE-40D6-9AEF-93B59FD262BA}"/>
              </a:ext>
            </a:extLst>
          </p:cNvPr>
          <p:cNvSpPr txBox="1"/>
          <p:nvPr/>
        </p:nvSpPr>
        <p:spPr>
          <a:xfrm>
            <a:off x="7327301" y="1947692"/>
            <a:ext cx="1710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E89478-1784-45C9-99F6-A8F4F1C94B19}"/>
              </a:ext>
            </a:extLst>
          </p:cNvPr>
          <p:cNvSpPr txBox="1"/>
          <p:nvPr/>
        </p:nvSpPr>
        <p:spPr>
          <a:xfrm>
            <a:off x="10235119" y="1791460"/>
            <a:ext cx="168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Invite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Success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0D5A0D-7AF6-4590-ADBE-F5AE51E88042}"/>
              </a:ext>
            </a:extLst>
          </p:cNvPr>
          <p:cNvSpPr txBox="1"/>
          <p:nvPr/>
        </p:nvSpPr>
        <p:spPr>
          <a:xfrm>
            <a:off x="521884" y="2722430"/>
            <a:ext cx="20502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urrent land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ast development patterns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ansportation network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ultural and natural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Demographics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ast studies 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6524B7-637F-40C7-B796-376470DBDB6F}"/>
              </a:ext>
            </a:extLst>
          </p:cNvPr>
          <p:cNvSpPr txBox="1"/>
          <p:nvPr/>
        </p:nvSpPr>
        <p:spPr>
          <a:xfrm>
            <a:off x="3498659" y="2766510"/>
            <a:ext cx="20793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raft planning principles that will guide the decision-making and the rest of the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the data gathered from City staff, public, research, and observations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FD9F52-D342-4A32-8B38-FE238A710248}"/>
              </a:ext>
            </a:extLst>
          </p:cNvPr>
          <p:cNvSpPr txBox="1"/>
          <p:nvPr/>
        </p:nvSpPr>
        <p:spPr>
          <a:xfrm>
            <a:off x="6420252" y="2805386"/>
            <a:ext cx="22081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evelop scenarios for future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 input is critical in determining which scenario best aligns with the community’s vision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95045E-361E-49B4-959F-66FB7BB566A9}"/>
              </a:ext>
            </a:extLst>
          </p:cNvPr>
          <p:cNvSpPr txBox="1"/>
          <p:nvPr/>
        </p:nvSpPr>
        <p:spPr>
          <a:xfrm>
            <a:off x="9276254" y="2805386"/>
            <a:ext cx="245135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Select preferred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growth scenario</a:t>
            </a: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Edge City 2.0 will provide the City of Dunwoody, Perimeter CID, and their partners with an implementable strategic roadmap for the next twenty years</a:t>
            </a: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catalytic projects and immediate “Quick Hit” initiatives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F7299-29DF-4264-9D07-DE86EB2770BA}"/>
              </a:ext>
            </a:extLst>
          </p:cNvPr>
          <p:cNvSpPr/>
          <p:nvPr/>
        </p:nvSpPr>
        <p:spPr>
          <a:xfrm>
            <a:off x="8602462" y="0"/>
            <a:ext cx="3589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D8AD6-59C3-4FB2-8CF5-5846592C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4" y="197023"/>
            <a:ext cx="4547079" cy="1321632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020-4CDC-4FF8-A7E4-918B246B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4" y="1565002"/>
            <a:ext cx="4213194" cy="1359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Perimeter Marketplace</a:t>
            </a:r>
          </a:p>
          <a:p>
            <a:r>
              <a:rPr lang="en-US" dirty="0"/>
              <a:t>Park Center</a:t>
            </a:r>
          </a:p>
          <a:p>
            <a:r>
              <a:rPr lang="en-US" dirty="0"/>
              <a:t>Twelve24 </a:t>
            </a:r>
            <a:r>
              <a:rPr lang="en-US" dirty="0" smtClean="0"/>
              <a:t>Hammond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F2A0B-D188-4D75-9AA8-612A6018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16560" r="6302" b="15267"/>
          <a:stretch/>
        </p:blipFill>
        <p:spPr>
          <a:xfrm>
            <a:off x="5564515" y="190533"/>
            <a:ext cx="6438096" cy="64769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FBC3AE0-AFDA-4D19-8ACE-7F05C017975C}"/>
              </a:ext>
            </a:extLst>
          </p:cNvPr>
          <p:cNvSpPr txBox="1">
            <a:spLocks/>
          </p:cNvSpPr>
          <p:nvPr/>
        </p:nvSpPr>
        <p:spPr>
          <a:xfrm>
            <a:off x="660643" y="3254782"/>
            <a:ext cx="4547079" cy="132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PROPOSED DEVELOPMENTS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3FD595-EC83-4A15-BE2B-4A8536B2CD66}"/>
              </a:ext>
            </a:extLst>
          </p:cNvPr>
          <p:cNvSpPr txBox="1">
            <a:spLocks/>
          </p:cNvSpPr>
          <p:nvPr/>
        </p:nvSpPr>
        <p:spPr>
          <a:xfrm>
            <a:off x="660644" y="4639788"/>
            <a:ext cx="4213194" cy="2095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</a:t>
            </a:r>
            <a:r>
              <a:rPr lang="en-US" dirty="0" smtClean="0"/>
              <a:t>Street </a:t>
            </a:r>
            <a:endParaRPr lang="en-US" dirty="0"/>
          </a:p>
          <a:p>
            <a:r>
              <a:rPr lang="en-US" dirty="0"/>
              <a:t>Campus 244</a:t>
            </a:r>
          </a:p>
          <a:p>
            <a:r>
              <a:rPr lang="en-US" dirty="0"/>
              <a:t>84 </a:t>
            </a:r>
            <a:r>
              <a:rPr lang="en-US" dirty="0" smtClean="0"/>
              <a:t>Perimeter</a:t>
            </a:r>
          </a:p>
          <a:p>
            <a:r>
              <a:rPr lang="en-US" dirty="0" smtClean="0"/>
              <a:t>Ashford </a:t>
            </a:r>
            <a:r>
              <a:rPr lang="en-US" dirty="0"/>
              <a:t>Lane: Food Hall &amp; Lawn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4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F5E3-8E86-43CE-92F1-83D26D6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C8DD-2617-41E7-AF4D-D2D759321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4"/>
            <a:ext cx="10515600" cy="1043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PUBLIC MEETING</a:t>
            </a:r>
          </a:p>
          <a:p>
            <a:pPr marL="0" indent="0">
              <a:buNone/>
            </a:pPr>
            <a:r>
              <a:rPr lang="en-US" sz="1900" b="1" dirty="0"/>
              <a:t>The North Terraces Building </a:t>
            </a:r>
            <a:r>
              <a:rPr lang="en-US" sz="1900" dirty="0"/>
              <a:t>| 400 Perimeter Center Terrace, </a:t>
            </a:r>
            <a:r>
              <a:rPr lang="nl-NL" sz="1900" dirty="0"/>
              <a:t>Dunwoody, GA 30339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Thursday, March 24</a:t>
            </a:r>
            <a:r>
              <a:rPr lang="en-US" sz="1900" baseline="30000" dirty="0"/>
              <a:t>th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E5F87-A06E-4CC0-B7A9-F9AFBA252CCD}"/>
              </a:ext>
            </a:extLst>
          </p:cNvPr>
          <p:cNvSpPr txBox="1">
            <a:spLocks/>
          </p:cNvSpPr>
          <p:nvPr/>
        </p:nvSpPr>
        <p:spPr>
          <a:xfrm>
            <a:off x="838200" y="4090711"/>
            <a:ext cx="10515600" cy="1058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>
                <a:solidFill>
                  <a:schemeClr val="accent2"/>
                </a:solidFill>
              </a:rPr>
              <a:t>POP-UP EVENT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900" b="1" dirty="0"/>
              <a:t>Montessori School of Dunwoody </a:t>
            </a:r>
            <a:r>
              <a:rPr lang="en-US" sz="1900" dirty="0"/>
              <a:t>| </a:t>
            </a:r>
            <a:r>
              <a:rPr lang="nl-NL" sz="1900" dirty="0"/>
              <a:t>1730 Mt Vernon Rd, Dunwoody, GA 30338</a:t>
            </a:r>
            <a:endParaRPr lang="en-US" sz="19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900" dirty="0"/>
              <a:t>Saturday, April 30</a:t>
            </a:r>
            <a:r>
              <a:rPr lang="en-US" sz="1900" baseline="30000" dirty="0"/>
              <a:t>th</a:t>
            </a:r>
            <a:r>
              <a:rPr lang="en-US" sz="190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F24815-F79A-4480-AF52-8D74E623D6AF}"/>
              </a:ext>
            </a:extLst>
          </p:cNvPr>
          <p:cNvSpPr txBox="1">
            <a:spLocks/>
          </p:cNvSpPr>
          <p:nvPr/>
        </p:nvSpPr>
        <p:spPr>
          <a:xfrm>
            <a:off x="838200" y="5446983"/>
            <a:ext cx="10515600" cy="114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Community Outreach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900" b="1" dirty="0" smtClean="0"/>
              <a:t>Lemonade Days</a:t>
            </a:r>
          </a:p>
          <a:p>
            <a:pPr marL="0" indent="0">
              <a:buNone/>
            </a:pPr>
            <a:r>
              <a:rPr lang="en-US" sz="1900" b="1" dirty="0" smtClean="0"/>
              <a:t>Dunwoody Arts Festival </a:t>
            </a:r>
            <a:endParaRPr lang="en-US" sz="19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1900" b="1" dirty="0" smtClea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998E00-A05A-49C4-9970-15F2081B1EBA}"/>
              </a:ext>
            </a:extLst>
          </p:cNvPr>
          <p:cNvSpPr txBox="1">
            <a:spLocks/>
          </p:cNvSpPr>
          <p:nvPr/>
        </p:nvSpPr>
        <p:spPr>
          <a:xfrm>
            <a:off x="838200" y="2998072"/>
            <a:ext cx="10515600" cy="690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accent2"/>
                </a:solidFill>
              </a:rPr>
              <a:t>EXISTING CONDITIONS REPORT</a:t>
            </a: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100" dirty="0"/>
              <a:t>To be completed early April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nwood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1889"/>
      </a:accent1>
      <a:accent2>
        <a:srgbClr val="3D863C"/>
      </a:accent2>
      <a:accent3>
        <a:srgbClr val="70AD45"/>
      </a:accent3>
      <a:accent4>
        <a:srgbClr val="57ACCE"/>
      </a:accent4>
      <a:accent5>
        <a:srgbClr val="4CBD91"/>
      </a:accent5>
      <a:accent6>
        <a:srgbClr val="FF9900"/>
      </a:accent6>
      <a:hlink>
        <a:srgbClr val="0563C1"/>
      </a:hlink>
      <a:folHlink>
        <a:srgbClr val="954F72"/>
      </a:folHlink>
    </a:clrScheme>
    <a:fontScheme name="Dunwoody">
      <a:majorFont>
        <a:latin typeface="HelveticaNeueLT Std M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308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</vt:lpstr>
      <vt:lpstr>Calibri</vt:lpstr>
      <vt:lpstr>HelveticaNeueLT Std Med</vt:lpstr>
      <vt:lpstr>Lato Heavy</vt:lpstr>
      <vt:lpstr>Wingdings</vt:lpstr>
      <vt:lpstr>Office Theme</vt:lpstr>
      <vt:lpstr>EDGE CITY 2.0</vt:lpstr>
      <vt:lpstr>EDGE CITY 2.0 STUDY AREA</vt:lpstr>
      <vt:lpstr>PROJECT BACKGROUND</vt:lpstr>
      <vt:lpstr>PROCESS</vt:lpstr>
      <vt:lpstr>RECENT DEVELOPMENTS</vt:lpstr>
      <vt:lpstr>UPCOMING EVENTS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CITY 2.0</dc:title>
  <dc:creator>Corona, Jonathan</dc:creator>
  <cp:lastModifiedBy>Michael Starling</cp:lastModifiedBy>
  <cp:revision>13</cp:revision>
  <dcterms:created xsi:type="dcterms:W3CDTF">2022-02-24T14:43:54Z</dcterms:created>
  <dcterms:modified xsi:type="dcterms:W3CDTF">2022-03-11T13:33:02Z</dcterms:modified>
</cp:coreProperties>
</file>