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90" r:id="rId3"/>
    <p:sldId id="287" r:id="rId4"/>
    <p:sldId id="292" r:id="rId5"/>
    <p:sldId id="293" r:id="rId6"/>
    <p:sldId id="294" r:id="rId7"/>
    <p:sldId id="289" r:id="rId8"/>
    <p:sldId id="288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B68E4-258D-4D66-9D7D-C12F8DC1CF44}" v="1110" dt="2022-03-16T01:33:11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Vinicki" userId="07d27807-aaae-449e-8b78-68721e18d6d0" providerId="ADAL" clId="{B56E360F-CEAA-475B-8642-AA4544A9B5E1}"/>
    <pc:docChg chg="undo custSel addSld modSld">
      <pc:chgData name="Jay Vinicki" userId="07d27807-aaae-449e-8b78-68721e18d6d0" providerId="ADAL" clId="{B56E360F-CEAA-475B-8642-AA4544A9B5E1}" dt="2022-03-16T18:47:15.278" v="32" actId="20577"/>
      <pc:docMkLst>
        <pc:docMk/>
      </pc:docMkLst>
      <pc:sldChg chg="modSp mod">
        <pc:chgData name="Jay Vinicki" userId="07d27807-aaae-449e-8b78-68721e18d6d0" providerId="ADAL" clId="{B56E360F-CEAA-475B-8642-AA4544A9B5E1}" dt="2022-03-16T18:46:30.073" v="13" actId="20577"/>
        <pc:sldMkLst>
          <pc:docMk/>
          <pc:sldMk cId="4245638843" sldId="287"/>
        </pc:sldMkLst>
        <pc:spChg chg="mod">
          <ac:chgData name="Jay Vinicki" userId="07d27807-aaae-449e-8b78-68721e18d6d0" providerId="ADAL" clId="{B56E360F-CEAA-475B-8642-AA4544A9B5E1}" dt="2022-03-16T18:46:30.073" v="13" actId="20577"/>
          <ac:spMkLst>
            <pc:docMk/>
            <pc:sldMk cId="4245638843" sldId="287"/>
            <ac:spMk id="3" creationId="{0EC5D7CA-7F23-4515-AC1D-BCE2DCFB790A}"/>
          </ac:spMkLst>
        </pc:spChg>
      </pc:sldChg>
      <pc:sldChg chg="modSp mod">
        <pc:chgData name="Jay Vinicki" userId="07d27807-aaae-449e-8b78-68721e18d6d0" providerId="ADAL" clId="{B56E360F-CEAA-475B-8642-AA4544A9B5E1}" dt="2022-03-16T18:47:15.278" v="32" actId="20577"/>
        <pc:sldMkLst>
          <pc:docMk/>
          <pc:sldMk cId="2247970449" sldId="288"/>
        </pc:sldMkLst>
        <pc:spChg chg="mod">
          <ac:chgData name="Jay Vinicki" userId="07d27807-aaae-449e-8b78-68721e18d6d0" providerId="ADAL" clId="{B56E360F-CEAA-475B-8642-AA4544A9B5E1}" dt="2022-03-16T18:47:15.278" v="32" actId="20577"/>
          <ac:spMkLst>
            <pc:docMk/>
            <pc:sldMk cId="2247970449" sldId="288"/>
            <ac:spMk id="3" creationId="{0EC5D7CA-7F23-4515-AC1D-BCE2DCFB790A}"/>
          </ac:spMkLst>
        </pc:spChg>
      </pc:sldChg>
      <pc:sldChg chg="modSp mod">
        <pc:chgData name="Jay Vinicki" userId="07d27807-aaae-449e-8b78-68721e18d6d0" providerId="ADAL" clId="{B56E360F-CEAA-475B-8642-AA4544A9B5E1}" dt="2022-03-16T18:47:08.286" v="28" actId="5793"/>
        <pc:sldMkLst>
          <pc:docMk/>
          <pc:sldMk cId="559883287" sldId="289"/>
        </pc:sldMkLst>
        <pc:spChg chg="mod">
          <ac:chgData name="Jay Vinicki" userId="07d27807-aaae-449e-8b78-68721e18d6d0" providerId="ADAL" clId="{B56E360F-CEAA-475B-8642-AA4544A9B5E1}" dt="2022-03-16T18:47:08.286" v="28" actId="5793"/>
          <ac:spMkLst>
            <pc:docMk/>
            <pc:sldMk cId="559883287" sldId="289"/>
            <ac:spMk id="3" creationId="{0EC5D7CA-7F23-4515-AC1D-BCE2DCFB790A}"/>
          </ac:spMkLst>
        </pc:spChg>
      </pc:sldChg>
      <pc:sldChg chg="modSp mod">
        <pc:chgData name="Jay Vinicki" userId="07d27807-aaae-449e-8b78-68721e18d6d0" providerId="ADAL" clId="{B56E360F-CEAA-475B-8642-AA4544A9B5E1}" dt="2022-03-16T18:46:12.867" v="4" actId="5793"/>
        <pc:sldMkLst>
          <pc:docMk/>
          <pc:sldMk cId="2621581343" sldId="290"/>
        </pc:sldMkLst>
        <pc:spChg chg="mod">
          <ac:chgData name="Jay Vinicki" userId="07d27807-aaae-449e-8b78-68721e18d6d0" providerId="ADAL" clId="{B56E360F-CEAA-475B-8642-AA4544A9B5E1}" dt="2022-03-16T18:46:12.867" v="4" actId="5793"/>
          <ac:spMkLst>
            <pc:docMk/>
            <pc:sldMk cId="2621581343" sldId="290"/>
            <ac:spMk id="3" creationId="{0EC5D7CA-7F23-4515-AC1D-BCE2DCFB790A}"/>
          </ac:spMkLst>
        </pc:spChg>
      </pc:sldChg>
      <pc:sldChg chg="modSp mod">
        <pc:chgData name="Jay Vinicki" userId="07d27807-aaae-449e-8b78-68721e18d6d0" providerId="ADAL" clId="{B56E360F-CEAA-475B-8642-AA4544A9B5E1}" dt="2022-03-16T18:46:47.862" v="20" actId="20577"/>
        <pc:sldMkLst>
          <pc:docMk/>
          <pc:sldMk cId="525858913" sldId="293"/>
        </pc:sldMkLst>
        <pc:spChg chg="mod">
          <ac:chgData name="Jay Vinicki" userId="07d27807-aaae-449e-8b78-68721e18d6d0" providerId="ADAL" clId="{B56E360F-CEAA-475B-8642-AA4544A9B5E1}" dt="2022-03-16T18:46:47.862" v="20" actId="20577"/>
          <ac:spMkLst>
            <pc:docMk/>
            <pc:sldMk cId="525858913" sldId="293"/>
            <ac:spMk id="3" creationId="{0EC5D7CA-7F23-4515-AC1D-BCE2DCFB790A}"/>
          </ac:spMkLst>
        </pc:spChg>
      </pc:sldChg>
      <pc:sldChg chg="modSp add mod">
        <pc:chgData name="Jay Vinicki" userId="07d27807-aaae-449e-8b78-68721e18d6d0" providerId="ADAL" clId="{B56E360F-CEAA-475B-8642-AA4544A9B5E1}" dt="2022-03-16T18:46:51.135" v="22" actId="20577"/>
        <pc:sldMkLst>
          <pc:docMk/>
          <pc:sldMk cId="1506858287" sldId="294"/>
        </pc:sldMkLst>
        <pc:spChg chg="mod">
          <ac:chgData name="Jay Vinicki" userId="07d27807-aaae-449e-8b78-68721e18d6d0" providerId="ADAL" clId="{B56E360F-CEAA-475B-8642-AA4544A9B5E1}" dt="2022-03-16T18:46:51.135" v="22" actId="20577"/>
          <ac:spMkLst>
            <pc:docMk/>
            <pc:sldMk cId="1506858287" sldId="294"/>
            <ac:spMk id="3" creationId="{0EC5D7CA-7F23-4515-AC1D-BCE2DCFB79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0D6D0B-DB88-40D5-8CE2-188B0E93C22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C4BFDE-B61F-4DA3-9046-FAAD0027F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323851"/>
            <a:ext cx="9143999" cy="582108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7887" y="4386329"/>
            <a:ext cx="9143999" cy="2471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1263" y="4018953"/>
            <a:ext cx="7772400" cy="23876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1263" y="6037221"/>
            <a:ext cx="820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418653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1FA-506F-42DD-8EDC-41B7ADD89B94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FCA2-2175-4E5C-8488-DCD849E003DF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B87A-14C9-4E70-8F39-FDC5361DB4BA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9B22-8DFD-41F2-B861-ED93BE2B82BB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308A-AC1A-4E8D-9503-6004FE66D305}" type="datetime1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D0F5-53AC-4A29-BFEA-0DAE3F2B3397}" type="datetime1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D110-B063-49E4-9CE0-A515D4F34A82}" type="datetime1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0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B1B8-7DA8-488E-AFE4-27C202E1A7C3}" type="datetime1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7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7D00-416A-4F61-9321-1A2500F06C0A}" type="datetime1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29EC-7868-4835-99E4-AA181D9756F6}" type="datetime1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4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8669"/>
            <a:ext cx="7886700" cy="502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7432-EF44-44E0-A27D-DC8E639226E3}" type="datetime1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sng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6" y="-238355"/>
            <a:ext cx="9143999" cy="477286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-4536" y="4362497"/>
            <a:ext cx="9143999" cy="2495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9928" y="4441538"/>
            <a:ext cx="7772400" cy="1741423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City Council Retreat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Police Exit Trends and ARP Information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49928" y="5759715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21-22, 2022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u="sng" dirty="0">
                <a:latin typeface="Arial"/>
                <a:cs typeface="Arial"/>
              </a:rPr>
              <a:t>Exit Trends</a:t>
            </a:r>
            <a:endParaRPr lang="en-US" b="1" u="sng" dirty="0"/>
          </a:p>
          <a:p>
            <a:pPr lvl="1"/>
            <a:r>
              <a:rPr lang="en-US" dirty="0">
                <a:latin typeface="Arial"/>
                <a:cs typeface="Arial"/>
              </a:rPr>
              <a:t>For 2021 and 2022 year to date, 22 employees have left the Police Department – including both voluntary and involuntary.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Tenure ranged from five weeks to 12.75 years.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Seventeen exit interviews were conducted.  They were not conducted for involuntary separation or those who resigned without notice.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 u="sng" dirty="0">
                <a:latin typeface="Arial"/>
                <a:cs typeface="Arial"/>
              </a:rPr>
              <a:t>Exit Trends</a:t>
            </a:r>
            <a:endParaRPr lang="en-US" b="1" u="sng" dirty="0"/>
          </a:p>
          <a:p>
            <a:pPr lvl="1"/>
            <a:r>
              <a:rPr lang="en-US" dirty="0">
                <a:latin typeface="Arial"/>
                <a:cs typeface="Arial"/>
              </a:rPr>
              <a:t>Most common reason for separation was career opportunity. Specifically, that there are not enough positions outside of patrol in the DPD, and there is a lack of advancement or movement.  Other agencies have room to grow.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Another very common reason was the department requirement for education to promote to sergeant. In some instances, leaving for an employer where education was not required to advance was a factor.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Positive feedback was benefits – health and retirement.</a:t>
            </a:r>
            <a:endParaRPr lang="en-US" dirty="0"/>
          </a:p>
          <a:p>
            <a:pPr lvl="1"/>
            <a:endParaRPr lang="en-US" dirty="0">
              <a:latin typeface="Arial"/>
              <a:cs typeface="Arial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3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u="sng" dirty="0">
                <a:latin typeface="Arial"/>
                <a:cs typeface="Arial"/>
              </a:rPr>
              <a:t>Exit Trends</a:t>
            </a:r>
            <a:endParaRPr lang="en-US" b="1" u="sng" dirty="0"/>
          </a:p>
          <a:p>
            <a:pPr lvl="1"/>
            <a:r>
              <a:rPr lang="en-US" dirty="0">
                <a:latin typeface="Arial"/>
                <a:cs typeface="Arial"/>
              </a:rPr>
              <a:t>In the City’s thirteen year history, only five employees have noted compensation as a reason for leaving.  However, in 2021, just over half of exiting employees rated base pay as excellent or good, with the rest saying fair and one civilian saying poor.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Recently, 35% stated that they were leaving law enforcement all together.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3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u="sng" dirty="0">
                <a:latin typeface="Arial"/>
                <a:cs typeface="Arial"/>
              </a:rPr>
              <a:t>Options</a:t>
            </a:r>
            <a:endParaRPr lang="en-US" b="1" u="sng" dirty="0"/>
          </a:p>
          <a:p>
            <a:pPr lvl="1"/>
            <a:r>
              <a:rPr lang="en-US" dirty="0">
                <a:latin typeface="Arial"/>
                <a:cs typeface="Arial"/>
              </a:rPr>
              <a:t>Regrade police officer/detective by increasing one pay grade.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Officer upgrade would require sergeant and lieutenant to also be upgraded.  Could be tied to an across the board increase for these four positions.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Create a Senior or Master Police Officer position, which would partially address advancement issues.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5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u="sng" dirty="0">
                <a:latin typeface="Arial"/>
                <a:cs typeface="Arial"/>
              </a:rPr>
              <a:t>Options</a:t>
            </a:r>
            <a:endParaRPr lang="en-US" b="1" u="sng" dirty="0"/>
          </a:p>
          <a:p>
            <a:pPr lvl="1"/>
            <a:r>
              <a:rPr lang="en-US" dirty="0">
                <a:latin typeface="Arial"/>
                <a:cs typeface="Arial"/>
              </a:rPr>
              <a:t>The creation of this position would not be recommended if the regrading of positions and increase above is also in place (due to compression issues.)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Out of Alpharetta, Brookhaven, Chamblee, Johns Creek, Milton, Roswell, and Sandy Springs, only Sandy Springs requires education for promotion to sergeant.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Removing the education requirement for promotion to sergeant could assist with recruitment and retention.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5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Possible ARP Funding</a:t>
            </a:r>
          </a:p>
          <a:p>
            <a:pPr lvl="1"/>
            <a:r>
              <a:rPr lang="en-US" dirty="0"/>
              <a:t>Licensed Mental Health Clinician(s) 1-2 FTE</a:t>
            </a:r>
          </a:p>
          <a:p>
            <a:pPr lvl="2"/>
            <a:r>
              <a:rPr lang="en-US" sz="2400" dirty="0"/>
              <a:t>Est One Year Cost per Clinician $100K.</a:t>
            </a:r>
          </a:p>
          <a:p>
            <a:pPr marL="914400" lvl="2" indent="0">
              <a:buNone/>
            </a:pPr>
            <a:endParaRPr lang="en-US" sz="2400" dirty="0"/>
          </a:p>
          <a:p>
            <a:pPr lvl="1"/>
            <a:r>
              <a:rPr lang="en-US" dirty="0"/>
              <a:t>Additional License Plate Reader Cameras</a:t>
            </a:r>
          </a:p>
          <a:p>
            <a:pPr lvl="2"/>
            <a:r>
              <a:rPr lang="en-US" sz="2400" dirty="0"/>
              <a:t>Est One Year Cost per 20-30 cameras $75K.</a:t>
            </a:r>
          </a:p>
          <a:p>
            <a:pPr marL="914400" lvl="2" indent="0">
              <a:buNone/>
            </a:pPr>
            <a:endParaRPr lang="en-US" sz="2400" dirty="0"/>
          </a:p>
          <a:p>
            <a:pPr lvl="1"/>
            <a:r>
              <a:rPr lang="en-US" dirty="0"/>
              <a:t>Additional Lighting</a:t>
            </a:r>
          </a:p>
          <a:p>
            <a:pPr lvl="2"/>
            <a:r>
              <a:rPr lang="en-US" sz="2400" dirty="0"/>
              <a:t>PIB Access Rd</a:t>
            </a:r>
          </a:p>
          <a:p>
            <a:pPr lvl="2"/>
            <a:r>
              <a:rPr lang="en-US" sz="2400" dirty="0"/>
              <a:t>Winters Chapel Rd</a:t>
            </a:r>
          </a:p>
          <a:p>
            <a:pPr lvl="2"/>
            <a:r>
              <a:rPr lang="en-US" sz="2400" dirty="0"/>
              <a:t>TBD Location</a:t>
            </a:r>
          </a:p>
          <a:p>
            <a:pPr lvl="2"/>
            <a:r>
              <a:rPr lang="en-US" sz="2400" dirty="0"/>
              <a:t>Est ask for installation $500K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8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ABBD-90AA-48BA-9620-171E2B2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D7CA-7F23-4515-AC1D-BCE2DCFB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Possible ARP Funding</a:t>
            </a:r>
          </a:p>
          <a:p>
            <a:pPr lvl="1"/>
            <a:r>
              <a:rPr lang="en-US" dirty="0"/>
              <a:t>Public Safety Ambassador Program</a:t>
            </a:r>
          </a:p>
          <a:p>
            <a:pPr lvl="2"/>
            <a:r>
              <a:rPr lang="en-US" sz="2400" dirty="0"/>
              <a:t>Est first year cost $250K.</a:t>
            </a:r>
          </a:p>
          <a:p>
            <a:pPr lvl="2"/>
            <a:endParaRPr lang="en-US" sz="2400" dirty="0"/>
          </a:p>
          <a:p>
            <a:pPr lvl="1"/>
            <a:r>
              <a:rPr lang="en-US" dirty="0"/>
              <a:t>Part Time Officer Program</a:t>
            </a:r>
          </a:p>
          <a:p>
            <a:pPr lvl="2"/>
            <a:r>
              <a:rPr lang="en-US" sz="2400" dirty="0"/>
              <a:t>Est first year cost </a:t>
            </a:r>
            <a:r>
              <a:rPr lang="en-US" sz="2400"/>
              <a:t>$200K</a:t>
            </a:r>
          </a:p>
          <a:p>
            <a:pPr lvl="2"/>
            <a:endParaRPr lang="en-US" sz="2400" dirty="0"/>
          </a:p>
          <a:p>
            <a:pPr lvl="1"/>
            <a:r>
              <a:rPr lang="en-US" dirty="0"/>
              <a:t>Reserve Officer Program</a:t>
            </a:r>
          </a:p>
          <a:p>
            <a:pPr lvl="2"/>
            <a:r>
              <a:rPr lang="en-US" sz="2400" dirty="0"/>
              <a:t>Est first year cost $75K.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501F-8395-4CBA-8642-53E6A80F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nicki_COD_PowerPoint_template_4-3.potx" id="{7A36856C-D7B5-4894-8428-0FB9F04B1B76}" vid="{0E4A2F48-8936-42C2-A8F0-3019B238C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FInancial Section Retreat</Template>
  <TotalTime>1918</TotalTime>
  <Words>454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 City Council Retreat Police Exit Trends and ARP Information  </vt:lpstr>
      <vt:lpstr>Police Department</vt:lpstr>
      <vt:lpstr>Police Department</vt:lpstr>
      <vt:lpstr>Police Department</vt:lpstr>
      <vt:lpstr>Police Department</vt:lpstr>
      <vt:lpstr>Police Department</vt:lpstr>
      <vt:lpstr>Police Department</vt:lpstr>
      <vt:lpstr>Police Department</vt:lpstr>
    </vt:vector>
  </TitlesOfParts>
  <Company>City of Dunwoody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Отступление городского совета: Финансовая секция</dc:title>
  <dc:creator>Jay Vinicki</dc:creator>
  <cp:lastModifiedBy>Jay Vinicki</cp:lastModifiedBy>
  <cp:revision>158</cp:revision>
  <cp:lastPrinted>2022-03-16T12:33:47Z</cp:lastPrinted>
  <dcterms:created xsi:type="dcterms:W3CDTF">2022-02-11T14:41:30Z</dcterms:created>
  <dcterms:modified xsi:type="dcterms:W3CDTF">2022-03-16T18:47:20Z</dcterms:modified>
</cp:coreProperties>
</file>