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sldIdLst>
    <p:sldId id="256" r:id="rId2"/>
    <p:sldId id="289" r:id="rId3"/>
    <p:sldId id="293" r:id="rId4"/>
    <p:sldId id="298" r:id="rId5"/>
    <p:sldId id="299" r:id="rId6"/>
    <p:sldId id="300" r:id="rId7"/>
    <p:sldId id="301" r:id="rId8"/>
    <p:sldId id="302" r:id="rId9"/>
    <p:sldId id="303" r:id="rId10"/>
    <p:sldId id="304" r:id="rId11"/>
    <p:sldId id="305" r:id="rId12"/>
    <p:sldId id="306" r:id="rId13"/>
    <p:sldId id="307" r:id="rId14"/>
    <p:sldId id="308" r:id="rId15"/>
    <p:sldId id="309" r:id="rId16"/>
    <p:sldId id="310" r:id="rId17"/>
    <p:sldId id="262" r:id="rId18"/>
    <p:sldId id="264" r:id="rId19"/>
    <p:sldId id="26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9847D4-33E8-4E25-9FC2-6BBA6D3C32AA}" v="23" dt="2024-03-11T10:56:35.749"/>
    <p1510:client id="{466995ED-0F14-49C0-88E4-2017CA94EA1B}" v="3" dt="2024-03-11T12:12:58.2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282" autoAdjust="0"/>
    <p:restoredTop sz="94660"/>
  </p:normalViewPr>
  <p:slideViewPr>
    <p:cSldViewPr snapToGrid="0">
      <p:cViewPr varScale="1">
        <p:scale>
          <a:sx n="103" d="100"/>
          <a:sy n="103" d="100"/>
        </p:scale>
        <p:origin x="114"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Starling" userId="99e4012b-26c1-473f-acae-c35c96e99374" providerId="ADAL" clId="{466995ED-0F14-49C0-88E4-2017CA94EA1B}"/>
    <pc:docChg chg="modSld">
      <pc:chgData name="Michael Starling" userId="99e4012b-26c1-473f-acae-c35c96e99374" providerId="ADAL" clId="{466995ED-0F14-49C0-88E4-2017CA94EA1B}" dt="2024-03-11T12:16:10.622" v="13" actId="1076"/>
      <pc:docMkLst>
        <pc:docMk/>
      </pc:docMkLst>
      <pc:sldChg chg="modSp mod">
        <pc:chgData name="Michael Starling" userId="99e4012b-26c1-473f-acae-c35c96e99374" providerId="ADAL" clId="{466995ED-0F14-49C0-88E4-2017CA94EA1B}" dt="2024-03-11T12:12:26.073" v="3" actId="1076"/>
        <pc:sldMkLst>
          <pc:docMk/>
          <pc:sldMk cId="1905172403" sldId="262"/>
        </pc:sldMkLst>
        <pc:spChg chg="mod">
          <ac:chgData name="Michael Starling" userId="99e4012b-26c1-473f-acae-c35c96e99374" providerId="ADAL" clId="{466995ED-0F14-49C0-88E4-2017CA94EA1B}" dt="2024-03-11T12:12:26.073" v="3" actId="1076"/>
          <ac:spMkLst>
            <pc:docMk/>
            <pc:sldMk cId="1905172403" sldId="262"/>
            <ac:spMk id="3" creationId="{7F7CD75A-72B0-40E3-97D1-78B7177EC206}"/>
          </ac:spMkLst>
        </pc:spChg>
      </pc:sldChg>
      <pc:sldChg chg="modSp mod">
        <pc:chgData name="Michael Starling" userId="99e4012b-26c1-473f-acae-c35c96e99374" providerId="ADAL" clId="{466995ED-0F14-49C0-88E4-2017CA94EA1B}" dt="2024-03-11T12:12:04.651" v="2" actId="1076"/>
        <pc:sldMkLst>
          <pc:docMk/>
          <pc:sldMk cId="4232389401" sldId="264"/>
        </pc:sldMkLst>
        <pc:spChg chg="mod">
          <ac:chgData name="Michael Starling" userId="99e4012b-26c1-473f-acae-c35c96e99374" providerId="ADAL" clId="{466995ED-0F14-49C0-88E4-2017CA94EA1B}" dt="2024-03-11T12:12:04.651" v="2" actId="1076"/>
          <ac:spMkLst>
            <pc:docMk/>
            <pc:sldMk cId="4232389401" sldId="264"/>
            <ac:spMk id="2" creationId="{C736FEDE-ADB0-4CA9-8EBD-DD33A7102A41}"/>
          </ac:spMkLst>
        </pc:spChg>
      </pc:sldChg>
      <pc:sldChg chg="modSp mod">
        <pc:chgData name="Michael Starling" userId="99e4012b-26c1-473f-acae-c35c96e99374" providerId="ADAL" clId="{466995ED-0F14-49C0-88E4-2017CA94EA1B}" dt="2024-03-11T12:14:20.293" v="10" actId="1076"/>
        <pc:sldMkLst>
          <pc:docMk/>
          <pc:sldMk cId="0" sldId="289"/>
        </pc:sldMkLst>
        <pc:spChg chg="mod">
          <ac:chgData name="Michael Starling" userId="99e4012b-26c1-473f-acae-c35c96e99374" providerId="ADAL" clId="{466995ED-0F14-49C0-88E4-2017CA94EA1B}" dt="2024-03-11T12:14:20.293" v="10" actId="1076"/>
          <ac:spMkLst>
            <pc:docMk/>
            <pc:sldMk cId="0" sldId="289"/>
            <ac:spMk id="489474" creationId="{00000000-0000-0000-0000-000000000000}"/>
          </ac:spMkLst>
        </pc:spChg>
        <pc:spChg chg="mod">
          <ac:chgData name="Michael Starling" userId="99e4012b-26c1-473f-acae-c35c96e99374" providerId="ADAL" clId="{466995ED-0F14-49C0-88E4-2017CA94EA1B}" dt="2024-03-11T12:14:14.262" v="9" actId="1076"/>
          <ac:spMkLst>
            <pc:docMk/>
            <pc:sldMk cId="0" sldId="289"/>
            <ac:spMk id="489475" creationId="{00000000-0000-0000-0000-000000000000}"/>
          </ac:spMkLst>
        </pc:spChg>
      </pc:sldChg>
      <pc:sldChg chg="modSp mod">
        <pc:chgData name="Michael Starling" userId="99e4012b-26c1-473f-acae-c35c96e99374" providerId="ADAL" clId="{466995ED-0F14-49C0-88E4-2017CA94EA1B}" dt="2024-03-11T12:14:33.688" v="12" actId="1076"/>
        <pc:sldMkLst>
          <pc:docMk/>
          <pc:sldMk cId="1594348454" sldId="293"/>
        </pc:sldMkLst>
        <pc:picChg chg="mod">
          <ac:chgData name="Michael Starling" userId="99e4012b-26c1-473f-acae-c35c96e99374" providerId="ADAL" clId="{466995ED-0F14-49C0-88E4-2017CA94EA1B}" dt="2024-03-11T12:14:33.688" v="12" actId="1076"/>
          <ac:picMkLst>
            <pc:docMk/>
            <pc:sldMk cId="1594348454" sldId="293"/>
            <ac:picMk id="4" creationId="{00000000-0000-0000-0000-000000000000}"/>
          </ac:picMkLst>
        </pc:picChg>
      </pc:sldChg>
      <pc:sldChg chg="modSp mod">
        <pc:chgData name="Michael Starling" userId="99e4012b-26c1-473f-acae-c35c96e99374" providerId="ADAL" clId="{466995ED-0F14-49C0-88E4-2017CA94EA1B}" dt="2024-03-11T12:16:10.622" v="13" actId="1076"/>
        <pc:sldMkLst>
          <pc:docMk/>
          <pc:sldMk cId="377080774" sldId="307"/>
        </pc:sldMkLst>
        <pc:picChg chg="mod">
          <ac:chgData name="Michael Starling" userId="99e4012b-26c1-473f-acae-c35c96e99374" providerId="ADAL" clId="{466995ED-0F14-49C0-88E4-2017CA94EA1B}" dt="2024-03-11T12:16:10.622" v="13" actId="1076"/>
          <ac:picMkLst>
            <pc:docMk/>
            <pc:sldMk cId="377080774" sldId="307"/>
            <ac:picMk id="6" creationId="{00000000-0000-0000-0000-000000000000}"/>
          </ac:picMkLst>
        </pc:picChg>
      </pc:sldChg>
      <pc:sldChg chg="modSp">
        <pc:chgData name="Michael Starling" userId="99e4012b-26c1-473f-acae-c35c96e99374" providerId="ADAL" clId="{466995ED-0F14-49C0-88E4-2017CA94EA1B}" dt="2024-03-11T12:12:58.274" v="8" actId="1076"/>
        <pc:sldMkLst>
          <pc:docMk/>
          <pc:sldMk cId="200663158" sldId="309"/>
        </pc:sldMkLst>
        <pc:spChg chg="mod">
          <ac:chgData name="Michael Starling" userId="99e4012b-26c1-473f-acae-c35c96e99374" providerId="ADAL" clId="{466995ED-0F14-49C0-88E4-2017CA94EA1B}" dt="2024-03-11T12:12:55.905" v="7" actId="1076"/>
          <ac:spMkLst>
            <pc:docMk/>
            <pc:sldMk cId="200663158" sldId="309"/>
            <ac:spMk id="5" creationId="{00000000-0000-0000-0000-000000000000}"/>
          </ac:spMkLst>
        </pc:spChg>
        <pc:picChg chg="mod">
          <ac:chgData name="Michael Starling" userId="99e4012b-26c1-473f-acae-c35c96e99374" providerId="ADAL" clId="{466995ED-0F14-49C0-88E4-2017CA94EA1B}" dt="2024-03-11T12:12:58.274" v="8" actId="1076"/>
          <ac:picMkLst>
            <pc:docMk/>
            <pc:sldMk cId="200663158" sldId="309"/>
            <ac:picMk id="57346" creationId="{00000000-0000-0000-0000-000000000000}"/>
          </ac:picMkLst>
        </pc:picChg>
      </pc:sldChg>
      <pc:sldChg chg="modSp mod">
        <pc:chgData name="Michael Starling" userId="99e4012b-26c1-473f-acae-c35c96e99374" providerId="ADAL" clId="{466995ED-0F14-49C0-88E4-2017CA94EA1B}" dt="2024-03-11T12:12:44.118" v="6" actId="1076"/>
        <pc:sldMkLst>
          <pc:docMk/>
          <pc:sldMk cId="1015856753" sldId="310"/>
        </pc:sldMkLst>
        <pc:spChg chg="mod">
          <ac:chgData name="Michael Starling" userId="99e4012b-26c1-473f-acae-c35c96e99374" providerId="ADAL" clId="{466995ED-0F14-49C0-88E4-2017CA94EA1B}" dt="2024-03-11T12:12:41.606" v="5" actId="1076"/>
          <ac:spMkLst>
            <pc:docMk/>
            <pc:sldMk cId="1015856753" sldId="310"/>
            <ac:spMk id="3" creationId="{00000000-0000-0000-0000-000000000000}"/>
          </ac:spMkLst>
        </pc:spChg>
        <pc:spChg chg="mod">
          <ac:chgData name="Michael Starling" userId="99e4012b-26c1-473f-acae-c35c96e99374" providerId="ADAL" clId="{466995ED-0F14-49C0-88E4-2017CA94EA1B}" dt="2024-03-11T12:12:36.429" v="4" actId="1076"/>
          <ac:spMkLst>
            <pc:docMk/>
            <pc:sldMk cId="1015856753" sldId="310"/>
            <ac:spMk id="5" creationId="{00000000-0000-0000-0000-000000000000}"/>
          </ac:spMkLst>
        </pc:spChg>
        <pc:picChg chg="mod">
          <ac:chgData name="Michael Starling" userId="99e4012b-26c1-473f-acae-c35c96e99374" providerId="ADAL" clId="{466995ED-0F14-49C0-88E4-2017CA94EA1B}" dt="2024-03-11T12:12:44.118" v="6" actId="1076"/>
          <ac:picMkLst>
            <pc:docMk/>
            <pc:sldMk cId="1015856753" sldId="310"/>
            <ac:picMk id="6"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88929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385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68452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2602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12299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44434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6443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847179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4046656"/>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63754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9580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01057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11493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33257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62953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0850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7765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3/11/2024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3512430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url?sa=i&amp;rct=j&amp;q=&amp;esrc=s&amp;frm=1&amp;source=images&amp;cd=&amp;cad=rja&amp;docid=H4vj4tB05-TK-M&amp;tbnid=H_aeYbtuEfUqDM:&amp;ved=0CAUQjRw&amp;url=http://en.trend.az/regions/casia/kyrgyzstan/2058207.html&amp;ei=CjpjUeiaEpSC9gTowoD4CA&amp;bvm=bv.44770516,d.eWU&amp;psig=AFQjCNH-VzJ-RY7kSZOHd-TWKc9BZ7yOFQ&amp;ust=1365543809816627"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url?sa=i&amp;rct=j&amp;q=&amp;esrc=s&amp;frm=1&amp;source=images&amp;cd=&amp;cad=rja&amp;docid=oyJ7KFpf5UpmHM&amp;tbnid=pWJCtokg1mW5kM:&amp;ved=0CAUQjRw&amp;url=http://www.sitcomsonline.com/leaveittobeaver.html&amp;ei=gzpjUfahJIjq9ASh-YCIBw&amp;bvm=bv.44770516,d.eWU&amp;psig=AFQjCNFhxUeyV5SwpgTWcPsmsNRd3r0b-Q&amp;ust=1365543936086928"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69069-5ACE-4DA2-B9E7-72A2CE792CCD}"/>
              </a:ext>
            </a:extLst>
          </p:cNvPr>
          <p:cNvSpPr>
            <a:spLocks noGrp="1"/>
          </p:cNvSpPr>
          <p:nvPr>
            <p:ph type="ctrTitle"/>
          </p:nvPr>
        </p:nvSpPr>
        <p:spPr>
          <a:xfrm>
            <a:off x="2589213" y="2514600"/>
            <a:ext cx="9159964" cy="2262781"/>
          </a:xfrm>
        </p:spPr>
        <p:txBody>
          <a:bodyPr>
            <a:normAutofit fontScale="90000"/>
          </a:bodyPr>
          <a:lstStyle/>
          <a:p>
            <a:pPr algn="ctr"/>
            <a:br>
              <a:rPr lang="en-US" b="1" dirty="0"/>
            </a:br>
            <a:br>
              <a:rPr lang="en-US" b="1" dirty="0"/>
            </a:br>
            <a:r>
              <a:rPr lang="en-US" b="1" u="sng" dirty="0"/>
              <a:t>DUNWOODY ECONOMIC </a:t>
            </a:r>
            <a:br>
              <a:rPr lang="en-US" b="1" u="sng" dirty="0"/>
            </a:br>
            <a:r>
              <a:rPr lang="en-US" b="1" u="sng" dirty="0"/>
              <a:t>DEVELOPMENT</a:t>
            </a:r>
            <a:br>
              <a:rPr lang="en-US" b="1" u="sng" dirty="0"/>
            </a:br>
            <a:r>
              <a:rPr lang="en-US" b="1" u="sng" dirty="0"/>
              <a:t>GOOD, BETTER, BEST?</a:t>
            </a:r>
            <a:br>
              <a:rPr lang="en-US" b="1" dirty="0"/>
            </a:br>
            <a:br>
              <a:rPr lang="en-US" b="1" dirty="0"/>
            </a:br>
            <a:r>
              <a:rPr lang="en-US" sz="3200" b="1" dirty="0"/>
              <a:t>March 12, 2024</a:t>
            </a:r>
            <a:br>
              <a:rPr lang="en-US" sz="3200" b="1" dirty="0"/>
            </a:br>
            <a:endParaRPr lang="en-US" b="1" dirty="0"/>
          </a:p>
        </p:txBody>
      </p:sp>
      <p:sp>
        <p:nvSpPr>
          <p:cNvPr id="3" name="Subtitle 2">
            <a:extLst>
              <a:ext uri="{FF2B5EF4-FFF2-40B4-BE49-F238E27FC236}">
                <a16:creationId xmlns:a16="http://schemas.microsoft.com/office/drawing/2014/main" id="{BF68F36A-59E8-452A-811C-435F6A1C9E2C}"/>
              </a:ext>
            </a:extLst>
          </p:cNvPr>
          <p:cNvSpPr>
            <a:spLocks noGrp="1"/>
          </p:cNvSpPr>
          <p:nvPr>
            <p:ph type="subTitle" idx="1"/>
          </p:nvPr>
        </p:nvSpPr>
        <p:spPr/>
        <p:txBody>
          <a:bodyPr>
            <a:normAutofit/>
          </a:bodyPr>
          <a:lstStyle/>
          <a:p>
            <a:pPr algn="ctr"/>
            <a:r>
              <a:rPr lang="en-US" sz="4400" b="1" u="sng" dirty="0">
                <a:solidFill>
                  <a:srgbClr val="FF0000"/>
                </a:solidFill>
              </a:rPr>
              <a:t>Best Is Better</a:t>
            </a:r>
          </a:p>
        </p:txBody>
      </p:sp>
    </p:spTree>
    <p:extLst>
      <p:ext uri="{BB962C8B-B14F-4D97-AF65-F5344CB8AC3E}">
        <p14:creationId xmlns:p14="http://schemas.microsoft.com/office/powerpoint/2010/main" val="2599694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2815" y="0"/>
            <a:ext cx="8686800" cy="1092200"/>
          </a:xfrm>
        </p:spPr>
        <p:txBody>
          <a:bodyPr/>
          <a:lstStyle/>
          <a:p>
            <a:r>
              <a:rPr lang="en-US" dirty="0"/>
              <a:t>Sangster’s TOP TEN List</a:t>
            </a:r>
            <a:endParaRPr lang="en-US" sz="1800" dirty="0"/>
          </a:p>
        </p:txBody>
      </p:sp>
      <p:sp>
        <p:nvSpPr>
          <p:cNvPr id="3" name="Content Placeholder 2"/>
          <p:cNvSpPr>
            <a:spLocks noGrp="1"/>
          </p:cNvSpPr>
          <p:nvPr>
            <p:ph idx="1"/>
          </p:nvPr>
        </p:nvSpPr>
        <p:spPr>
          <a:xfrm>
            <a:off x="1981200" y="1498600"/>
            <a:ext cx="6400800" cy="1320800"/>
          </a:xfrm>
        </p:spPr>
        <p:txBody>
          <a:bodyPr/>
          <a:lstStyle/>
          <a:p>
            <a:pPr marL="0" indent="0">
              <a:buNone/>
            </a:pPr>
            <a:r>
              <a:rPr lang="en-US" sz="2800" dirty="0">
                <a:solidFill>
                  <a:schemeClr val="tx1"/>
                </a:solidFill>
              </a:rPr>
              <a:t>7. We’re different- we promise!</a:t>
            </a:r>
          </a:p>
        </p:txBody>
      </p:sp>
      <p:sp>
        <p:nvSpPr>
          <p:cNvPr id="5" name="Content Placeholder 2"/>
          <p:cNvSpPr txBox="1">
            <a:spLocks/>
          </p:cNvSpPr>
          <p:nvPr/>
        </p:nvSpPr>
        <p:spPr bwMode="auto">
          <a:xfrm>
            <a:off x="1973366" y="2410390"/>
            <a:ext cx="3505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rgbClr val="595959"/>
                </a:solidFill>
                <a:latin typeface="Univers LT Std 57 Cn"/>
                <a:ea typeface="Univers LT Std 57 Cn" pitchFamily="34" charset="0"/>
                <a:cs typeface="Univers LT Std 57 Cn"/>
              </a:defRPr>
            </a:lvl1pPr>
            <a:lvl2pPr marL="742950" indent="-285750" algn="l" rtl="0" eaLnBrk="0" fontAlgn="base" hangingPunct="0">
              <a:spcBef>
                <a:spcPct val="20000"/>
              </a:spcBef>
              <a:spcAft>
                <a:spcPct val="0"/>
              </a:spcAft>
              <a:buFont typeface="Arial" pitchFamily="34" charset="0"/>
              <a:buChar char="–"/>
              <a:defRPr sz="2800" kern="1200">
                <a:solidFill>
                  <a:srgbClr val="595959"/>
                </a:solidFill>
                <a:latin typeface="Univers LT Std 57 Cn"/>
                <a:ea typeface="Univers LT Std 57 Cn" pitchFamily="34" charset="0"/>
                <a:cs typeface="Univers LT Std 57 Cn"/>
              </a:defRPr>
            </a:lvl2pPr>
            <a:lvl3pPr marL="1143000" indent="-228600" algn="l" rtl="0" eaLnBrk="0" fontAlgn="base" hangingPunct="0">
              <a:spcBef>
                <a:spcPct val="20000"/>
              </a:spcBef>
              <a:spcAft>
                <a:spcPct val="0"/>
              </a:spcAft>
              <a:buFont typeface="Arial" pitchFamily="34" charset="0"/>
              <a:buChar char="•"/>
              <a:defRPr sz="2400" kern="1200">
                <a:solidFill>
                  <a:srgbClr val="595959"/>
                </a:solidFill>
                <a:latin typeface="Univers LT Std 57 Cn"/>
                <a:ea typeface="Univers LT Std 57 Cn" pitchFamily="34" charset="0"/>
                <a:cs typeface="Univers LT Std 57 Cn"/>
              </a:defRPr>
            </a:lvl3pPr>
            <a:lvl4pPr marL="1600200" indent="-228600" algn="l" rtl="0" eaLnBrk="0" fontAlgn="base" hangingPunct="0">
              <a:spcBef>
                <a:spcPct val="20000"/>
              </a:spcBef>
              <a:spcAft>
                <a:spcPct val="0"/>
              </a:spcAft>
              <a:buFont typeface="Arial" pitchFamily="34" charset="0"/>
              <a:buChar char="–"/>
              <a:defRPr sz="2000" kern="1200">
                <a:solidFill>
                  <a:srgbClr val="595959"/>
                </a:solidFill>
                <a:latin typeface="Univers LT Std 57 Cn"/>
                <a:ea typeface="Univers LT Std 57 Cn" pitchFamily="34" charset="0"/>
                <a:cs typeface="Univers LT Std 57 Cn"/>
              </a:defRPr>
            </a:lvl4pPr>
            <a:lvl5pPr marL="2057400" indent="-228600" algn="l" rtl="0" eaLnBrk="0" fontAlgn="base" hangingPunct="0">
              <a:spcBef>
                <a:spcPct val="20000"/>
              </a:spcBef>
              <a:spcAft>
                <a:spcPct val="0"/>
              </a:spcAft>
              <a:buFont typeface="Arial" pitchFamily="34" charset="0"/>
              <a:buChar char="»"/>
              <a:defRPr sz="2000" kern="1200">
                <a:solidFill>
                  <a:srgbClr val="595959"/>
                </a:solidFill>
                <a:latin typeface="Univers LT Std 57 Cn"/>
                <a:ea typeface="Univers LT Std 57 Cn" pitchFamily="34" charset="0"/>
                <a:cs typeface="Univers LT Std 57 Cn"/>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indent="-228600" eaLnBrk="1" hangingPunct="1">
              <a:spcBef>
                <a:spcPct val="25000"/>
              </a:spcBef>
              <a:buClr>
                <a:srgbClr val="4060AF"/>
              </a:buClr>
              <a:buFont typeface="Wingdings" pitchFamily="2" charset="2"/>
              <a:buChar char="§"/>
            </a:pPr>
            <a:r>
              <a:rPr lang="en-US" sz="2000" b="1" dirty="0">
                <a:solidFill>
                  <a:srgbClr val="000000"/>
                </a:solidFill>
                <a:latin typeface="Univers LT Std 57 Cn" pitchFamily="34" charset="0"/>
                <a:ea typeface="+mn-ea"/>
                <a:cs typeface="Arial" charset="0"/>
              </a:rPr>
              <a:t>Quality of life is NOT a major differentiator</a:t>
            </a:r>
          </a:p>
          <a:p>
            <a:pPr marL="228600" indent="-228600" eaLnBrk="1" hangingPunct="1">
              <a:spcBef>
                <a:spcPct val="25000"/>
              </a:spcBef>
              <a:buClr>
                <a:srgbClr val="4060AF"/>
              </a:buClr>
              <a:buFont typeface="Wingdings" pitchFamily="2" charset="2"/>
              <a:buChar char="§"/>
            </a:pPr>
            <a:r>
              <a:rPr lang="en-US" sz="2000" b="1" dirty="0">
                <a:solidFill>
                  <a:srgbClr val="000000"/>
                </a:solidFill>
                <a:latin typeface="Univers LT Std 57 Cn" pitchFamily="34" charset="0"/>
                <a:ea typeface="+mn-ea"/>
                <a:cs typeface="Arial" charset="0"/>
              </a:rPr>
              <a:t>You MUST be able to communicate what differentiates you from your competition</a:t>
            </a:r>
          </a:p>
          <a:p>
            <a:pPr marL="228600" indent="-228600" eaLnBrk="1" hangingPunct="1">
              <a:spcBef>
                <a:spcPct val="25000"/>
              </a:spcBef>
              <a:buClr>
                <a:srgbClr val="4060AF"/>
              </a:buClr>
              <a:buFont typeface="Wingdings" pitchFamily="2" charset="2"/>
              <a:buChar char="§"/>
            </a:pPr>
            <a:r>
              <a:rPr lang="en-US" sz="2000" b="1" dirty="0">
                <a:solidFill>
                  <a:srgbClr val="000000"/>
                </a:solidFill>
                <a:latin typeface="Univers LT Std 57 Cn" pitchFamily="34" charset="0"/>
                <a:ea typeface="+mn-ea"/>
                <a:cs typeface="Arial" charset="0"/>
              </a:rPr>
              <a:t>Why Your Community?</a:t>
            </a:r>
          </a:p>
        </p:txBody>
      </p:sp>
      <p:pic>
        <p:nvPicPr>
          <p:cNvPr id="6" name="Picture 24" descr="MPj04024400000[1]"/>
          <p:cNvPicPr>
            <a:picLocks noChangeAspect="1" noChangeArrowheads="1"/>
          </p:cNvPicPr>
          <p:nvPr/>
        </p:nvPicPr>
        <p:blipFill>
          <a:blip r:embed="rId2" cstate="screen"/>
          <a:srcRect/>
          <a:stretch>
            <a:fillRect/>
          </a:stretch>
        </p:blipFill>
        <p:spPr bwMode="auto">
          <a:xfrm>
            <a:off x="6477002" y="2413001"/>
            <a:ext cx="3444689" cy="3060700"/>
          </a:xfrm>
          <a:prstGeom prst="rect">
            <a:avLst/>
          </a:prstGeom>
          <a:noFill/>
          <a:ln w="9525">
            <a:noFill/>
            <a:miter lim="800000"/>
            <a:headEnd/>
            <a:tailEnd/>
          </a:ln>
        </p:spPr>
      </p:pic>
    </p:spTree>
    <p:extLst>
      <p:ext uri="{BB962C8B-B14F-4D97-AF65-F5344CB8AC3E}">
        <p14:creationId xmlns:p14="http://schemas.microsoft.com/office/powerpoint/2010/main" val="2174414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5723" y="0"/>
            <a:ext cx="8686800" cy="1092200"/>
          </a:xfrm>
        </p:spPr>
        <p:txBody>
          <a:bodyPr/>
          <a:lstStyle/>
          <a:p>
            <a:r>
              <a:rPr lang="en-US" dirty="0"/>
              <a:t>Sangster’s TOP TEN List</a:t>
            </a:r>
            <a:endParaRPr lang="en-US" sz="1800" dirty="0"/>
          </a:p>
        </p:txBody>
      </p:sp>
      <p:sp>
        <p:nvSpPr>
          <p:cNvPr id="3" name="Content Placeholder 2"/>
          <p:cNvSpPr>
            <a:spLocks noGrp="1"/>
          </p:cNvSpPr>
          <p:nvPr>
            <p:ph idx="1"/>
          </p:nvPr>
        </p:nvSpPr>
        <p:spPr>
          <a:xfrm>
            <a:off x="1981200" y="1498600"/>
            <a:ext cx="6400800" cy="1320800"/>
          </a:xfrm>
        </p:spPr>
        <p:txBody>
          <a:bodyPr/>
          <a:lstStyle/>
          <a:p>
            <a:pPr marL="0" indent="0">
              <a:buNone/>
            </a:pPr>
            <a:r>
              <a:rPr lang="en-US" sz="2800" dirty="0">
                <a:solidFill>
                  <a:schemeClr val="tx1"/>
                </a:solidFill>
              </a:rPr>
              <a:t>What is “quality of life” anyway?</a:t>
            </a:r>
          </a:p>
        </p:txBody>
      </p:sp>
      <p:sp>
        <p:nvSpPr>
          <p:cNvPr id="5" name="Content Placeholder 2"/>
          <p:cNvSpPr txBox="1">
            <a:spLocks/>
          </p:cNvSpPr>
          <p:nvPr/>
        </p:nvSpPr>
        <p:spPr bwMode="auto">
          <a:xfrm>
            <a:off x="1905000" y="2237336"/>
            <a:ext cx="7162800"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rgbClr val="595959"/>
                </a:solidFill>
                <a:latin typeface="Univers LT Std 57 Cn"/>
                <a:ea typeface="Univers LT Std 57 Cn" pitchFamily="34" charset="0"/>
                <a:cs typeface="Univers LT Std 57 Cn"/>
              </a:defRPr>
            </a:lvl1pPr>
            <a:lvl2pPr marL="742950" indent="-285750" algn="l" rtl="0" eaLnBrk="0" fontAlgn="base" hangingPunct="0">
              <a:spcBef>
                <a:spcPct val="20000"/>
              </a:spcBef>
              <a:spcAft>
                <a:spcPct val="0"/>
              </a:spcAft>
              <a:buFont typeface="Arial" pitchFamily="34" charset="0"/>
              <a:buChar char="–"/>
              <a:defRPr sz="2800" kern="1200">
                <a:solidFill>
                  <a:srgbClr val="595959"/>
                </a:solidFill>
                <a:latin typeface="Univers LT Std 57 Cn"/>
                <a:ea typeface="Univers LT Std 57 Cn" pitchFamily="34" charset="0"/>
                <a:cs typeface="Univers LT Std 57 Cn"/>
              </a:defRPr>
            </a:lvl2pPr>
            <a:lvl3pPr marL="1143000" indent="-228600" algn="l" rtl="0" eaLnBrk="0" fontAlgn="base" hangingPunct="0">
              <a:spcBef>
                <a:spcPct val="20000"/>
              </a:spcBef>
              <a:spcAft>
                <a:spcPct val="0"/>
              </a:spcAft>
              <a:buFont typeface="Arial" pitchFamily="34" charset="0"/>
              <a:buChar char="•"/>
              <a:defRPr sz="2400" kern="1200">
                <a:solidFill>
                  <a:srgbClr val="595959"/>
                </a:solidFill>
                <a:latin typeface="Univers LT Std 57 Cn"/>
                <a:ea typeface="Univers LT Std 57 Cn" pitchFamily="34" charset="0"/>
                <a:cs typeface="Univers LT Std 57 Cn"/>
              </a:defRPr>
            </a:lvl3pPr>
            <a:lvl4pPr marL="1600200" indent="-228600" algn="l" rtl="0" eaLnBrk="0" fontAlgn="base" hangingPunct="0">
              <a:spcBef>
                <a:spcPct val="20000"/>
              </a:spcBef>
              <a:spcAft>
                <a:spcPct val="0"/>
              </a:spcAft>
              <a:buFont typeface="Arial" pitchFamily="34" charset="0"/>
              <a:buChar char="–"/>
              <a:defRPr sz="2000" kern="1200">
                <a:solidFill>
                  <a:srgbClr val="595959"/>
                </a:solidFill>
                <a:latin typeface="Univers LT Std 57 Cn"/>
                <a:ea typeface="Univers LT Std 57 Cn" pitchFamily="34" charset="0"/>
                <a:cs typeface="Univers LT Std 57 Cn"/>
              </a:defRPr>
            </a:lvl4pPr>
            <a:lvl5pPr marL="2057400" indent="-228600" algn="l" rtl="0" eaLnBrk="0" fontAlgn="base" hangingPunct="0">
              <a:spcBef>
                <a:spcPct val="20000"/>
              </a:spcBef>
              <a:spcAft>
                <a:spcPct val="0"/>
              </a:spcAft>
              <a:buFont typeface="Arial" pitchFamily="34" charset="0"/>
              <a:buChar char="»"/>
              <a:defRPr sz="2000" kern="1200">
                <a:solidFill>
                  <a:srgbClr val="595959"/>
                </a:solidFill>
                <a:latin typeface="Univers LT Std 57 Cn"/>
                <a:ea typeface="Univers LT Std 57 Cn" pitchFamily="34" charset="0"/>
                <a:cs typeface="Univers LT Std 57 Cn"/>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indent="-228600" eaLnBrk="1" hangingPunct="1">
              <a:spcBef>
                <a:spcPct val="25000"/>
              </a:spcBef>
              <a:buClr>
                <a:srgbClr val="4060AF"/>
              </a:buClr>
              <a:buFont typeface="Wingdings" pitchFamily="2" charset="2"/>
              <a:buChar char="§"/>
            </a:pPr>
            <a:r>
              <a:rPr lang="en-US" sz="2400" b="1" dirty="0">
                <a:solidFill>
                  <a:srgbClr val="000000"/>
                </a:solidFill>
                <a:latin typeface="Univers LT Std 57 Cn" pitchFamily="34" charset="0"/>
                <a:ea typeface="+mn-ea"/>
                <a:cs typeface="Arial" charset="0"/>
              </a:rPr>
              <a:t>Economy rich and diverse enough to provide opportunities for two professional households</a:t>
            </a:r>
          </a:p>
          <a:p>
            <a:pPr marL="228600" indent="-228600" eaLnBrk="1" hangingPunct="1">
              <a:spcBef>
                <a:spcPct val="25000"/>
              </a:spcBef>
              <a:buClr>
                <a:srgbClr val="4060AF"/>
              </a:buClr>
              <a:buFont typeface="Wingdings" pitchFamily="2" charset="2"/>
              <a:buChar char="§"/>
            </a:pPr>
            <a:r>
              <a:rPr lang="en-US" sz="2400" b="1" dirty="0">
                <a:solidFill>
                  <a:srgbClr val="000000"/>
                </a:solidFill>
                <a:latin typeface="Univers LT Std 57 Cn" pitchFamily="34" charset="0"/>
                <a:ea typeface="+mn-ea"/>
                <a:cs typeface="Arial" charset="0"/>
              </a:rPr>
              <a:t>Strong K-12 educational opportunities</a:t>
            </a:r>
          </a:p>
          <a:p>
            <a:pPr marL="228600" indent="-228600" eaLnBrk="1" hangingPunct="1">
              <a:spcBef>
                <a:spcPct val="25000"/>
              </a:spcBef>
              <a:buClr>
                <a:srgbClr val="4060AF"/>
              </a:buClr>
              <a:buFont typeface="Wingdings" pitchFamily="2" charset="2"/>
              <a:buChar char="§"/>
            </a:pPr>
            <a:r>
              <a:rPr lang="en-US" sz="2400" b="1" dirty="0">
                <a:solidFill>
                  <a:srgbClr val="000000"/>
                </a:solidFill>
                <a:latin typeface="Univers LT Std 57 Cn" pitchFamily="34" charset="0"/>
                <a:ea typeface="+mn-ea"/>
                <a:cs typeface="Arial" charset="0"/>
              </a:rPr>
              <a:t>Environment where housing and income are in equilibrium</a:t>
            </a:r>
          </a:p>
          <a:p>
            <a:pPr marL="228600" indent="-228600" eaLnBrk="1" hangingPunct="1">
              <a:spcBef>
                <a:spcPct val="25000"/>
              </a:spcBef>
              <a:buClr>
                <a:srgbClr val="4060AF"/>
              </a:buClr>
              <a:buFont typeface="Wingdings" pitchFamily="2" charset="2"/>
              <a:buChar char="§"/>
            </a:pPr>
            <a:r>
              <a:rPr lang="en-US" sz="2400" b="1" dirty="0">
                <a:solidFill>
                  <a:srgbClr val="000000"/>
                </a:solidFill>
                <a:latin typeface="Univers LT Std 57 Cn" pitchFamily="34" charset="0"/>
                <a:ea typeface="+mn-ea"/>
                <a:cs typeface="Arial" charset="0"/>
              </a:rPr>
              <a:t>Trip to work is a manageable commute</a:t>
            </a:r>
          </a:p>
          <a:p>
            <a:pPr marL="228600" indent="-228600" eaLnBrk="1" hangingPunct="1">
              <a:spcBef>
                <a:spcPct val="25000"/>
              </a:spcBef>
              <a:buClr>
                <a:srgbClr val="4060AF"/>
              </a:buClr>
              <a:buFont typeface="Wingdings" pitchFamily="2" charset="2"/>
              <a:buChar char="§"/>
            </a:pPr>
            <a:r>
              <a:rPr lang="en-US" sz="2400" b="1" dirty="0">
                <a:solidFill>
                  <a:srgbClr val="000000"/>
                </a:solidFill>
                <a:latin typeface="Univers LT Std 57 Cn" pitchFamily="34" charset="0"/>
                <a:ea typeface="+mn-ea"/>
                <a:cs typeface="Arial" charset="0"/>
              </a:rPr>
              <a:t>Communities that welcome diversity</a:t>
            </a:r>
          </a:p>
        </p:txBody>
      </p:sp>
    </p:spTree>
    <p:extLst>
      <p:ext uri="{BB962C8B-B14F-4D97-AF65-F5344CB8AC3E}">
        <p14:creationId xmlns:p14="http://schemas.microsoft.com/office/powerpoint/2010/main" val="1652769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8990" y="76912"/>
            <a:ext cx="8686800" cy="1092200"/>
          </a:xfrm>
        </p:spPr>
        <p:txBody>
          <a:bodyPr/>
          <a:lstStyle/>
          <a:p>
            <a:r>
              <a:rPr lang="en-US" dirty="0"/>
              <a:t>Sangster’s TOP TEN List</a:t>
            </a:r>
            <a:endParaRPr lang="en-US" sz="1800" dirty="0"/>
          </a:p>
        </p:txBody>
      </p:sp>
      <p:sp>
        <p:nvSpPr>
          <p:cNvPr id="3" name="Content Placeholder 2"/>
          <p:cNvSpPr>
            <a:spLocks noGrp="1"/>
          </p:cNvSpPr>
          <p:nvPr>
            <p:ph idx="1"/>
          </p:nvPr>
        </p:nvSpPr>
        <p:spPr>
          <a:xfrm>
            <a:off x="1981200" y="1498600"/>
            <a:ext cx="6400800" cy="1320800"/>
          </a:xfrm>
        </p:spPr>
        <p:txBody>
          <a:bodyPr/>
          <a:lstStyle/>
          <a:p>
            <a:pPr marL="0" indent="0">
              <a:buNone/>
            </a:pPr>
            <a:r>
              <a:rPr lang="en-US" sz="2800" dirty="0">
                <a:solidFill>
                  <a:schemeClr val="tx1"/>
                </a:solidFill>
              </a:rPr>
              <a:t>6. All for one and one for all</a:t>
            </a:r>
          </a:p>
          <a:p>
            <a:pPr marL="0" indent="0">
              <a:buNone/>
            </a:pPr>
            <a:r>
              <a:rPr lang="en-US" sz="2800" dirty="0">
                <a:solidFill>
                  <a:schemeClr val="tx1"/>
                </a:solidFill>
              </a:rPr>
              <a:t>(There’s no “I” in team)</a:t>
            </a:r>
          </a:p>
        </p:txBody>
      </p:sp>
      <p:sp>
        <p:nvSpPr>
          <p:cNvPr id="5" name="Content Placeholder 2"/>
          <p:cNvSpPr txBox="1">
            <a:spLocks/>
          </p:cNvSpPr>
          <p:nvPr/>
        </p:nvSpPr>
        <p:spPr bwMode="auto">
          <a:xfrm>
            <a:off x="1905000" y="2672223"/>
            <a:ext cx="3505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rgbClr val="595959"/>
                </a:solidFill>
                <a:latin typeface="Univers LT Std 57 Cn"/>
                <a:ea typeface="Univers LT Std 57 Cn" pitchFamily="34" charset="0"/>
                <a:cs typeface="Univers LT Std 57 Cn"/>
              </a:defRPr>
            </a:lvl1pPr>
            <a:lvl2pPr marL="742950" indent="-285750" algn="l" rtl="0" eaLnBrk="0" fontAlgn="base" hangingPunct="0">
              <a:spcBef>
                <a:spcPct val="20000"/>
              </a:spcBef>
              <a:spcAft>
                <a:spcPct val="0"/>
              </a:spcAft>
              <a:buFont typeface="Arial" pitchFamily="34" charset="0"/>
              <a:buChar char="–"/>
              <a:defRPr sz="2800" kern="1200">
                <a:solidFill>
                  <a:srgbClr val="595959"/>
                </a:solidFill>
                <a:latin typeface="Univers LT Std 57 Cn"/>
                <a:ea typeface="Univers LT Std 57 Cn" pitchFamily="34" charset="0"/>
                <a:cs typeface="Univers LT Std 57 Cn"/>
              </a:defRPr>
            </a:lvl2pPr>
            <a:lvl3pPr marL="1143000" indent="-228600" algn="l" rtl="0" eaLnBrk="0" fontAlgn="base" hangingPunct="0">
              <a:spcBef>
                <a:spcPct val="20000"/>
              </a:spcBef>
              <a:spcAft>
                <a:spcPct val="0"/>
              </a:spcAft>
              <a:buFont typeface="Arial" pitchFamily="34" charset="0"/>
              <a:buChar char="•"/>
              <a:defRPr sz="2400" kern="1200">
                <a:solidFill>
                  <a:srgbClr val="595959"/>
                </a:solidFill>
                <a:latin typeface="Univers LT Std 57 Cn"/>
                <a:ea typeface="Univers LT Std 57 Cn" pitchFamily="34" charset="0"/>
                <a:cs typeface="Univers LT Std 57 Cn"/>
              </a:defRPr>
            </a:lvl3pPr>
            <a:lvl4pPr marL="1600200" indent="-228600" algn="l" rtl="0" eaLnBrk="0" fontAlgn="base" hangingPunct="0">
              <a:spcBef>
                <a:spcPct val="20000"/>
              </a:spcBef>
              <a:spcAft>
                <a:spcPct val="0"/>
              </a:spcAft>
              <a:buFont typeface="Arial" pitchFamily="34" charset="0"/>
              <a:buChar char="–"/>
              <a:defRPr sz="2000" kern="1200">
                <a:solidFill>
                  <a:srgbClr val="595959"/>
                </a:solidFill>
                <a:latin typeface="Univers LT Std 57 Cn"/>
                <a:ea typeface="Univers LT Std 57 Cn" pitchFamily="34" charset="0"/>
                <a:cs typeface="Univers LT Std 57 Cn"/>
              </a:defRPr>
            </a:lvl4pPr>
            <a:lvl5pPr marL="2057400" indent="-228600" algn="l" rtl="0" eaLnBrk="0" fontAlgn="base" hangingPunct="0">
              <a:spcBef>
                <a:spcPct val="20000"/>
              </a:spcBef>
              <a:spcAft>
                <a:spcPct val="0"/>
              </a:spcAft>
              <a:buFont typeface="Arial" pitchFamily="34" charset="0"/>
              <a:buChar char="»"/>
              <a:defRPr sz="2000" kern="1200">
                <a:solidFill>
                  <a:srgbClr val="595959"/>
                </a:solidFill>
                <a:latin typeface="Univers LT Std 57 Cn"/>
                <a:ea typeface="Univers LT Std 57 Cn" pitchFamily="34" charset="0"/>
                <a:cs typeface="Univers LT Std 57 Cn"/>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indent="-228600" eaLnBrk="1" hangingPunct="1">
              <a:spcBef>
                <a:spcPct val="25000"/>
              </a:spcBef>
              <a:buClr>
                <a:srgbClr val="4060AF"/>
              </a:buClr>
              <a:buFont typeface="Wingdings" pitchFamily="2" charset="2"/>
              <a:buChar char="§"/>
            </a:pPr>
            <a:r>
              <a:rPr lang="en-US" sz="2000" b="1" dirty="0">
                <a:solidFill>
                  <a:srgbClr val="000000"/>
                </a:solidFill>
                <a:latin typeface="Univers LT Std 57 Cn" pitchFamily="34" charset="0"/>
                <a:ea typeface="+mn-ea"/>
                <a:cs typeface="Arial" charset="0"/>
              </a:rPr>
              <a:t>Take a regional approach to marketing and promoting your community</a:t>
            </a:r>
          </a:p>
          <a:p>
            <a:pPr marL="228600" indent="-228600" eaLnBrk="1" hangingPunct="1">
              <a:spcBef>
                <a:spcPct val="25000"/>
              </a:spcBef>
              <a:buClr>
                <a:srgbClr val="4060AF"/>
              </a:buClr>
              <a:buFont typeface="Wingdings" pitchFamily="2" charset="2"/>
              <a:buChar char="§"/>
            </a:pPr>
            <a:r>
              <a:rPr lang="en-US" sz="2000" b="1" dirty="0">
                <a:solidFill>
                  <a:srgbClr val="000000"/>
                </a:solidFill>
                <a:latin typeface="Univers LT Std 57 Cn" pitchFamily="34" charset="0"/>
                <a:ea typeface="+mn-ea"/>
                <a:cs typeface="Arial" charset="0"/>
              </a:rPr>
              <a:t>The regional organization is MY FRIEND</a:t>
            </a:r>
          </a:p>
          <a:p>
            <a:pPr marL="228600" indent="-228600" eaLnBrk="1" hangingPunct="1">
              <a:spcBef>
                <a:spcPct val="25000"/>
              </a:spcBef>
              <a:buClr>
                <a:srgbClr val="4060AF"/>
              </a:buClr>
              <a:buFont typeface="Wingdings" pitchFamily="2" charset="2"/>
              <a:buChar char="§"/>
            </a:pPr>
            <a:r>
              <a:rPr lang="en-US" sz="2000" b="1" dirty="0">
                <a:solidFill>
                  <a:srgbClr val="000000"/>
                </a:solidFill>
                <a:latin typeface="Univers LT Std 57 Cn" pitchFamily="34" charset="0"/>
                <a:ea typeface="+mn-ea"/>
                <a:cs typeface="Arial" charset="0"/>
              </a:rPr>
              <a:t>Everyone wins when the region wins – sounds trite, but it’s true</a:t>
            </a:r>
          </a:p>
        </p:txBody>
      </p:sp>
    </p:spTree>
    <p:extLst>
      <p:ext uri="{BB962C8B-B14F-4D97-AF65-F5344CB8AC3E}">
        <p14:creationId xmlns:p14="http://schemas.microsoft.com/office/powerpoint/2010/main" val="772120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5902" y="59821"/>
            <a:ext cx="8686800" cy="1092200"/>
          </a:xfrm>
        </p:spPr>
        <p:txBody>
          <a:bodyPr/>
          <a:lstStyle/>
          <a:p>
            <a:r>
              <a:rPr lang="en-US" dirty="0"/>
              <a:t>Sangster’s TOP TEN List</a:t>
            </a:r>
            <a:endParaRPr lang="en-US" sz="1800" dirty="0"/>
          </a:p>
        </p:txBody>
      </p:sp>
      <p:sp>
        <p:nvSpPr>
          <p:cNvPr id="3" name="Content Placeholder 2"/>
          <p:cNvSpPr>
            <a:spLocks noGrp="1"/>
          </p:cNvSpPr>
          <p:nvPr>
            <p:ph idx="1"/>
          </p:nvPr>
        </p:nvSpPr>
        <p:spPr>
          <a:xfrm>
            <a:off x="1981200" y="1498600"/>
            <a:ext cx="6400800" cy="1320800"/>
          </a:xfrm>
        </p:spPr>
        <p:txBody>
          <a:bodyPr/>
          <a:lstStyle/>
          <a:p>
            <a:pPr marL="0" indent="0">
              <a:buNone/>
            </a:pPr>
            <a:r>
              <a:rPr lang="en-US" sz="2800" dirty="0">
                <a:solidFill>
                  <a:schemeClr val="tx1"/>
                </a:solidFill>
              </a:rPr>
              <a:t>5. If you want to win, you have to have quality players on the team</a:t>
            </a:r>
          </a:p>
        </p:txBody>
      </p:sp>
      <p:sp>
        <p:nvSpPr>
          <p:cNvPr id="5" name="Content Placeholder 2"/>
          <p:cNvSpPr txBox="1">
            <a:spLocks/>
          </p:cNvSpPr>
          <p:nvPr/>
        </p:nvSpPr>
        <p:spPr bwMode="auto">
          <a:xfrm>
            <a:off x="1905000" y="2597955"/>
            <a:ext cx="388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rgbClr val="595959"/>
                </a:solidFill>
                <a:latin typeface="Univers LT Std 57 Cn"/>
                <a:ea typeface="Univers LT Std 57 Cn" pitchFamily="34" charset="0"/>
                <a:cs typeface="Univers LT Std 57 Cn"/>
              </a:defRPr>
            </a:lvl1pPr>
            <a:lvl2pPr marL="742950" indent="-285750" algn="l" rtl="0" eaLnBrk="0" fontAlgn="base" hangingPunct="0">
              <a:spcBef>
                <a:spcPct val="20000"/>
              </a:spcBef>
              <a:spcAft>
                <a:spcPct val="0"/>
              </a:spcAft>
              <a:buFont typeface="Arial" pitchFamily="34" charset="0"/>
              <a:buChar char="–"/>
              <a:defRPr sz="2800" kern="1200">
                <a:solidFill>
                  <a:srgbClr val="595959"/>
                </a:solidFill>
                <a:latin typeface="Univers LT Std 57 Cn"/>
                <a:ea typeface="Univers LT Std 57 Cn" pitchFamily="34" charset="0"/>
                <a:cs typeface="Univers LT Std 57 Cn"/>
              </a:defRPr>
            </a:lvl2pPr>
            <a:lvl3pPr marL="1143000" indent="-228600" algn="l" rtl="0" eaLnBrk="0" fontAlgn="base" hangingPunct="0">
              <a:spcBef>
                <a:spcPct val="20000"/>
              </a:spcBef>
              <a:spcAft>
                <a:spcPct val="0"/>
              </a:spcAft>
              <a:buFont typeface="Arial" pitchFamily="34" charset="0"/>
              <a:buChar char="•"/>
              <a:defRPr sz="2400" kern="1200">
                <a:solidFill>
                  <a:srgbClr val="595959"/>
                </a:solidFill>
                <a:latin typeface="Univers LT Std 57 Cn"/>
                <a:ea typeface="Univers LT Std 57 Cn" pitchFamily="34" charset="0"/>
                <a:cs typeface="Univers LT Std 57 Cn"/>
              </a:defRPr>
            </a:lvl3pPr>
            <a:lvl4pPr marL="1600200" indent="-228600" algn="l" rtl="0" eaLnBrk="0" fontAlgn="base" hangingPunct="0">
              <a:spcBef>
                <a:spcPct val="20000"/>
              </a:spcBef>
              <a:spcAft>
                <a:spcPct val="0"/>
              </a:spcAft>
              <a:buFont typeface="Arial" pitchFamily="34" charset="0"/>
              <a:buChar char="–"/>
              <a:defRPr sz="2000" kern="1200">
                <a:solidFill>
                  <a:srgbClr val="595959"/>
                </a:solidFill>
                <a:latin typeface="Univers LT Std 57 Cn"/>
                <a:ea typeface="Univers LT Std 57 Cn" pitchFamily="34" charset="0"/>
                <a:cs typeface="Univers LT Std 57 Cn"/>
              </a:defRPr>
            </a:lvl4pPr>
            <a:lvl5pPr marL="2057400" indent="-228600" algn="l" rtl="0" eaLnBrk="0" fontAlgn="base" hangingPunct="0">
              <a:spcBef>
                <a:spcPct val="20000"/>
              </a:spcBef>
              <a:spcAft>
                <a:spcPct val="0"/>
              </a:spcAft>
              <a:buFont typeface="Arial" pitchFamily="34" charset="0"/>
              <a:buChar char="»"/>
              <a:defRPr sz="2000" kern="1200">
                <a:solidFill>
                  <a:srgbClr val="595959"/>
                </a:solidFill>
                <a:latin typeface="Univers LT Std 57 Cn"/>
                <a:ea typeface="Univers LT Std 57 Cn" pitchFamily="34" charset="0"/>
                <a:cs typeface="Univers LT Std 57 Cn"/>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indent="-228600" eaLnBrk="1" hangingPunct="1">
              <a:spcBef>
                <a:spcPct val="25000"/>
              </a:spcBef>
              <a:buClr>
                <a:srgbClr val="4060AF"/>
              </a:buClr>
              <a:buFont typeface="Wingdings" pitchFamily="2" charset="2"/>
              <a:buChar char="§"/>
            </a:pPr>
            <a:r>
              <a:rPr lang="en-US" sz="2000" b="1" dirty="0">
                <a:solidFill>
                  <a:srgbClr val="000000"/>
                </a:solidFill>
                <a:latin typeface="Univers LT Std 57 Cn" pitchFamily="34" charset="0"/>
                <a:ea typeface="+mn-ea"/>
                <a:cs typeface="Arial" charset="0"/>
              </a:rPr>
              <a:t>Assemble a strong team/network of public and private sector members that are advocates for your mission</a:t>
            </a:r>
          </a:p>
          <a:p>
            <a:pPr marL="228600" indent="-228600" eaLnBrk="1" hangingPunct="1">
              <a:spcBef>
                <a:spcPct val="25000"/>
              </a:spcBef>
              <a:buClr>
                <a:srgbClr val="4060AF"/>
              </a:buClr>
              <a:buFont typeface="Wingdings" pitchFamily="2" charset="2"/>
              <a:buChar char="§"/>
            </a:pPr>
            <a:r>
              <a:rPr lang="en-US" sz="2000" b="1" dirty="0">
                <a:solidFill>
                  <a:srgbClr val="000000"/>
                </a:solidFill>
                <a:latin typeface="Univers LT Std 57 Cn" pitchFamily="34" charset="0"/>
                <a:ea typeface="+mn-ea"/>
                <a:cs typeface="Arial" charset="0"/>
              </a:rPr>
              <a:t>Engage the team in every aspect of your plan</a:t>
            </a:r>
          </a:p>
          <a:p>
            <a:pPr lvl="1" eaLnBrk="1" hangingPunct="1">
              <a:lnSpc>
                <a:spcPct val="90000"/>
              </a:lnSpc>
              <a:buClr>
                <a:srgbClr val="766A62"/>
              </a:buClr>
              <a:buFont typeface="Arial" pitchFamily="34" charset="0"/>
              <a:buChar char="•"/>
            </a:pPr>
            <a:r>
              <a:rPr lang="en-US" sz="2000" dirty="0">
                <a:solidFill>
                  <a:srgbClr val="000000"/>
                </a:solidFill>
                <a:latin typeface="Univers LT Std 57 Cn" pitchFamily="34" charset="0"/>
                <a:ea typeface="+mn-ea"/>
                <a:cs typeface="Arial" charset="0"/>
              </a:rPr>
              <a:t>Strategic planning</a:t>
            </a:r>
          </a:p>
          <a:p>
            <a:pPr lvl="1" eaLnBrk="1" hangingPunct="1">
              <a:lnSpc>
                <a:spcPct val="90000"/>
              </a:lnSpc>
              <a:buClr>
                <a:srgbClr val="766A62"/>
              </a:buClr>
              <a:buFont typeface="Arial" pitchFamily="34" charset="0"/>
              <a:buChar char="•"/>
            </a:pPr>
            <a:r>
              <a:rPr lang="en-US" sz="2000" dirty="0">
                <a:solidFill>
                  <a:srgbClr val="000000"/>
                </a:solidFill>
                <a:latin typeface="Univers LT Std 57 Cn" pitchFamily="34" charset="0"/>
                <a:ea typeface="+mn-ea"/>
                <a:cs typeface="Arial" charset="0"/>
              </a:rPr>
              <a:t>Trade missions</a:t>
            </a:r>
          </a:p>
          <a:p>
            <a:pPr lvl="1" eaLnBrk="1" hangingPunct="1">
              <a:lnSpc>
                <a:spcPct val="90000"/>
              </a:lnSpc>
              <a:buClr>
                <a:srgbClr val="766A62"/>
              </a:buClr>
              <a:buFont typeface="Arial" pitchFamily="34" charset="0"/>
              <a:buChar char="•"/>
            </a:pPr>
            <a:r>
              <a:rPr lang="en-US" sz="2000" dirty="0">
                <a:solidFill>
                  <a:srgbClr val="000000"/>
                </a:solidFill>
                <a:latin typeface="Univers LT Std 57 Cn" pitchFamily="34" charset="0"/>
                <a:ea typeface="+mn-ea"/>
                <a:cs typeface="Arial" charset="0"/>
              </a:rPr>
              <a:t>Community visits with prospects</a:t>
            </a:r>
          </a:p>
          <a:p>
            <a:pPr lvl="1" eaLnBrk="1" hangingPunct="1">
              <a:lnSpc>
                <a:spcPct val="90000"/>
              </a:lnSpc>
              <a:buClr>
                <a:srgbClr val="766A62"/>
              </a:buClr>
              <a:buFont typeface="Arial" pitchFamily="34" charset="0"/>
              <a:buChar char="•"/>
            </a:pPr>
            <a:r>
              <a:rPr lang="en-US" sz="2000" dirty="0">
                <a:solidFill>
                  <a:srgbClr val="000000"/>
                </a:solidFill>
                <a:latin typeface="Univers LT Std 57 Cn" pitchFamily="34" charset="0"/>
                <a:ea typeface="+mn-ea"/>
                <a:cs typeface="Arial" charset="0"/>
              </a:rPr>
              <a:t>“FAM” trips</a:t>
            </a:r>
          </a:p>
        </p:txBody>
      </p:sp>
      <p:pic>
        <p:nvPicPr>
          <p:cNvPr id="6" name="Picture 16" descr="MPj04226490000[1]"/>
          <p:cNvPicPr>
            <a:picLocks noChangeAspect="1" noChangeArrowheads="1"/>
          </p:cNvPicPr>
          <p:nvPr/>
        </p:nvPicPr>
        <p:blipFill>
          <a:blip r:embed="rId2" cstate="screen"/>
          <a:srcRect/>
          <a:stretch>
            <a:fillRect/>
          </a:stretch>
        </p:blipFill>
        <p:spPr bwMode="auto">
          <a:xfrm>
            <a:off x="7159689" y="2943188"/>
            <a:ext cx="3048000" cy="2705100"/>
          </a:xfrm>
          <a:prstGeom prst="rect">
            <a:avLst/>
          </a:prstGeom>
          <a:noFill/>
          <a:ln w="9525">
            <a:noFill/>
            <a:miter lim="800000"/>
            <a:headEnd/>
            <a:tailEnd/>
          </a:ln>
        </p:spPr>
      </p:pic>
    </p:spTree>
    <p:extLst>
      <p:ext uri="{BB962C8B-B14F-4D97-AF65-F5344CB8AC3E}">
        <p14:creationId xmlns:p14="http://schemas.microsoft.com/office/powerpoint/2010/main" val="377080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8686800" cy="1092200"/>
          </a:xfrm>
        </p:spPr>
        <p:txBody>
          <a:bodyPr/>
          <a:lstStyle/>
          <a:p>
            <a:r>
              <a:rPr lang="en-US" dirty="0"/>
              <a:t>Sangster’s TOP TEN List</a:t>
            </a:r>
            <a:endParaRPr lang="en-US" sz="1800" dirty="0"/>
          </a:p>
        </p:txBody>
      </p:sp>
      <p:sp>
        <p:nvSpPr>
          <p:cNvPr id="3" name="Content Placeholder 2"/>
          <p:cNvSpPr>
            <a:spLocks noGrp="1"/>
          </p:cNvSpPr>
          <p:nvPr>
            <p:ph idx="1"/>
          </p:nvPr>
        </p:nvSpPr>
        <p:spPr>
          <a:xfrm>
            <a:off x="1981200" y="1498600"/>
            <a:ext cx="6400800" cy="1320800"/>
          </a:xfrm>
        </p:spPr>
        <p:txBody>
          <a:bodyPr/>
          <a:lstStyle/>
          <a:p>
            <a:pPr marL="0" indent="0">
              <a:buNone/>
            </a:pPr>
            <a:r>
              <a:rPr lang="en-US" sz="2800" dirty="0">
                <a:solidFill>
                  <a:schemeClr val="tx1"/>
                </a:solidFill>
              </a:rPr>
              <a:t>4</a:t>
            </a:r>
            <a:r>
              <a:rPr lang="en-US" sz="3200" dirty="0">
                <a:solidFill>
                  <a:schemeClr val="tx1"/>
                </a:solidFill>
              </a:rPr>
              <a:t>. Show the love</a:t>
            </a:r>
          </a:p>
        </p:txBody>
      </p:sp>
      <p:sp>
        <p:nvSpPr>
          <p:cNvPr id="5" name="Content Placeholder 2"/>
          <p:cNvSpPr txBox="1">
            <a:spLocks/>
          </p:cNvSpPr>
          <p:nvPr/>
        </p:nvSpPr>
        <p:spPr bwMode="auto">
          <a:xfrm>
            <a:off x="1910366" y="2266772"/>
            <a:ext cx="3880834"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rgbClr val="595959"/>
                </a:solidFill>
                <a:latin typeface="Univers LT Std 57 Cn"/>
                <a:ea typeface="Univers LT Std 57 Cn" pitchFamily="34" charset="0"/>
                <a:cs typeface="Univers LT Std 57 Cn"/>
              </a:defRPr>
            </a:lvl1pPr>
            <a:lvl2pPr marL="742950" indent="-285750" algn="l" rtl="0" eaLnBrk="0" fontAlgn="base" hangingPunct="0">
              <a:spcBef>
                <a:spcPct val="20000"/>
              </a:spcBef>
              <a:spcAft>
                <a:spcPct val="0"/>
              </a:spcAft>
              <a:buFont typeface="Arial" pitchFamily="34" charset="0"/>
              <a:buChar char="–"/>
              <a:defRPr sz="2800" kern="1200">
                <a:solidFill>
                  <a:srgbClr val="595959"/>
                </a:solidFill>
                <a:latin typeface="Univers LT Std 57 Cn"/>
                <a:ea typeface="Univers LT Std 57 Cn" pitchFamily="34" charset="0"/>
                <a:cs typeface="Univers LT Std 57 Cn"/>
              </a:defRPr>
            </a:lvl2pPr>
            <a:lvl3pPr marL="1143000" indent="-228600" algn="l" rtl="0" eaLnBrk="0" fontAlgn="base" hangingPunct="0">
              <a:spcBef>
                <a:spcPct val="20000"/>
              </a:spcBef>
              <a:spcAft>
                <a:spcPct val="0"/>
              </a:spcAft>
              <a:buFont typeface="Arial" pitchFamily="34" charset="0"/>
              <a:buChar char="•"/>
              <a:defRPr sz="2400" kern="1200">
                <a:solidFill>
                  <a:srgbClr val="595959"/>
                </a:solidFill>
                <a:latin typeface="Univers LT Std 57 Cn"/>
                <a:ea typeface="Univers LT Std 57 Cn" pitchFamily="34" charset="0"/>
                <a:cs typeface="Univers LT Std 57 Cn"/>
              </a:defRPr>
            </a:lvl3pPr>
            <a:lvl4pPr marL="1600200" indent="-228600" algn="l" rtl="0" eaLnBrk="0" fontAlgn="base" hangingPunct="0">
              <a:spcBef>
                <a:spcPct val="20000"/>
              </a:spcBef>
              <a:spcAft>
                <a:spcPct val="0"/>
              </a:spcAft>
              <a:buFont typeface="Arial" pitchFamily="34" charset="0"/>
              <a:buChar char="–"/>
              <a:defRPr sz="2000" kern="1200">
                <a:solidFill>
                  <a:srgbClr val="595959"/>
                </a:solidFill>
                <a:latin typeface="Univers LT Std 57 Cn"/>
                <a:ea typeface="Univers LT Std 57 Cn" pitchFamily="34" charset="0"/>
                <a:cs typeface="Univers LT Std 57 Cn"/>
              </a:defRPr>
            </a:lvl4pPr>
            <a:lvl5pPr marL="2057400" indent="-228600" algn="l" rtl="0" eaLnBrk="0" fontAlgn="base" hangingPunct="0">
              <a:spcBef>
                <a:spcPct val="20000"/>
              </a:spcBef>
              <a:spcAft>
                <a:spcPct val="0"/>
              </a:spcAft>
              <a:buFont typeface="Arial" pitchFamily="34" charset="0"/>
              <a:buChar char="»"/>
              <a:defRPr sz="2000" kern="1200">
                <a:solidFill>
                  <a:srgbClr val="595959"/>
                </a:solidFill>
                <a:latin typeface="Univers LT Std 57 Cn"/>
                <a:ea typeface="Univers LT Std 57 Cn" pitchFamily="34" charset="0"/>
                <a:cs typeface="Univers LT Std 57 Cn"/>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indent="-228600" eaLnBrk="1" hangingPunct="1">
              <a:spcBef>
                <a:spcPct val="25000"/>
              </a:spcBef>
              <a:buClr>
                <a:srgbClr val="4060AF"/>
              </a:buClr>
              <a:buFont typeface="Wingdings" pitchFamily="2" charset="2"/>
              <a:buChar char="§"/>
            </a:pPr>
            <a:r>
              <a:rPr lang="en-US" sz="2000" b="1" dirty="0">
                <a:solidFill>
                  <a:srgbClr val="000000"/>
                </a:solidFill>
                <a:latin typeface="Univers LT Std 57 Cn" pitchFamily="34" charset="0"/>
                <a:ea typeface="+mn-ea"/>
                <a:cs typeface="Arial" charset="0"/>
              </a:rPr>
              <a:t>Invest in building and maintaining relationships with prospects and those who influence and source projects</a:t>
            </a:r>
          </a:p>
          <a:p>
            <a:pPr lvl="1" eaLnBrk="1" hangingPunct="1">
              <a:lnSpc>
                <a:spcPct val="90000"/>
              </a:lnSpc>
              <a:buClr>
                <a:srgbClr val="766A62"/>
              </a:buClr>
              <a:buFont typeface="Arial" pitchFamily="34" charset="0"/>
              <a:buChar char="•"/>
            </a:pPr>
            <a:r>
              <a:rPr lang="en-US" sz="2000" dirty="0">
                <a:solidFill>
                  <a:srgbClr val="000000"/>
                </a:solidFill>
                <a:latin typeface="Univers LT Std 57 Cn" pitchFamily="34" charset="0"/>
                <a:ea typeface="+mn-ea"/>
                <a:cs typeface="Arial" charset="0"/>
              </a:rPr>
              <a:t>Target strategic relationships – everyone has limited resources</a:t>
            </a:r>
          </a:p>
          <a:p>
            <a:pPr lvl="1" eaLnBrk="1" hangingPunct="1">
              <a:lnSpc>
                <a:spcPct val="90000"/>
              </a:lnSpc>
              <a:buClr>
                <a:srgbClr val="766A62"/>
              </a:buClr>
              <a:buFont typeface="Arial" pitchFamily="34" charset="0"/>
              <a:buChar char="•"/>
            </a:pPr>
            <a:r>
              <a:rPr lang="en-US" sz="2000" dirty="0">
                <a:solidFill>
                  <a:srgbClr val="000000"/>
                </a:solidFill>
                <a:latin typeface="Univers LT Std 57 Cn" pitchFamily="34" charset="0"/>
                <a:ea typeface="+mn-ea"/>
                <a:cs typeface="Arial" charset="0"/>
              </a:rPr>
              <a:t>Face time is important – building trust and credibility</a:t>
            </a:r>
          </a:p>
          <a:p>
            <a:pPr lvl="1" eaLnBrk="1" hangingPunct="1">
              <a:lnSpc>
                <a:spcPct val="90000"/>
              </a:lnSpc>
              <a:buClr>
                <a:srgbClr val="766A62"/>
              </a:buClr>
              <a:buFont typeface="Arial" pitchFamily="34" charset="0"/>
              <a:buChar char="•"/>
            </a:pPr>
            <a:r>
              <a:rPr lang="en-US" sz="2000" dirty="0">
                <a:solidFill>
                  <a:srgbClr val="000000"/>
                </a:solidFill>
                <a:latin typeface="Univers LT Std 57 Cn" pitchFamily="34" charset="0"/>
                <a:ea typeface="+mn-ea"/>
                <a:cs typeface="Arial" charset="0"/>
              </a:rPr>
              <a:t>Get decision-makers to your community</a:t>
            </a:r>
          </a:p>
        </p:txBody>
      </p:sp>
      <p:pic>
        <p:nvPicPr>
          <p:cNvPr id="45062" name="Picture 6" descr="http://en.trend.az/article_photo/Handshake_Album_041207.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170633"/>
            <a:ext cx="2684059" cy="2679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738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6908" y="0"/>
            <a:ext cx="8686800" cy="1092200"/>
          </a:xfrm>
        </p:spPr>
        <p:txBody>
          <a:bodyPr/>
          <a:lstStyle/>
          <a:p>
            <a:r>
              <a:rPr lang="en-US" dirty="0"/>
              <a:t>Sangster’s TOP TEN List</a:t>
            </a:r>
            <a:endParaRPr lang="en-US" sz="1800" dirty="0"/>
          </a:p>
        </p:txBody>
      </p:sp>
      <p:sp>
        <p:nvSpPr>
          <p:cNvPr id="3" name="Content Placeholder 2"/>
          <p:cNvSpPr>
            <a:spLocks noGrp="1"/>
          </p:cNvSpPr>
          <p:nvPr>
            <p:ph idx="1"/>
          </p:nvPr>
        </p:nvSpPr>
        <p:spPr>
          <a:xfrm>
            <a:off x="1981200" y="1498600"/>
            <a:ext cx="6400800" cy="1320800"/>
          </a:xfrm>
        </p:spPr>
        <p:txBody>
          <a:bodyPr/>
          <a:lstStyle/>
          <a:p>
            <a:pPr marL="0" indent="0">
              <a:buNone/>
            </a:pPr>
            <a:r>
              <a:rPr lang="en-US" sz="2800" dirty="0">
                <a:solidFill>
                  <a:schemeClr val="tx1"/>
                </a:solidFill>
              </a:rPr>
              <a:t>3. We’re ONE big, happy family</a:t>
            </a:r>
          </a:p>
        </p:txBody>
      </p:sp>
      <p:sp>
        <p:nvSpPr>
          <p:cNvPr id="5" name="Content Placeholder 2"/>
          <p:cNvSpPr txBox="1">
            <a:spLocks/>
          </p:cNvSpPr>
          <p:nvPr/>
        </p:nvSpPr>
        <p:spPr bwMode="auto">
          <a:xfrm>
            <a:off x="1981200" y="2209801"/>
            <a:ext cx="4343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rgbClr val="595959"/>
                </a:solidFill>
                <a:latin typeface="Univers LT Std 57 Cn"/>
                <a:ea typeface="Univers LT Std 57 Cn" pitchFamily="34" charset="0"/>
                <a:cs typeface="Univers LT Std 57 Cn"/>
              </a:defRPr>
            </a:lvl1pPr>
            <a:lvl2pPr marL="742950" indent="-285750" algn="l" rtl="0" eaLnBrk="0" fontAlgn="base" hangingPunct="0">
              <a:spcBef>
                <a:spcPct val="20000"/>
              </a:spcBef>
              <a:spcAft>
                <a:spcPct val="0"/>
              </a:spcAft>
              <a:buFont typeface="Arial" pitchFamily="34" charset="0"/>
              <a:buChar char="–"/>
              <a:defRPr sz="2800" kern="1200">
                <a:solidFill>
                  <a:srgbClr val="595959"/>
                </a:solidFill>
                <a:latin typeface="Univers LT Std 57 Cn"/>
                <a:ea typeface="Univers LT Std 57 Cn" pitchFamily="34" charset="0"/>
                <a:cs typeface="Univers LT Std 57 Cn"/>
              </a:defRPr>
            </a:lvl2pPr>
            <a:lvl3pPr marL="1143000" indent="-228600" algn="l" rtl="0" eaLnBrk="0" fontAlgn="base" hangingPunct="0">
              <a:spcBef>
                <a:spcPct val="20000"/>
              </a:spcBef>
              <a:spcAft>
                <a:spcPct val="0"/>
              </a:spcAft>
              <a:buFont typeface="Arial" pitchFamily="34" charset="0"/>
              <a:buChar char="•"/>
              <a:defRPr sz="2400" kern="1200">
                <a:solidFill>
                  <a:srgbClr val="595959"/>
                </a:solidFill>
                <a:latin typeface="Univers LT Std 57 Cn"/>
                <a:ea typeface="Univers LT Std 57 Cn" pitchFamily="34" charset="0"/>
                <a:cs typeface="Univers LT Std 57 Cn"/>
              </a:defRPr>
            </a:lvl3pPr>
            <a:lvl4pPr marL="1600200" indent="-228600" algn="l" rtl="0" eaLnBrk="0" fontAlgn="base" hangingPunct="0">
              <a:spcBef>
                <a:spcPct val="20000"/>
              </a:spcBef>
              <a:spcAft>
                <a:spcPct val="0"/>
              </a:spcAft>
              <a:buFont typeface="Arial" pitchFamily="34" charset="0"/>
              <a:buChar char="–"/>
              <a:defRPr sz="2000" kern="1200">
                <a:solidFill>
                  <a:srgbClr val="595959"/>
                </a:solidFill>
                <a:latin typeface="Univers LT Std 57 Cn"/>
                <a:ea typeface="Univers LT Std 57 Cn" pitchFamily="34" charset="0"/>
                <a:cs typeface="Univers LT Std 57 Cn"/>
              </a:defRPr>
            </a:lvl4pPr>
            <a:lvl5pPr marL="2057400" indent="-228600" algn="l" rtl="0" eaLnBrk="0" fontAlgn="base" hangingPunct="0">
              <a:spcBef>
                <a:spcPct val="20000"/>
              </a:spcBef>
              <a:spcAft>
                <a:spcPct val="0"/>
              </a:spcAft>
              <a:buFont typeface="Arial" pitchFamily="34" charset="0"/>
              <a:buChar char="»"/>
              <a:defRPr sz="2000" kern="1200">
                <a:solidFill>
                  <a:srgbClr val="595959"/>
                </a:solidFill>
                <a:latin typeface="Univers LT Std 57 Cn"/>
                <a:ea typeface="Univers LT Std 57 Cn" pitchFamily="34" charset="0"/>
                <a:cs typeface="Univers LT Std 57 Cn"/>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indent="-228600" eaLnBrk="1" hangingPunct="1">
              <a:spcBef>
                <a:spcPct val="25000"/>
              </a:spcBef>
              <a:buClr>
                <a:srgbClr val="4060AF"/>
              </a:buClr>
              <a:buFont typeface="Wingdings" pitchFamily="2" charset="2"/>
              <a:buChar char="§"/>
            </a:pPr>
            <a:r>
              <a:rPr lang="en-US" sz="2000" b="1" dirty="0">
                <a:solidFill>
                  <a:srgbClr val="000000"/>
                </a:solidFill>
                <a:latin typeface="Univers LT Std 57 Cn" pitchFamily="34" charset="0"/>
                <a:ea typeface="+mn-ea"/>
                <a:cs typeface="Arial" charset="0"/>
              </a:rPr>
              <a:t>LEADS, LEADS, LEADS</a:t>
            </a:r>
          </a:p>
          <a:p>
            <a:pPr marL="228600" indent="-228600" eaLnBrk="1" hangingPunct="1">
              <a:spcBef>
                <a:spcPct val="25000"/>
              </a:spcBef>
              <a:buClr>
                <a:srgbClr val="4060AF"/>
              </a:buClr>
              <a:buFont typeface="Wingdings" pitchFamily="2" charset="2"/>
              <a:buChar char="§"/>
            </a:pPr>
            <a:r>
              <a:rPr lang="en-US" sz="2000" b="1" dirty="0">
                <a:solidFill>
                  <a:srgbClr val="000000"/>
                </a:solidFill>
                <a:latin typeface="Univers LT Std 57 Cn" pitchFamily="34" charset="0"/>
                <a:ea typeface="+mn-ea"/>
                <a:cs typeface="Arial" charset="0"/>
              </a:rPr>
              <a:t>Take a seamless and integrated approach when coordinating project resources</a:t>
            </a:r>
          </a:p>
          <a:p>
            <a:pPr lvl="1" eaLnBrk="1" hangingPunct="1">
              <a:lnSpc>
                <a:spcPct val="90000"/>
              </a:lnSpc>
              <a:buClr>
                <a:srgbClr val="766A62"/>
              </a:buClr>
              <a:buFont typeface="Arial" pitchFamily="34" charset="0"/>
              <a:buChar char="•"/>
            </a:pPr>
            <a:r>
              <a:rPr lang="en-US" sz="2000" dirty="0">
                <a:solidFill>
                  <a:srgbClr val="000000"/>
                </a:solidFill>
                <a:latin typeface="Univers LT Std 57 Cn" pitchFamily="34" charset="0"/>
                <a:ea typeface="+mn-ea"/>
                <a:cs typeface="Arial" charset="0"/>
              </a:rPr>
              <a:t>Regional</a:t>
            </a:r>
          </a:p>
          <a:p>
            <a:pPr lvl="1" eaLnBrk="1" hangingPunct="1">
              <a:lnSpc>
                <a:spcPct val="90000"/>
              </a:lnSpc>
              <a:buClr>
                <a:srgbClr val="766A62"/>
              </a:buClr>
              <a:buFont typeface="Arial" pitchFamily="34" charset="0"/>
              <a:buChar char="•"/>
            </a:pPr>
            <a:r>
              <a:rPr lang="en-US" sz="2000" dirty="0">
                <a:solidFill>
                  <a:srgbClr val="000000"/>
                </a:solidFill>
                <a:latin typeface="Univers LT Std 57 Cn" pitchFamily="34" charset="0"/>
                <a:ea typeface="+mn-ea"/>
                <a:cs typeface="Arial" charset="0"/>
              </a:rPr>
              <a:t>Local</a:t>
            </a:r>
          </a:p>
          <a:p>
            <a:pPr lvl="1" eaLnBrk="1" hangingPunct="1">
              <a:lnSpc>
                <a:spcPct val="90000"/>
              </a:lnSpc>
              <a:buClr>
                <a:srgbClr val="766A62"/>
              </a:buClr>
              <a:buFont typeface="Arial" pitchFamily="34" charset="0"/>
              <a:buChar char="•"/>
            </a:pPr>
            <a:r>
              <a:rPr lang="en-US" sz="2000" dirty="0">
                <a:solidFill>
                  <a:srgbClr val="000000"/>
                </a:solidFill>
                <a:latin typeface="Univers LT Std 57 Cn" pitchFamily="34" charset="0"/>
                <a:ea typeface="+mn-ea"/>
                <a:cs typeface="Arial" charset="0"/>
              </a:rPr>
              <a:t>State </a:t>
            </a:r>
          </a:p>
          <a:p>
            <a:pPr lvl="1" eaLnBrk="1" hangingPunct="1">
              <a:lnSpc>
                <a:spcPct val="90000"/>
              </a:lnSpc>
              <a:buClr>
                <a:srgbClr val="766A62"/>
              </a:buClr>
              <a:buFont typeface="Arial" pitchFamily="34" charset="0"/>
              <a:buChar char="•"/>
            </a:pPr>
            <a:r>
              <a:rPr lang="en-US" sz="2000" dirty="0">
                <a:solidFill>
                  <a:srgbClr val="000000"/>
                </a:solidFill>
                <a:latin typeface="Univers LT Std 57 Cn" pitchFamily="34" charset="0"/>
                <a:ea typeface="+mn-ea"/>
                <a:cs typeface="Arial" charset="0"/>
              </a:rPr>
              <a:t>Utilities</a:t>
            </a:r>
          </a:p>
          <a:p>
            <a:pPr marL="228600" lvl="1" indent="-228600" eaLnBrk="1" hangingPunct="1">
              <a:lnSpc>
                <a:spcPct val="90000"/>
              </a:lnSpc>
              <a:spcBef>
                <a:spcPct val="25000"/>
              </a:spcBef>
              <a:buClr>
                <a:srgbClr val="4060AF"/>
              </a:buClr>
              <a:buFont typeface="Wingdings" pitchFamily="2" charset="2"/>
              <a:buChar char="§"/>
            </a:pPr>
            <a:r>
              <a:rPr lang="en-US" sz="2000" b="1" dirty="0">
                <a:solidFill>
                  <a:srgbClr val="000000"/>
                </a:solidFill>
                <a:latin typeface="Univers LT Std 57 Cn" pitchFamily="34" charset="0"/>
                <a:ea typeface="+mn-ea"/>
                <a:cs typeface="Arial" charset="0"/>
              </a:rPr>
              <a:t>With compressed process and decision times, coordination is critical – can be a filter</a:t>
            </a:r>
          </a:p>
        </p:txBody>
      </p:sp>
      <p:pic>
        <p:nvPicPr>
          <p:cNvPr id="57346" name="Picture 2" descr="http://www.sitcomsonline.com/photos/leaveittobeaveronlin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789" y="1511301"/>
            <a:ext cx="2908418" cy="435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63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64" y="0"/>
            <a:ext cx="8686800" cy="1092200"/>
          </a:xfrm>
        </p:spPr>
        <p:txBody>
          <a:bodyPr/>
          <a:lstStyle/>
          <a:p>
            <a:r>
              <a:rPr lang="en-US" dirty="0"/>
              <a:t>Sangster’s TOP TEN List</a:t>
            </a:r>
            <a:endParaRPr lang="en-US" sz="1800" dirty="0"/>
          </a:p>
        </p:txBody>
      </p:sp>
      <p:sp>
        <p:nvSpPr>
          <p:cNvPr id="3" name="Content Placeholder 2"/>
          <p:cNvSpPr>
            <a:spLocks noGrp="1"/>
          </p:cNvSpPr>
          <p:nvPr>
            <p:ph idx="1"/>
          </p:nvPr>
        </p:nvSpPr>
        <p:spPr>
          <a:xfrm>
            <a:off x="2209800" y="1351038"/>
            <a:ext cx="7391400" cy="1320800"/>
          </a:xfrm>
        </p:spPr>
        <p:txBody>
          <a:bodyPr/>
          <a:lstStyle/>
          <a:p>
            <a:pPr marL="0" indent="0">
              <a:buNone/>
            </a:pPr>
            <a:r>
              <a:rPr lang="en-US" sz="2800" dirty="0">
                <a:solidFill>
                  <a:schemeClr val="tx1"/>
                </a:solidFill>
              </a:rPr>
              <a:t>2. Good information can put you on the map</a:t>
            </a:r>
          </a:p>
        </p:txBody>
      </p:sp>
      <p:sp>
        <p:nvSpPr>
          <p:cNvPr id="5" name="Content Placeholder 2"/>
          <p:cNvSpPr txBox="1">
            <a:spLocks/>
          </p:cNvSpPr>
          <p:nvPr/>
        </p:nvSpPr>
        <p:spPr bwMode="auto">
          <a:xfrm>
            <a:off x="2209800" y="2526206"/>
            <a:ext cx="388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rgbClr val="595959"/>
                </a:solidFill>
                <a:latin typeface="Univers LT Std 57 Cn"/>
                <a:ea typeface="Univers LT Std 57 Cn" pitchFamily="34" charset="0"/>
                <a:cs typeface="Univers LT Std 57 Cn"/>
              </a:defRPr>
            </a:lvl1pPr>
            <a:lvl2pPr marL="742950" indent="-285750" algn="l" rtl="0" eaLnBrk="0" fontAlgn="base" hangingPunct="0">
              <a:spcBef>
                <a:spcPct val="20000"/>
              </a:spcBef>
              <a:spcAft>
                <a:spcPct val="0"/>
              </a:spcAft>
              <a:buFont typeface="Arial" pitchFamily="34" charset="0"/>
              <a:buChar char="–"/>
              <a:defRPr sz="2800" kern="1200">
                <a:solidFill>
                  <a:srgbClr val="595959"/>
                </a:solidFill>
                <a:latin typeface="Univers LT Std 57 Cn"/>
                <a:ea typeface="Univers LT Std 57 Cn" pitchFamily="34" charset="0"/>
                <a:cs typeface="Univers LT Std 57 Cn"/>
              </a:defRPr>
            </a:lvl2pPr>
            <a:lvl3pPr marL="1143000" indent="-228600" algn="l" rtl="0" eaLnBrk="0" fontAlgn="base" hangingPunct="0">
              <a:spcBef>
                <a:spcPct val="20000"/>
              </a:spcBef>
              <a:spcAft>
                <a:spcPct val="0"/>
              </a:spcAft>
              <a:buFont typeface="Arial" pitchFamily="34" charset="0"/>
              <a:buChar char="•"/>
              <a:defRPr sz="2400" kern="1200">
                <a:solidFill>
                  <a:srgbClr val="595959"/>
                </a:solidFill>
                <a:latin typeface="Univers LT Std 57 Cn"/>
                <a:ea typeface="Univers LT Std 57 Cn" pitchFamily="34" charset="0"/>
                <a:cs typeface="Univers LT Std 57 Cn"/>
              </a:defRPr>
            </a:lvl3pPr>
            <a:lvl4pPr marL="1600200" indent="-228600" algn="l" rtl="0" eaLnBrk="0" fontAlgn="base" hangingPunct="0">
              <a:spcBef>
                <a:spcPct val="20000"/>
              </a:spcBef>
              <a:spcAft>
                <a:spcPct val="0"/>
              </a:spcAft>
              <a:buFont typeface="Arial" pitchFamily="34" charset="0"/>
              <a:buChar char="–"/>
              <a:defRPr sz="2000" kern="1200">
                <a:solidFill>
                  <a:srgbClr val="595959"/>
                </a:solidFill>
                <a:latin typeface="Univers LT Std 57 Cn"/>
                <a:ea typeface="Univers LT Std 57 Cn" pitchFamily="34" charset="0"/>
                <a:cs typeface="Univers LT Std 57 Cn"/>
              </a:defRPr>
            </a:lvl4pPr>
            <a:lvl5pPr marL="2057400" indent="-228600" algn="l" rtl="0" eaLnBrk="0" fontAlgn="base" hangingPunct="0">
              <a:spcBef>
                <a:spcPct val="20000"/>
              </a:spcBef>
              <a:spcAft>
                <a:spcPct val="0"/>
              </a:spcAft>
              <a:buFont typeface="Arial" pitchFamily="34" charset="0"/>
              <a:buChar char="»"/>
              <a:defRPr sz="2000" kern="1200">
                <a:solidFill>
                  <a:srgbClr val="595959"/>
                </a:solidFill>
                <a:latin typeface="Univers LT Std 57 Cn"/>
                <a:ea typeface="Univers LT Std 57 Cn" pitchFamily="34" charset="0"/>
                <a:cs typeface="Univers LT Std 57 Cn"/>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indent="-228600" eaLnBrk="1" hangingPunct="1">
              <a:spcBef>
                <a:spcPct val="25000"/>
              </a:spcBef>
              <a:buClr>
                <a:srgbClr val="4060AF"/>
              </a:buClr>
              <a:buFont typeface="Wingdings" pitchFamily="2" charset="2"/>
              <a:buChar char="§"/>
            </a:pPr>
            <a:r>
              <a:rPr lang="en-US" sz="2000" b="1" dirty="0">
                <a:solidFill>
                  <a:srgbClr val="000000"/>
                </a:solidFill>
                <a:latin typeface="Univers LT Std 57 Cn" pitchFamily="34" charset="0"/>
                <a:ea typeface="+mn-ea"/>
                <a:cs typeface="Arial" charset="0"/>
              </a:rPr>
              <a:t>Invest in developing a superior website</a:t>
            </a:r>
          </a:p>
          <a:p>
            <a:pPr lvl="1" eaLnBrk="1" hangingPunct="1">
              <a:lnSpc>
                <a:spcPct val="90000"/>
              </a:lnSpc>
              <a:buClr>
                <a:srgbClr val="766A62"/>
              </a:buClr>
              <a:buFont typeface="Arial" pitchFamily="34" charset="0"/>
              <a:buChar char="•"/>
            </a:pPr>
            <a:r>
              <a:rPr lang="en-US" sz="2000" dirty="0">
                <a:solidFill>
                  <a:srgbClr val="000000"/>
                </a:solidFill>
                <a:latin typeface="Univers LT Std 57 Cn" pitchFamily="34" charset="0"/>
                <a:ea typeface="+mn-ea"/>
                <a:cs typeface="Arial" charset="0"/>
              </a:rPr>
              <a:t>Easy to navigate</a:t>
            </a:r>
          </a:p>
          <a:p>
            <a:pPr lvl="1" eaLnBrk="1" hangingPunct="1">
              <a:lnSpc>
                <a:spcPct val="90000"/>
              </a:lnSpc>
              <a:buClr>
                <a:srgbClr val="766A62"/>
              </a:buClr>
              <a:buFont typeface="Arial" pitchFamily="34" charset="0"/>
              <a:buChar char="•"/>
            </a:pPr>
            <a:r>
              <a:rPr lang="en-US" sz="2000" dirty="0">
                <a:solidFill>
                  <a:srgbClr val="000000"/>
                </a:solidFill>
                <a:latin typeface="Univers LT Std 57 Cn" pitchFamily="34" charset="0"/>
                <a:ea typeface="+mn-ea"/>
                <a:cs typeface="Arial" charset="0"/>
              </a:rPr>
              <a:t>Current &amp; accurate information</a:t>
            </a:r>
          </a:p>
          <a:p>
            <a:pPr lvl="1" eaLnBrk="1" hangingPunct="1">
              <a:lnSpc>
                <a:spcPct val="90000"/>
              </a:lnSpc>
              <a:buClr>
                <a:srgbClr val="766A62"/>
              </a:buClr>
              <a:buFont typeface="Arial" pitchFamily="34" charset="0"/>
              <a:buChar char="•"/>
            </a:pPr>
            <a:r>
              <a:rPr lang="en-US" sz="2000" dirty="0">
                <a:solidFill>
                  <a:srgbClr val="000000"/>
                </a:solidFill>
                <a:latin typeface="Univers LT Std 57 Cn" pitchFamily="34" charset="0"/>
                <a:ea typeface="+mn-ea"/>
                <a:cs typeface="Arial" charset="0"/>
              </a:rPr>
              <a:t>Maps &amp; visuals</a:t>
            </a:r>
          </a:p>
          <a:p>
            <a:pPr lvl="1" eaLnBrk="1" hangingPunct="1">
              <a:lnSpc>
                <a:spcPct val="90000"/>
              </a:lnSpc>
              <a:buClr>
                <a:srgbClr val="766A62"/>
              </a:buClr>
              <a:buFont typeface="Arial" pitchFamily="34" charset="0"/>
              <a:buChar char="•"/>
            </a:pPr>
            <a:r>
              <a:rPr lang="en-US" sz="2000" dirty="0">
                <a:solidFill>
                  <a:srgbClr val="000000"/>
                </a:solidFill>
                <a:latin typeface="Univers LT Std 57 Cn" pitchFamily="34" charset="0"/>
                <a:ea typeface="+mn-ea"/>
                <a:cs typeface="Arial" charset="0"/>
              </a:rPr>
              <a:t>Detailed contact info (who to call)</a:t>
            </a:r>
          </a:p>
          <a:p>
            <a:pPr marL="228600" lvl="1" indent="-228600" eaLnBrk="1" hangingPunct="1">
              <a:lnSpc>
                <a:spcPct val="90000"/>
              </a:lnSpc>
              <a:spcBef>
                <a:spcPct val="25000"/>
              </a:spcBef>
              <a:buClr>
                <a:srgbClr val="4060AF"/>
              </a:buClr>
              <a:buFont typeface="Wingdings" pitchFamily="2" charset="2"/>
              <a:buChar char="§"/>
            </a:pPr>
            <a:r>
              <a:rPr lang="en-US" sz="2000" b="1" dirty="0">
                <a:solidFill>
                  <a:srgbClr val="000000"/>
                </a:solidFill>
                <a:latin typeface="Univers LT Std 57 Cn" pitchFamily="34" charset="0"/>
                <a:ea typeface="+mn-ea"/>
                <a:cs typeface="Arial" charset="0"/>
              </a:rPr>
              <a:t>Personal touch – high level of response with current information </a:t>
            </a:r>
          </a:p>
        </p:txBody>
      </p:sp>
      <p:pic>
        <p:nvPicPr>
          <p:cNvPr id="6" name="Picture 9" descr="websites-uk"/>
          <p:cNvPicPr>
            <a:picLocks noChangeAspect="1" noChangeArrowheads="1"/>
          </p:cNvPicPr>
          <p:nvPr/>
        </p:nvPicPr>
        <p:blipFill>
          <a:blip r:embed="rId2" cstate="screen"/>
          <a:srcRect/>
          <a:stretch>
            <a:fillRect/>
          </a:stretch>
        </p:blipFill>
        <p:spPr bwMode="auto">
          <a:xfrm>
            <a:off x="7237447" y="2737499"/>
            <a:ext cx="2989263" cy="2683933"/>
          </a:xfrm>
          <a:prstGeom prst="rect">
            <a:avLst/>
          </a:prstGeom>
          <a:noFill/>
          <a:ln w="9525">
            <a:noFill/>
            <a:miter lim="800000"/>
            <a:headEnd/>
            <a:tailEnd/>
          </a:ln>
        </p:spPr>
      </p:pic>
    </p:spTree>
    <p:extLst>
      <p:ext uri="{BB962C8B-B14F-4D97-AF65-F5344CB8AC3E}">
        <p14:creationId xmlns:p14="http://schemas.microsoft.com/office/powerpoint/2010/main" val="1015856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DD00A-E648-4F3E-9247-5DF5B65BB925}"/>
              </a:ext>
            </a:extLst>
          </p:cNvPr>
          <p:cNvSpPr>
            <a:spLocks noGrp="1"/>
          </p:cNvSpPr>
          <p:nvPr>
            <p:ph type="title"/>
          </p:nvPr>
        </p:nvSpPr>
        <p:spPr>
          <a:xfrm>
            <a:off x="1944973" y="969820"/>
            <a:ext cx="8911687" cy="1280890"/>
          </a:xfrm>
        </p:spPr>
        <p:txBody>
          <a:bodyPr/>
          <a:lstStyle/>
          <a:p>
            <a:r>
              <a:rPr lang="en-US" b="1" dirty="0"/>
              <a:t>TOOLS IN THE TOOLBOX - INCENTIVES</a:t>
            </a:r>
          </a:p>
        </p:txBody>
      </p:sp>
      <p:sp>
        <p:nvSpPr>
          <p:cNvPr id="3" name="Content Placeholder 2">
            <a:extLst>
              <a:ext uri="{FF2B5EF4-FFF2-40B4-BE49-F238E27FC236}">
                <a16:creationId xmlns:a16="http://schemas.microsoft.com/office/drawing/2014/main" id="{7F7CD75A-72B0-40E3-97D1-78B7177EC206}"/>
              </a:ext>
            </a:extLst>
          </p:cNvPr>
          <p:cNvSpPr>
            <a:spLocks noGrp="1"/>
          </p:cNvSpPr>
          <p:nvPr>
            <p:ph idx="1"/>
          </p:nvPr>
        </p:nvSpPr>
        <p:spPr>
          <a:xfrm>
            <a:off x="1790056" y="2062020"/>
            <a:ext cx="9831155" cy="3777622"/>
          </a:xfrm>
        </p:spPr>
        <p:txBody>
          <a:bodyPr>
            <a:normAutofit fontScale="92500" lnSpcReduction="10000"/>
          </a:bodyPr>
          <a:lstStyle/>
          <a:p>
            <a:r>
              <a:rPr lang="en-US" sz="3200" b="1" dirty="0"/>
              <a:t>ICING ON THE “CAKE” – TIP THE SCALES</a:t>
            </a:r>
          </a:p>
          <a:p>
            <a:pPr lvl="1"/>
            <a:r>
              <a:rPr lang="en-US" sz="3200" b="1" dirty="0"/>
              <a:t>Is There A Gap?</a:t>
            </a:r>
          </a:p>
          <a:p>
            <a:pPr lvl="1"/>
            <a:r>
              <a:rPr lang="en-US" sz="3200" b="1" dirty="0"/>
              <a:t>What Will Make A Difference?</a:t>
            </a:r>
          </a:p>
          <a:p>
            <a:pPr lvl="2"/>
            <a:r>
              <a:rPr lang="en-US" sz="3000" b="1" dirty="0"/>
              <a:t>Grants</a:t>
            </a:r>
          </a:p>
          <a:p>
            <a:pPr lvl="2"/>
            <a:r>
              <a:rPr lang="en-US" sz="3000" b="1" dirty="0"/>
              <a:t>Permitting/Tax Abatements</a:t>
            </a:r>
          </a:p>
          <a:p>
            <a:pPr lvl="1"/>
            <a:r>
              <a:rPr lang="en-US" sz="3200" b="1" dirty="0"/>
              <a:t>Be Creative – unique to the project/company</a:t>
            </a:r>
          </a:p>
          <a:p>
            <a:pPr lvl="1"/>
            <a:r>
              <a:rPr lang="en-US" sz="3200" b="1" dirty="0"/>
              <a:t>What Will It Take to “close the deal”?</a:t>
            </a:r>
          </a:p>
        </p:txBody>
      </p:sp>
      <p:pic>
        <p:nvPicPr>
          <p:cNvPr id="4" name="Picture 62">
            <a:extLst>
              <a:ext uri="{FF2B5EF4-FFF2-40B4-BE49-F238E27FC236}">
                <a16:creationId xmlns:a16="http://schemas.microsoft.com/office/drawing/2014/main" id="{3D4141D9-E360-4BE3-B8CD-2BB85C3583C7}"/>
              </a:ext>
            </a:extLst>
          </p:cNvPr>
          <p:cNvPicPr>
            <a:picLocks noChangeAspect="1" noChangeArrowheads="1"/>
          </p:cNvPicPr>
          <p:nvPr/>
        </p:nvPicPr>
        <p:blipFill>
          <a:blip r:embed="rId2" cstate="screen"/>
          <a:srcRect/>
          <a:stretch>
            <a:fillRect/>
          </a:stretch>
        </p:blipFill>
        <p:spPr bwMode="auto">
          <a:xfrm>
            <a:off x="8138777" y="2493219"/>
            <a:ext cx="2601270" cy="1469912"/>
          </a:xfrm>
          <a:prstGeom prst="rect">
            <a:avLst/>
          </a:prstGeom>
          <a:noFill/>
          <a:ln w="9525">
            <a:noFill/>
            <a:miter lim="800000"/>
            <a:headEnd/>
            <a:tailEnd/>
          </a:ln>
        </p:spPr>
      </p:pic>
      <p:sp>
        <p:nvSpPr>
          <p:cNvPr id="5" name="Title 1">
            <a:extLst>
              <a:ext uri="{FF2B5EF4-FFF2-40B4-BE49-F238E27FC236}">
                <a16:creationId xmlns:a16="http://schemas.microsoft.com/office/drawing/2014/main" id="{9B53413F-11BB-A05E-6287-1ACB14641838}"/>
              </a:ext>
            </a:extLst>
          </p:cNvPr>
          <p:cNvSpPr txBox="1">
            <a:spLocks/>
          </p:cNvSpPr>
          <p:nvPr/>
        </p:nvSpPr>
        <p:spPr>
          <a:xfrm>
            <a:off x="1790056" y="185509"/>
            <a:ext cx="8686800" cy="10922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Sangster’s TOP TEN List</a:t>
            </a:r>
            <a:endParaRPr lang="en-US" sz="1800" dirty="0"/>
          </a:p>
        </p:txBody>
      </p:sp>
    </p:spTree>
    <p:extLst>
      <p:ext uri="{BB962C8B-B14F-4D97-AF65-F5344CB8AC3E}">
        <p14:creationId xmlns:p14="http://schemas.microsoft.com/office/powerpoint/2010/main" val="1905172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6FEDE-ADB0-4CA9-8EBD-DD33A7102A41}"/>
              </a:ext>
            </a:extLst>
          </p:cNvPr>
          <p:cNvSpPr>
            <a:spLocks noGrp="1"/>
          </p:cNvSpPr>
          <p:nvPr>
            <p:ph type="title"/>
          </p:nvPr>
        </p:nvSpPr>
        <p:spPr>
          <a:xfrm>
            <a:off x="1428206" y="789370"/>
            <a:ext cx="10763794" cy="4487091"/>
          </a:xfrm>
        </p:spPr>
        <p:txBody>
          <a:bodyPr>
            <a:noAutofit/>
          </a:bodyPr>
          <a:lstStyle/>
          <a:p>
            <a:r>
              <a:rPr lang="en-US" sz="6000" b="1" dirty="0">
                <a:latin typeface="Arial" panose="020B0604020202020204" pitchFamily="34" charset="0"/>
                <a:cs typeface="Arial" panose="020B0604020202020204" pitchFamily="34" charset="0"/>
              </a:rPr>
              <a:t>GOOD</a:t>
            </a:r>
            <a:r>
              <a:rPr lang="en-US" sz="6000" b="1" dirty="0"/>
              <a:t>,  BETTER, BEST…NEVER LET IT REST, UNTIL THE GOOD IS BETTER AND THE BETTER IS BEST!!!</a:t>
            </a:r>
          </a:p>
        </p:txBody>
      </p:sp>
      <p:sp>
        <p:nvSpPr>
          <p:cNvPr id="3" name="Content Placeholder 2">
            <a:extLst>
              <a:ext uri="{FF2B5EF4-FFF2-40B4-BE49-F238E27FC236}">
                <a16:creationId xmlns:a16="http://schemas.microsoft.com/office/drawing/2014/main" id="{0F0F0B73-6E2C-4792-8D9D-7CC8806A1D29}"/>
              </a:ext>
            </a:extLst>
          </p:cNvPr>
          <p:cNvSpPr>
            <a:spLocks noGrp="1"/>
          </p:cNvSpPr>
          <p:nvPr>
            <p:ph idx="1"/>
          </p:nvPr>
        </p:nvSpPr>
        <p:spPr/>
        <p:txBody>
          <a:bodyPr/>
          <a:lstStyle/>
          <a:p>
            <a:endParaRPr lang="en-US" b="1" dirty="0"/>
          </a:p>
          <a:p>
            <a:endParaRPr lang="en-US" b="1" dirty="0"/>
          </a:p>
          <a:p>
            <a:endParaRPr lang="en-US" b="1" dirty="0"/>
          </a:p>
          <a:p>
            <a:endParaRPr lang="en-US" b="1" dirty="0"/>
          </a:p>
          <a:p>
            <a:endParaRPr lang="en-US" b="1" dirty="0"/>
          </a:p>
          <a:p>
            <a:endParaRPr lang="en-US" b="1" dirty="0"/>
          </a:p>
          <a:p>
            <a:endParaRPr lang="en-US" b="1" dirty="0"/>
          </a:p>
          <a:p>
            <a:r>
              <a:rPr lang="en-US" sz="4800" b="1" dirty="0">
                <a:latin typeface="Arial" panose="020B0604020202020204" pitchFamily="34" charset="0"/>
                <a:cs typeface="Arial" panose="020B0604020202020204" pitchFamily="34" charset="0"/>
              </a:rPr>
              <a:t>MY MOM</a:t>
            </a:r>
          </a:p>
        </p:txBody>
      </p:sp>
    </p:spTree>
    <p:extLst>
      <p:ext uri="{BB962C8B-B14F-4D97-AF65-F5344CB8AC3E}">
        <p14:creationId xmlns:p14="http://schemas.microsoft.com/office/powerpoint/2010/main" val="4232389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6F6DE-24BF-4964-A59B-7FFCBFFC2FCF}"/>
              </a:ext>
            </a:extLst>
          </p:cNvPr>
          <p:cNvSpPr>
            <a:spLocks noGrp="1"/>
          </p:cNvSpPr>
          <p:nvPr>
            <p:ph type="title"/>
          </p:nvPr>
        </p:nvSpPr>
        <p:spPr/>
        <p:txBody>
          <a:bodyPr>
            <a:normAutofit/>
          </a:bodyPr>
          <a:lstStyle/>
          <a:p>
            <a:pPr algn="ctr"/>
            <a:r>
              <a:rPr lang="en-US" sz="7200" b="1" dirty="0"/>
              <a:t>QUESTIONS?</a:t>
            </a:r>
          </a:p>
        </p:txBody>
      </p:sp>
      <p:sp>
        <p:nvSpPr>
          <p:cNvPr id="5" name="Content Placeholder 4">
            <a:extLst>
              <a:ext uri="{FF2B5EF4-FFF2-40B4-BE49-F238E27FC236}">
                <a16:creationId xmlns:a16="http://schemas.microsoft.com/office/drawing/2014/main" id="{6C5E67B8-FD4A-4FFC-8FE1-3B89DD14C35B}"/>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449538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Grp="1" noChangeArrowheads="1"/>
          </p:cNvSpPr>
          <p:nvPr>
            <p:ph type="title"/>
          </p:nvPr>
        </p:nvSpPr>
        <p:spPr>
          <a:xfrm>
            <a:off x="2248807" y="390119"/>
            <a:ext cx="8192861" cy="427038"/>
          </a:xfrm>
        </p:spPr>
        <p:txBody>
          <a:bodyPr>
            <a:noAutofit/>
          </a:bodyPr>
          <a:lstStyle/>
          <a:p>
            <a:r>
              <a:rPr lang="en-US" sz="3200" b="1" dirty="0"/>
              <a:t>DISCLAIMER</a:t>
            </a:r>
          </a:p>
        </p:txBody>
      </p:sp>
      <p:sp>
        <p:nvSpPr>
          <p:cNvPr id="489475" name="Rectangle 3"/>
          <p:cNvSpPr>
            <a:spLocks noGrp="1" noChangeArrowheads="1"/>
          </p:cNvSpPr>
          <p:nvPr>
            <p:ph idx="1"/>
          </p:nvPr>
        </p:nvSpPr>
        <p:spPr>
          <a:xfrm>
            <a:off x="2421618" y="1082287"/>
            <a:ext cx="8020050" cy="5172075"/>
          </a:xfrm>
        </p:spPr>
        <p:txBody>
          <a:bodyPr>
            <a:normAutofit fontScale="92500" lnSpcReduction="20000"/>
          </a:bodyPr>
          <a:lstStyle/>
          <a:p>
            <a:pPr>
              <a:lnSpc>
                <a:spcPct val="80000"/>
              </a:lnSpc>
              <a:buFont typeface="Wingdings" pitchFamily="2" charset="2"/>
              <a:buNone/>
            </a:pPr>
            <a:endParaRPr lang="en-US" sz="1600" b="1" i="1" u="sng" dirty="0"/>
          </a:p>
          <a:p>
            <a:pPr>
              <a:lnSpc>
                <a:spcPct val="80000"/>
              </a:lnSpc>
              <a:buFont typeface="Wingdings" pitchFamily="2" charset="2"/>
              <a:buNone/>
            </a:pPr>
            <a:endParaRPr lang="en-US" sz="1600" b="1" i="1" u="sng" dirty="0"/>
          </a:p>
          <a:p>
            <a:pPr>
              <a:lnSpc>
                <a:spcPct val="80000"/>
              </a:lnSpc>
              <a:buFont typeface="Wingdings" pitchFamily="2" charset="2"/>
              <a:buNone/>
            </a:pPr>
            <a:endParaRPr lang="en-US" sz="100" b="1" i="1" u="sng" dirty="0"/>
          </a:p>
          <a:p>
            <a:pPr>
              <a:lnSpc>
                <a:spcPct val="80000"/>
              </a:lnSpc>
              <a:buFont typeface="Wingdings" pitchFamily="2" charset="2"/>
              <a:buNone/>
            </a:pPr>
            <a:r>
              <a:rPr lang="en-US" sz="500" b="1" i="1" u="sng" dirty="0"/>
              <a:t>I am not a marketing specialist and do not have a marketing degree nor have I done any marketing consulting.  The opinions represented in this document are mine and mine only.  I in no way have any expertise that qualifies me to present any significant marketing advice and I especially </a:t>
            </a:r>
            <a:r>
              <a:rPr lang="en-US" sz="500" b="1" i="1" u="sng" dirty="0" err="1"/>
              <a:t>can”t</a:t>
            </a:r>
            <a:r>
              <a:rPr lang="en-US" sz="500" b="1" i="1" u="sng" dirty="0"/>
              <a:t> use any marketing principals used in Marketing Theory classes.  What you are about to preview over the next 30 minutes completely and solely represent the opinions of the speaker and not that of any other organization, including Area Development.  In fact, some of the things that you are about to see, are  reflections of conversations with other economic developers and internet research. I am not a marketing specialist and do not have a marketing degree nor have I done any marketing consulting.  The opinions represented in this document are mine and mine only.  I in no way have any expertise that qualifies me to present any significant marketing advice and I especially </a:t>
            </a:r>
            <a:r>
              <a:rPr lang="en-US" sz="500" b="1" i="1" u="sng" dirty="0" err="1"/>
              <a:t>can”t</a:t>
            </a:r>
            <a:r>
              <a:rPr lang="en-US" sz="500" b="1" i="1" u="sng" dirty="0"/>
              <a:t> use any marketing principals used in Marketing Theory classes.  What you are about to preview over the next 30 minutes completely and solely represent the opinions of the speaker and not that of any other organization, including Area Development.  In fact, some of the things that you are about to see, are  reflections of conversations with other economic developers and internet research. I am not a marketing specialist and do not have a marketing degree nor have I done any marketing consulting.  The opinions represented in this document are mine and mine only.  I in no way have any expertise that qualifies me to present any significant marketing advice and I especially </a:t>
            </a:r>
            <a:r>
              <a:rPr lang="en-US" sz="500" b="1" i="1" u="sng" dirty="0" err="1"/>
              <a:t>can”t</a:t>
            </a:r>
            <a:r>
              <a:rPr lang="en-US" sz="500" b="1" i="1" u="sng" dirty="0"/>
              <a:t> use any marketing principals used in Marketing Theory classes.  What you are about to preview over the next 30 minutes completely and solely represent the opinions of the speaker and not that of any other organization, including Area Development.  In fact, some of the things that you are about to see, are  reflections of conversations with other economic developers and internet research. I am not a marketing specialist and do not have a marketing degree nor have I done any marketing consulting.  The opinions represented in this document are mine and mine only.  I in no way have any expertise that qualifies me to present any significant marketing advice and I especially </a:t>
            </a:r>
            <a:r>
              <a:rPr lang="en-US" sz="500" b="1" i="1" u="sng" dirty="0" err="1"/>
              <a:t>can”t</a:t>
            </a:r>
            <a:r>
              <a:rPr lang="en-US" sz="500" b="1" i="1" u="sng" dirty="0"/>
              <a:t> use any marketing principals used in Marketing Theory classes.  What you are about to preview over the next 30 minutes completely and solely represent the opinions of the speaker and not that of any other organization, including Area Development.  In fact, some of the things that you are about to see, are  reflections of conversations with other economic developers and internet research. I am not a marketing specialist and do not have a marketing degree nor have I done any marketing consulting.  The opinions represented in this document are mine and mine only.  I in no way have any expertise that qualifies me to present any significant marketing advice and I especially </a:t>
            </a:r>
            <a:r>
              <a:rPr lang="en-US" sz="500" b="1" i="1" u="sng" dirty="0" err="1"/>
              <a:t>can”t</a:t>
            </a:r>
            <a:r>
              <a:rPr lang="en-US" sz="500" b="1" i="1" u="sng" dirty="0"/>
              <a:t> use any marketing principals used in Marketing Theory classes.  What you are about to preview over the next 30 minutes completely and solely represent the opinions of the speaker and not that of any other organization, including Area Development.  In fact, some of the things that you are about to see, are  reflections of conversations with other economic developers and internet research. </a:t>
            </a:r>
          </a:p>
          <a:p>
            <a:pPr>
              <a:lnSpc>
                <a:spcPct val="80000"/>
              </a:lnSpc>
              <a:buFont typeface="Wingdings" pitchFamily="2" charset="2"/>
              <a:buNone/>
            </a:pPr>
            <a:r>
              <a:rPr lang="en-US" sz="500" b="1" i="1" u="sng" dirty="0"/>
              <a:t>I am not a marketing specialist and do not have a marketing degree nor have I done any marketing consulting.  The opinions represented in this document are mine and mine only.  I in no way have any expertise that qualifies me to present any significant marketing advice and I especially </a:t>
            </a:r>
            <a:r>
              <a:rPr lang="en-US" sz="500" b="1" i="1" u="sng" dirty="0" err="1"/>
              <a:t>can”t</a:t>
            </a:r>
            <a:r>
              <a:rPr lang="en-US" sz="500" b="1" i="1" u="sng" dirty="0"/>
              <a:t> use any marketing principals used in Marketing Theory classes.  What you are about to preview over the next 30 minutes completely and solely represent the opinions of the speaker and not that of any other organization, including Area Development.  In fact, some of the things that you are about to see, are  reflections of conversations with other economic developers and internet research. </a:t>
            </a:r>
          </a:p>
          <a:p>
            <a:pPr>
              <a:lnSpc>
                <a:spcPct val="80000"/>
              </a:lnSpc>
              <a:buFont typeface="Wingdings" pitchFamily="2" charset="2"/>
              <a:buNone/>
            </a:pPr>
            <a:r>
              <a:rPr lang="en-US" sz="500" b="1" i="1" u="sng" dirty="0"/>
              <a:t>I am not a marketing specialist and do not have a marketing degree nor have I done any marketing consulting.  The opinions represented in this document are mine and mine only.  I in no way have any expertise that qualifies me to present any significant marketing advice and I especially </a:t>
            </a:r>
            <a:r>
              <a:rPr lang="en-US" sz="500" b="1" i="1" u="sng" dirty="0" err="1"/>
              <a:t>can”t</a:t>
            </a:r>
            <a:r>
              <a:rPr lang="en-US" sz="500" b="1" i="1" u="sng" dirty="0"/>
              <a:t> use any marketing principals used in Marketing Theory classes.  What you are about to preview over the next 30 minutes completely and solely represent the opinions of the speaker and not that of any other organization, including Area Development.  In fact, some of the things that you are about to see, are  reflections of conversations with other economic developers and internet research. I am not a marketing specialist and do not have a marketing degree nor have I done any marketing consulting.  The opinions represented in this document are mine and mine only.  I in no way have any expertise that qualifies me to present any significant marketing advice and I especially </a:t>
            </a:r>
            <a:r>
              <a:rPr lang="en-US" sz="500" b="1" i="1" u="sng" dirty="0" err="1"/>
              <a:t>can”t</a:t>
            </a:r>
            <a:r>
              <a:rPr lang="en-US" sz="500" b="1" i="1" u="sng" dirty="0"/>
              <a:t> use any marketing principals used in Marketing Theory classes.  What you are about to preview over the next 30 minutes completely and solely represent the opinions of the speaker and not that of any other organization, including Area Development.  In fact, some of the things that you are about to see, are  reflections of conversations with other economic developers and internet research. I am not a marketing specialist and do not have a marketing degree nor have I done any marketing consulting.  The opinions represented in this document are mine and mine only.  I in no way have any expertise that qualifies me to present any significant marketing advice and I especially </a:t>
            </a:r>
            <a:r>
              <a:rPr lang="en-US" sz="500" b="1" i="1" u="sng" dirty="0" err="1"/>
              <a:t>can”t</a:t>
            </a:r>
            <a:r>
              <a:rPr lang="en-US" sz="500" b="1" i="1" u="sng" dirty="0"/>
              <a:t> use any marketing principals used in Marketing Theory classes.  What you are about to preview over the next 30 minutes completely and solely represent the opinions of the speaker and not that of any other organization, including Area Development.  In fact, some of the things that you are about to see, are  reflections of conversations with other economic developers and internet research. I am not a marketing specialist and do not have a marketing degree nor have I done any marketing consulting.  The opinions represented in this document are mine and mine only.  I in no way have any expertise that qualifies me to present any significant marketing advice and I especially </a:t>
            </a:r>
            <a:r>
              <a:rPr lang="en-US" sz="500" b="1" i="1" u="sng" dirty="0" err="1"/>
              <a:t>can”t</a:t>
            </a:r>
            <a:r>
              <a:rPr lang="en-US" sz="500" b="1" i="1" u="sng" dirty="0"/>
              <a:t> use any marketing principals used in Marketing Theory classes.  What you are about to preview over the next 30 minutes completely and solely represent the opinions of the speaker and not that of any other organization, including Area Development.  In fact, some of the things that you are about to see, are  reflections of conversations with other economic developers and internet research. I am not a marketing specialist and do not have a marketing degree nor have I done any marketing consulting.  The opinions represented in this document are mine and mine only.  I in no way have any expertise that qualifies me to present any significant marketing advice and I especially </a:t>
            </a:r>
            <a:r>
              <a:rPr lang="en-US" sz="500" b="1" i="1" u="sng" dirty="0" err="1"/>
              <a:t>can”t</a:t>
            </a:r>
            <a:r>
              <a:rPr lang="en-US" sz="500" b="1" i="1" u="sng" dirty="0"/>
              <a:t> use any marketing principals used in Marketing Theory classes.  What you are about to preview over the next 30 minutes completely and solely represent the opinions of the speaker and not that of any other organization, including Area Development.  In fact, some of the things that you are about to see, are  reflections of conversations with other economic developers and internet research. </a:t>
            </a:r>
          </a:p>
          <a:p>
            <a:pPr>
              <a:lnSpc>
                <a:spcPct val="80000"/>
              </a:lnSpc>
              <a:buFont typeface="Wingdings" pitchFamily="2" charset="2"/>
              <a:buNone/>
            </a:pPr>
            <a:r>
              <a:rPr lang="en-US" sz="500" b="1" i="1" u="sng" dirty="0"/>
              <a:t>I am not a marketing specialist and do not have a marketing degree nor have I done any marketing consulting.  The opinions represented in this document are mine and mine only.  I in no way have any expertise that qualifies me to present any significant marketing advice and I especially </a:t>
            </a:r>
            <a:r>
              <a:rPr lang="en-US" sz="500" b="1" i="1" u="sng" dirty="0" err="1"/>
              <a:t>can”t</a:t>
            </a:r>
            <a:r>
              <a:rPr lang="en-US" sz="500" b="1" i="1" u="sng" dirty="0"/>
              <a:t> use any marketing principals used in Marketing Theory classes.  What you are about to preview over the next 30 minutes completely and solely represent the opinions of the speaker and not that of any other organization, including Area Development.  In fact, some of the things that you are about to see, are  reflections of conversations with other economic developers and internet research.  </a:t>
            </a:r>
          </a:p>
          <a:p>
            <a:pPr>
              <a:lnSpc>
                <a:spcPct val="80000"/>
              </a:lnSpc>
              <a:buFont typeface="Wingdings" pitchFamily="2" charset="2"/>
              <a:buNone/>
            </a:pPr>
            <a:r>
              <a:rPr lang="en-US" sz="500" b="1" i="1" u="sng" dirty="0"/>
              <a:t>I am not a marketing specialist and do not have a marketing degree nor have I done any marketing consulting.  The opinions represented in this document are mine and mine only.  I in no way have any expertise that qualifies me to present any significant marketing advice and I especially </a:t>
            </a:r>
            <a:r>
              <a:rPr lang="en-US" sz="500" b="1" i="1" u="sng" dirty="0" err="1"/>
              <a:t>can”t</a:t>
            </a:r>
            <a:r>
              <a:rPr lang="en-US" sz="500" b="1" i="1" u="sng" dirty="0"/>
              <a:t> use any marketing principals used in Marketing Theory classes.  What you are about to preview over the next 30 minutes completely and solely represent the opinions of the speaker and not that of any other organization, including Area Development.  In fact, some of the things that you are about to see, are  reflections of conversations with other economic developers and internet research. I am not a marketing specialist and do not have a marketing degree nor have I done any marketing consulting.  The opinions represented in this document are mine and mine only.  I in no way have any expertise that qualifies me to present any significant marketing advice and I especially </a:t>
            </a:r>
            <a:r>
              <a:rPr lang="en-US" sz="500" b="1" i="1" u="sng" dirty="0" err="1"/>
              <a:t>can”t</a:t>
            </a:r>
            <a:r>
              <a:rPr lang="en-US" sz="500" b="1" i="1" u="sng" dirty="0"/>
              <a:t> use any marketing principals used in Marketing Theory classes.  What you are about to preview over the next 30 minutes completely and solely represent the opinions of the speaker and not that of any other organization, including Area Development.  In fact, some of the things that you are about to see, are  reflections of conversations with other economic developers and internet research. I am not a marketing specialist and do not have a marketing degree nor have I done any marketing consulting.  The opinions represented in this document are mine and mine only.  I in no way have any expertise that qualifies me to present any significant marketing advice and I especially </a:t>
            </a:r>
            <a:r>
              <a:rPr lang="en-US" sz="500" b="1" i="1" u="sng" dirty="0" err="1"/>
              <a:t>can”t</a:t>
            </a:r>
            <a:r>
              <a:rPr lang="en-US" sz="500" b="1" i="1" u="sng" dirty="0"/>
              <a:t> use any marketing principals used in Marketing Theory classes.  What you are about to preview over the next 30 minutes completely and solely represent the opinions of the speaker and not that of any other organization, including Area Development.  In fact, some of the things that you are about to see, are  reflections of conversations with other economic developers and internet research. I am not a marketing specialist and do not have a marketing degree nor have I done any marketing consulting.  The opinions represented in this document are mine and mine only.  I in no way have any expertise that qualifies me to present any significant marketing advice and I especially </a:t>
            </a:r>
            <a:r>
              <a:rPr lang="en-US" sz="500" b="1" i="1" u="sng" dirty="0" err="1"/>
              <a:t>can”t</a:t>
            </a:r>
            <a:r>
              <a:rPr lang="en-US" sz="500" b="1" i="1" u="sng" dirty="0"/>
              <a:t> use any marketing principals used in Marketing Theory classes.  What you are about to preview over the next 30 minutes completely and solely represent the opinions of the speaker and not that of any other organization, including Area Development.  In fact, some of the things that you are about to see, are  reflections of conversations with other economic developers and internet research. I am not a marketing specialist and do not have a marketing degree nor have I done any marketing consulting.  The opinions represented in this document are mine and mine only.  I in no way have any expertise that qualifies me to present any significant marketing advice and I especially </a:t>
            </a:r>
            <a:r>
              <a:rPr lang="en-US" sz="500" b="1" i="1" u="sng" dirty="0" err="1"/>
              <a:t>can”t</a:t>
            </a:r>
            <a:r>
              <a:rPr lang="en-US" sz="500" b="1" i="1" u="sng" dirty="0"/>
              <a:t> use any marketing principals used in Marketing Theory classes.  What you are about to preview over the next 30 minutes completely and solely represent the opinions of the speaker and not that of any other organization, including Area Development.  In fact, some of the things that you are about to see, are  reflections of conversations with other economic developers and internet research.  </a:t>
            </a:r>
          </a:p>
          <a:p>
            <a:pPr>
              <a:lnSpc>
                <a:spcPct val="80000"/>
              </a:lnSpc>
              <a:buFont typeface="Wingdings" pitchFamily="2" charset="2"/>
              <a:buNone/>
            </a:pPr>
            <a:r>
              <a:rPr lang="en-US" sz="500" b="1" i="1" u="sng" dirty="0"/>
              <a:t>I am not a marketing specialist and do not have a marketing degree nor have I done any marketing consulting.  The opinions represented in this document are mine and mine only.  I in no way have any expertise that qualifies me to present any significant marketing advice and I especially </a:t>
            </a:r>
            <a:r>
              <a:rPr lang="en-US" sz="500" b="1" i="1" u="sng" dirty="0" err="1"/>
              <a:t>can”t</a:t>
            </a:r>
            <a:r>
              <a:rPr lang="en-US" sz="500" b="1" i="1" u="sng" dirty="0"/>
              <a:t> use any marketing principals used in Marketing Theory classes.  What you are about to preview over the next 30 minutes completely and solely represent the opinions of the speaker and not that of any other organization, including Area Development.  In fact, some of the things that you are about to see, are  reflections of conversations with other economic developers and internet research.  </a:t>
            </a:r>
          </a:p>
          <a:p>
            <a:pPr>
              <a:lnSpc>
                <a:spcPct val="80000"/>
              </a:lnSpc>
              <a:buFont typeface="Wingdings" pitchFamily="2" charset="2"/>
              <a:buNone/>
            </a:pPr>
            <a:r>
              <a:rPr lang="en-US" sz="500" b="1" i="1" u="sng" dirty="0"/>
              <a:t>I am not a marketing specialist and do not have a marketing degree nor have I done any marketing consulting.  The opinions represented in this document are mine and mine only.  I in no way have any expertise that qualifies me to present any significant marketing advice and I especially </a:t>
            </a:r>
            <a:r>
              <a:rPr lang="en-US" sz="500" b="1" i="1" u="sng" dirty="0" err="1"/>
              <a:t>can”t</a:t>
            </a:r>
            <a:r>
              <a:rPr lang="en-US" sz="500" b="1" i="1" u="sng" dirty="0"/>
              <a:t> use any marketing principals used in Marketing Theory classes.  What you are about to preview over the next 30 minutes completely and solely represent the opinions of the speaker and not that of any other organization, including Area Development.  In fact, some of the things that you are about to see, are  reflections of conversations with other economic developers and internet research. I am not a marketing specialist and do not have a marketing degree nor have I done any marketing consulting.  The opinions represented in this document are mine and mine only.  I in no way have any expertise that qualifies me to present any significant marketing advice and I especially </a:t>
            </a:r>
            <a:r>
              <a:rPr lang="en-US" sz="500" b="1" i="1" u="sng" dirty="0" err="1"/>
              <a:t>can”t</a:t>
            </a:r>
            <a:r>
              <a:rPr lang="en-US" sz="500" b="1" i="1" u="sng" dirty="0"/>
              <a:t> use any marketing principals used in Marketing Theory classes.  What you are about to preview over the next 30 minutes completely and solely represent the opinions of the speaker and not that of any other organization, including Area Development.  In fact, some of the things that you are about to see, are  reflections of conversations with other economic developers and internet research. I am not a marketing specialist and do not have a marketing degree nor have I done any marketing consulting.  The opinions represented in this document are mine and mine only.  I in no way have any expertise that qualifies me to present any significant marketing advice and I especially </a:t>
            </a:r>
            <a:r>
              <a:rPr lang="en-US" sz="500" b="1" i="1" u="sng" dirty="0" err="1"/>
              <a:t>can”t</a:t>
            </a:r>
            <a:r>
              <a:rPr lang="en-US" sz="500" b="1" i="1" u="sng" dirty="0"/>
              <a:t> use any marketing principals used in Marketing Theory classes.  What you are about to preview over the next 30 minutes completely and solely represent the opinions of the speaker and not that of any other organization, including Area Development.  In fact, some of the things that you are about to see, are  reflections of conversations with other economic developers and internet research. I am not a marketing specialist and do not have a marketing degree nor have I done any marketing consulting.  The opinions represented in this document are mine and mine only.  I in no way have any expertise that qualifies me to present any significant marketing advice and I especially </a:t>
            </a:r>
            <a:r>
              <a:rPr lang="en-US" sz="500" b="1" i="1" u="sng" dirty="0" err="1"/>
              <a:t>can”t</a:t>
            </a:r>
            <a:r>
              <a:rPr lang="en-US" sz="500" b="1" i="1" u="sng" dirty="0"/>
              <a:t> use any marketing principals used in Marketing Theory classes.  What you are about to preview over the next 30 minutes completely and solely represent the opinions of the speaker and not that of any other organization, including Area Development.  In fact, some of the things that you are about to see, are  reflections of conversations with other economic developers and internet research. I am not a marketing specialist and do not have a marketing degree nor have I done any marketing consulting.  The opinions represented in this document are mine and mine only.  I in no way have any expertise that qualifies me to present any significant marketing advice and I especially </a:t>
            </a:r>
            <a:r>
              <a:rPr lang="en-US" sz="500" b="1" i="1" u="sng" dirty="0" err="1"/>
              <a:t>can”t</a:t>
            </a:r>
            <a:r>
              <a:rPr lang="en-US" sz="500" b="1" i="1" u="sng" dirty="0"/>
              <a:t> use any marketing principals used in Marketing Theory classes.  What you are about to preview over the next 30 minutes completely and solely represent the opinions of the speaker and not that of any other organization, including Area Development.  In fact, some of the things that you are about to see, are  reflections of conversations with other economic developers and internet research.  </a:t>
            </a:r>
          </a:p>
          <a:p>
            <a:pPr>
              <a:lnSpc>
                <a:spcPct val="80000"/>
              </a:lnSpc>
              <a:buFont typeface="Wingdings" pitchFamily="2" charset="2"/>
              <a:buNone/>
            </a:pPr>
            <a:endParaRPr lang="en-US" sz="500" b="1" i="1" u="sng" dirty="0"/>
          </a:p>
          <a:p>
            <a:pPr>
              <a:lnSpc>
                <a:spcPct val="80000"/>
              </a:lnSpc>
              <a:buFont typeface="Wingdings" pitchFamily="2" charset="2"/>
              <a:buNone/>
            </a:pPr>
            <a:endParaRPr lang="en-US" sz="500" b="1" i="1" u="sng"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unnel with Content.jpg"/>
          <p:cNvPicPr>
            <a:picLocks noChangeAspect="1"/>
          </p:cNvPicPr>
          <p:nvPr/>
        </p:nvPicPr>
        <p:blipFill>
          <a:blip r:embed="rId2" cstate="print"/>
          <a:srcRect l="16870" t="26051" r="19419" b="24242"/>
          <a:stretch>
            <a:fillRect/>
          </a:stretch>
        </p:blipFill>
        <p:spPr>
          <a:xfrm>
            <a:off x="3928188" y="192998"/>
            <a:ext cx="6410131" cy="6472004"/>
          </a:xfrm>
          <a:prstGeom prst="rect">
            <a:avLst/>
          </a:prstGeom>
        </p:spPr>
      </p:pic>
    </p:spTree>
    <p:extLst>
      <p:ext uri="{BB962C8B-B14F-4D97-AF65-F5344CB8AC3E}">
        <p14:creationId xmlns:p14="http://schemas.microsoft.com/office/powerpoint/2010/main" val="1594348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Text Box 2"/>
          <p:cNvSpPr txBox="1">
            <a:spLocks noChangeArrowheads="1"/>
          </p:cNvSpPr>
          <p:nvPr/>
        </p:nvSpPr>
        <p:spPr bwMode="auto">
          <a:xfrm>
            <a:off x="2568575" y="1579563"/>
            <a:ext cx="3513138"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b="1">
                <a:solidFill>
                  <a:schemeClr val="tx2"/>
                </a:solidFill>
                <a:latin typeface="Comic Sans MS" pitchFamily="66" charset="0"/>
              </a:rPr>
              <a:t>Workforce</a:t>
            </a:r>
          </a:p>
        </p:txBody>
      </p:sp>
      <p:sp>
        <p:nvSpPr>
          <p:cNvPr id="494595" name="Text Box 3"/>
          <p:cNvSpPr txBox="1">
            <a:spLocks noChangeArrowheads="1"/>
          </p:cNvSpPr>
          <p:nvPr/>
        </p:nvSpPr>
        <p:spPr bwMode="auto">
          <a:xfrm>
            <a:off x="5164139" y="3679826"/>
            <a:ext cx="3076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latin typeface="Futura Hv BT" pitchFamily="34" charset="0"/>
              </a:rPr>
              <a:t>Quality of Life</a:t>
            </a:r>
          </a:p>
        </p:txBody>
      </p:sp>
      <p:sp>
        <p:nvSpPr>
          <p:cNvPr id="494596" name="Text Box 4"/>
          <p:cNvSpPr txBox="1">
            <a:spLocks noChangeArrowheads="1"/>
          </p:cNvSpPr>
          <p:nvPr/>
        </p:nvSpPr>
        <p:spPr bwMode="auto">
          <a:xfrm>
            <a:off x="3262314" y="5100639"/>
            <a:ext cx="227488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84548F"/>
                </a:solidFill>
                <a:latin typeface="Futura Hv BT" pitchFamily="34" charset="0"/>
              </a:rPr>
              <a:t>Operating Environment</a:t>
            </a:r>
          </a:p>
        </p:txBody>
      </p:sp>
      <p:sp>
        <p:nvSpPr>
          <p:cNvPr id="494597" name="Text Box 5"/>
          <p:cNvSpPr txBox="1">
            <a:spLocks noChangeArrowheads="1"/>
          </p:cNvSpPr>
          <p:nvPr/>
        </p:nvSpPr>
        <p:spPr bwMode="auto">
          <a:xfrm>
            <a:off x="7847013" y="2203451"/>
            <a:ext cx="219551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i="1">
                <a:solidFill>
                  <a:srgbClr val="006B54"/>
                </a:solidFill>
                <a:latin typeface="Lucida Sans" pitchFamily="34" charset="0"/>
              </a:rPr>
              <a:t>Economic Incentives</a:t>
            </a:r>
          </a:p>
        </p:txBody>
      </p:sp>
      <p:sp>
        <p:nvSpPr>
          <p:cNvPr id="494598" name="Text Box 6"/>
          <p:cNvSpPr txBox="1">
            <a:spLocks noChangeArrowheads="1"/>
          </p:cNvSpPr>
          <p:nvPr/>
        </p:nvSpPr>
        <p:spPr bwMode="auto">
          <a:xfrm>
            <a:off x="7550151" y="4806950"/>
            <a:ext cx="2409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i="1">
                <a:solidFill>
                  <a:srgbClr val="DD8E0E"/>
                </a:solidFill>
                <a:latin typeface="Arial Black" pitchFamily="34" charset="0"/>
              </a:rPr>
              <a:t>Accessibility</a:t>
            </a:r>
          </a:p>
        </p:txBody>
      </p:sp>
      <p:sp>
        <p:nvSpPr>
          <p:cNvPr id="494599" name="Text Box 7"/>
          <p:cNvSpPr txBox="1">
            <a:spLocks noChangeArrowheads="1"/>
          </p:cNvSpPr>
          <p:nvPr/>
        </p:nvSpPr>
        <p:spPr bwMode="auto">
          <a:xfrm>
            <a:off x="2894014" y="2901950"/>
            <a:ext cx="17478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b="1">
                <a:solidFill>
                  <a:srgbClr val="CC3300"/>
                </a:solidFill>
                <a:latin typeface="Futura Hv BT" pitchFamily="34" charset="0"/>
              </a:rPr>
              <a:t>Cost</a:t>
            </a:r>
          </a:p>
        </p:txBody>
      </p:sp>
      <p:sp>
        <p:nvSpPr>
          <p:cNvPr id="494600" name="Rectangle 8"/>
          <p:cNvSpPr>
            <a:spLocks noChangeArrowheads="1"/>
          </p:cNvSpPr>
          <p:nvPr/>
        </p:nvSpPr>
        <p:spPr bwMode="auto">
          <a:xfrm>
            <a:off x="2208214" y="735806"/>
            <a:ext cx="7769225"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buClr>
                <a:schemeClr val="bg2"/>
              </a:buClr>
              <a:buFont typeface="Wingdings" pitchFamily="2" charset="2"/>
              <a:buNone/>
            </a:pPr>
            <a:r>
              <a:rPr lang="en-US" sz="3200" b="1" u="sng" dirty="0">
                <a:latin typeface="Arial" charset="0"/>
              </a:rPr>
              <a:t>Primary Drivers</a:t>
            </a:r>
          </a:p>
        </p:txBody>
      </p:sp>
      <p:sp>
        <p:nvSpPr>
          <p:cNvPr id="494601" name="Rectangle 9"/>
          <p:cNvSpPr>
            <a:spLocks noChangeArrowheads="1"/>
          </p:cNvSpPr>
          <p:nvPr/>
        </p:nvSpPr>
        <p:spPr bwMode="auto">
          <a:xfrm>
            <a:off x="2208214" y="33338"/>
            <a:ext cx="8226425"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outerShdw>
                </a:effectLst>
              </a14:hiddenEffects>
            </a:ext>
          </a:extLst>
        </p:spPr>
        <p:txBody>
          <a:bodyPr lIns="0" tIns="0" rIns="0" bIns="0" anchor="ctr"/>
          <a:lstStyle/>
          <a:p>
            <a:pPr algn="r"/>
            <a:r>
              <a:rPr lang="en-US" sz="2800" b="1" dirty="0">
                <a:latin typeface="Arial" charset="0"/>
              </a:rPr>
              <a:t>Strategic Location Analysis  </a:t>
            </a:r>
          </a:p>
        </p:txBody>
      </p:sp>
      <p:sp>
        <p:nvSpPr>
          <p:cNvPr id="494602" name="Rectangle 10"/>
          <p:cNvSpPr>
            <a:spLocks noChangeArrowheads="1"/>
          </p:cNvSpPr>
          <p:nvPr/>
        </p:nvSpPr>
        <p:spPr bwMode="auto">
          <a:xfrm>
            <a:off x="2546351" y="566739"/>
            <a:ext cx="776922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a:buClr>
                <a:schemeClr val="bg2"/>
              </a:buClr>
              <a:buFont typeface="Wingdings" pitchFamily="2" charset="2"/>
              <a:buNone/>
            </a:pPr>
            <a:endParaRPr lang="en-US" b="1" dirty="0">
              <a:solidFill>
                <a:srgbClr val="B2B2B2"/>
              </a:solidFill>
              <a:latin typeface="Arial" charset="0"/>
            </a:endParaRPr>
          </a:p>
        </p:txBody>
      </p:sp>
    </p:spTree>
    <p:extLst>
      <p:ext uri="{BB962C8B-B14F-4D97-AF65-F5344CB8AC3E}">
        <p14:creationId xmlns:p14="http://schemas.microsoft.com/office/powerpoint/2010/main" val="4238386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18" name="Rectangle 14"/>
          <p:cNvSpPr>
            <a:spLocks noGrp="1" noChangeArrowheads="1"/>
          </p:cNvSpPr>
          <p:nvPr>
            <p:ph type="body" idx="1"/>
          </p:nvPr>
        </p:nvSpPr>
        <p:spPr>
          <a:xfrm>
            <a:off x="2325689" y="596901"/>
            <a:ext cx="4060825" cy="892175"/>
          </a:xfrm>
        </p:spPr>
        <p:txBody>
          <a:bodyPr/>
          <a:lstStyle/>
          <a:p>
            <a:pPr>
              <a:buFont typeface="Wingdings" pitchFamily="2" charset="2"/>
              <a:buNone/>
            </a:pPr>
            <a:r>
              <a:rPr lang="en-US" sz="3600">
                <a:solidFill>
                  <a:schemeClr val="tx2"/>
                </a:solidFill>
              </a:rPr>
              <a:t>Business Trends</a:t>
            </a:r>
            <a:endParaRPr lang="en-US"/>
          </a:p>
        </p:txBody>
      </p:sp>
      <p:sp>
        <p:nvSpPr>
          <p:cNvPr id="456729" name="Text Box 25"/>
          <p:cNvSpPr txBox="1">
            <a:spLocks noChangeArrowheads="1"/>
          </p:cNvSpPr>
          <p:nvPr/>
        </p:nvSpPr>
        <p:spPr bwMode="auto">
          <a:xfrm>
            <a:off x="5673725" y="4903788"/>
            <a:ext cx="439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rgbClr val="0D0D7F"/>
                </a:solidFill>
                <a:effectLst>
                  <a:outerShdw blurRad="38100" dist="38100" dir="2700000" algn="tl">
                    <a:srgbClr val="C0C0C0"/>
                  </a:outerShdw>
                </a:effectLst>
                <a:latin typeface="Arial Black" pitchFamily="34" charset="0"/>
              </a:rPr>
              <a:t>Corporate Downsizing</a:t>
            </a:r>
          </a:p>
        </p:txBody>
      </p:sp>
      <p:sp>
        <p:nvSpPr>
          <p:cNvPr id="456730" name="WordArt 26"/>
          <p:cNvSpPr>
            <a:spLocks noChangeArrowheads="1" noChangeShapeType="1" noTextEdit="1"/>
          </p:cNvSpPr>
          <p:nvPr/>
        </p:nvSpPr>
        <p:spPr bwMode="auto">
          <a:xfrm rot="1325230">
            <a:off x="2466975" y="3167064"/>
            <a:ext cx="3162300" cy="708025"/>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55556"/>
              </a:avLst>
            </a:prstTxWarp>
          </a:bodyPr>
          <a:lstStyle/>
          <a:p>
            <a:pPr algn="ctr"/>
            <a:r>
              <a:rPr lang="en-US" kern="10">
                <a:ln w="9525">
                  <a:solidFill>
                    <a:srgbClr val="FF0000"/>
                  </a:solidFill>
                  <a:round/>
                  <a:headEnd/>
                  <a:tailEnd/>
                </a:ln>
                <a:solidFill>
                  <a:srgbClr val="000000"/>
                </a:solidFill>
                <a:latin typeface="Arial Black"/>
              </a:rPr>
              <a:t>Off-shoring / near-shoring</a:t>
            </a:r>
          </a:p>
        </p:txBody>
      </p:sp>
      <p:sp>
        <p:nvSpPr>
          <p:cNvPr id="456732" name="WordArt 28" descr="Purple mesh"/>
          <p:cNvSpPr>
            <a:spLocks noChangeArrowheads="1" noChangeShapeType="1" noTextEdit="1"/>
          </p:cNvSpPr>
          <p:nvPr/>
        </p:nvSpPr>
        <p:spPr bwMode="auto">
          <a:xfrm rot="1263477">
            <a:off x="7445376" y="1684339"/>
            <a:ext cx="2797175" cy="555625"/>
          </a:xfrm>
          <a:prstGeom prst="rect">
            <a:avLst/>
          </a:prstGeom>
        </p:spPr>
        <p:txBody>
          <a:bodyPr wrap="none" fromWordArt="1">
            <a:prstTxWarp prst="textSlantUp">
              <a:avLst>
                <a:gd name="adj" fmla="val 32056"/>
              </a:avLst>
            </a:prstTxWarp>
          </a:bodyPr>
          <a:lstStyle/>
          <a:p>
            <a:pPr algn="ctr"/>
            <a:r>
              <a:rPr lang="en-US" sz="2000" kern="10">
                <a:ln w="9525">
                  <a:solidFill>
                    <a:srgbClr val="CC99FF"/>
                  </a:solidFill>
                  <a:round/>
                  <a:headEnd/>
                  <a:tailEnd/>
                </a:ln>
                <a:blipFill dpi="0" rotWithShape="0">
                  <a:blip r:embed="rId2"/>
                  <a:srcRect/>
                  <a:tile tx="0" ty="0" sx="100000" sy="100000" flip="none" algn="tl"/>
                </a:blipFill>
                <a:effectLst>
                  <a:outerShdw dist="53882" dir="2700000" algn="ctr" rotWithShape="0">
                    <a:srgbClr val="9999FF">
                      <a:alpha val="80000"/>
                    </a:srgbClr>
                  </a:outerShdw>
                </a:effectLst>
                <a:latin typeface="Impact"/>
              </a:rPr>
              <a:t>Supply chain pressures</a:t>
            </a:r>
          </a:p>
        </p:txBody>
      </p:sp>
      <p:sp>
        <p:nvSpPr>
          <p:cNvPr id="456734" name="WordArt 30" descr="Narrow vertical"/>
          <p:cNvSpPr>
            <a:spLocks noChangeArrowheads="1" noChangeShapeType="1" noTextEdit="1"/>
          </p:cNvSpPr>
          <p:nvPr/>
        </p:nvSpPr>
        <p:spPr bwMode="auto">
          <a:xfrm>
            <a:off x="3403601" y="1436688"/>
            <a:ext cx="3209925" cy="1211262"/>
          </a:xfrm>
          <a:prstGeom prst="rect">
            <a:avLst/>
          </a:prstGeom>
        </p:spPr>
        <p:txBody>
          <a:bodyPr wrap="none" fromWordArt="1">
            <a:prstTxWarp prst="textCurveUp">
              <a:avLst>
                <a:gd name="adj" fmla="val 40356"/>
              </a:avLst>
            </a:prstTxWarp>
          </a:bodyPr>
          <a:lstStyle/>
          <a:p>
            <a:pPr algn="ctr"/>
            <a:r>
              <a:rPr lang="en-US" sz="20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80000"/>
                    </a:srgbClr>
                  </a:outerShdw>
                </a:effectLst>
                <a:latin typeface="Arial Black"/>
              </a:rPr>
              <a:t>Increased Competition</a:t>
            </a:r>
          </a:p>
          <a:p>
            <a:pPr algn="ctr"/>
            <a:r>
              <a:rPr lang="en-US" sz="20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80000"/>
                    </a:srgbClr>
                  </a:outerShdw>
                </a:effectLst>
                <a:latin typeface="Arial Black"/>
              </a:rPr>
              <a:t>(Domestic &amp; Global)</a:t>
            </a:r>
          </a:p>
        </p:txBody>
      </p:sp>
      <p:sp>
        <p:nvSpPr>
          <p:cNvPr id="456737" name="Text Box 33"/>
          <p:cNvSpPr txBox="1">
            <a:spLocks noChangeArrowheads="1"/>
          </p:cNvSpPr>
          <p:nvPr/>
        </p:nvSpPr>
        <p:spPr bwMode="auto">
          <a:xfrm>
            <a:off x="2070931" y="4471988"/>
            <a:ext cx="282968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dirty="0">
                <a:latin typeface="Brush Script Std" pitchFamily="50" charset="0"/>
              </a:rPr>
              <a:t>Need for Flexibility</a:t>
            </a:r>
          </a:p>
        </p:txBody>
      </p:sp>
      <p:sp>
        <p:nvSpPr>
          <p:cNvPr id="456739" name="WordArt 35"/>
          <p:cNvSpPr>
            <a:spLocks noChangeArrowheads="1" noChangeShapeType="1" noTextEdit="1"/>
          </p:cNvSpPr>
          <p:nvPr/>
        </p:nvSpPr>
        <p:spPr bwMode="auto">
          <a:xfrm>
            <a:off x="6861176" y="3263900"/>
            <a:ext cx="3019425" cy="9271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n-US" sz="2400" kern="10">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rPr>
              <a:t>Pressures on Profitability</a:t>
            </a:r>
          </a:p>
        </p:txBody>
      </p:sp>
      <p:sp>
        <p:nvSpPr>
          <p:cNvPr id="456740" name="Text Box 36"/>
          <p:cNvSpPr txBox="1">
            <a:spLocks noChangeArrowheads="1"/>
          </p:cNvSpPr>
          <p:nvPr/>
        </p:nvSpPr>
        <p:spPr bwMode="auto">
          <a:xfrm>
            <a:off x="4989514" y="5905500"/>
            <a:ext cx="352494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dirty="0">
                <a:solidFill>
                  <a:srgbClr val="D70011"/>
                </a:solidFill>
                <a:latin typeface="Futura XBlkCnIt BT" pitchFamily="34" charset="0"/>
              </a:rPr>
              <a:t>Closures and Lay-offs</a:t>
            </a:r>
          </a:p>
        </p:txBody>
      </p:sp>
    </p:spTree>
    <p:extLst>
      <p:ext uri="{BB962C8B-B14F-4D97-AF65-F5344CB8AC3E}">
        <p14:creationId xmlns:p14="http://schemas.microsoft.com/office/powerpoint/2010/main" val="3661088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6734"/>
                                        </p:tgtEl>
                                        <p:attrNameLst>
                                          <p:attrName>style.visibility</p:attrName>
                                        </p:attrNameLst>
                                      </p:cBhvr>
                                      <p:to>
                                        <p:strVal val="visible"/>
                                      </p:to>
                                    </p:set>
                                    <p:anim calcmode="lin" valueType="num">
                                      <p:cBhvr additive="base">
                                        <p:cTn id="7" dur="500" fill="hold"/>
                                        <p:tgtEl>
                                          <p:spTgt spid="456734"/>
                                        </p:tgtEl>
                                        <p:attrNameLst>
                                          <p:attrName>ppt_x</p:attrName>
                                        </p:attrNameLst>
                                      </p:cBhvr>
                                      <p:tavLst>
                                        <p:tav tm="0">
                                          <p:val>
                                            <p:strVal val="#ppt_x"/>
                                          </p:val>
                                        </p:tav>
                                        <p:tav tm="100000">
                                          <p:val>
                                            <p:strVal val="#ppt_x"/>
                                          </p:val>
                                        </p:tav>
                                      </p:tavLst>
                                    </p:anim>
                                    <p:anim calcmode="lin" valueType="num">
                                      <p:cBhvr additive="base">
                                        <p:cTn id="8" dur="500" fill="hold"/>
                                        <p:tgtEl>
                                          <p:spTgt spid="45673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56739"/>
                                        </p:tgtEl>
                                        <p:attrNameLst>
                                          <p:attrName>style.visibility</p:attrName>
                                        </p:attrNameLst>
                                      </p:cBhvr>
                                      <p:to>
                                        <p:strVal val="visible"/>
                                      </p:to>
                                    </p:set>
                                    <p:anim calcmode="lin" valueType="num">
                                      <p:cBhvr additive="base">
                                        <p:cTn id="11" dur="500" fill="hold"/>
                                        <p:tgtEl>
                                          <p:spTgt spid="456739"/>
                                        </p:tgtEl>
                                        <p:attrNameLst>
                                          <p:attrName>ppt_x</p:attrName>
                                        </p:attrNameLst>
                                      </p:cBhvr>
                                      <p:tavLst>
                                        <p:tav tm="0">
                                          <p:val>
                                            <p:strVal val="#ppt_x"/>
                                          </p:val>
                                        </p:tav>
                                        <p:tav tm="100000">
                                          <p:val>
                                            <p:strVal val="#ppt_x"/>
                                          </p:val>
                                        </p:tav>
                                      </p:tavLst>
                                    </p:anim>
                                    <p:anim calcmode="lin" valueType="num">
                                      <p:cBhvr additive="base">
                                        <p:cTn id="12" dur="500" fill="hold"/>
                                        <p:tgtEl>
                                          <p:spTgt spid="456739"/>
                                        </p:tgtEl>
                                        <p:attrNameLst>
                                          <p:attrName>ppt_y</p:attrName>
                                        </p:attrNameLst>
                                      </p:cBhvr>
                                      <p:tavLst>
                                        <p:tav tm="0">
                                          <p:val>
                                            <p:strVal val="1+#ppt_h/2"/>
                                          </p:val>
                                        </p:tav>
                                        <p:tav tm="100000">
                                          <p:val>
                                            <p:strVal val="#ppt_y"/>
                                          </p:val>
                                        </p:tav>
                                      </p:tavLst>
                                    </p:anim>
                                  </p:childTnLst>
                                </p:cTn>
                              </p:par>
                              <p:par>
                                <p:cTn id="13" presetID="12" presetClass="entr" presetSubtype="4" fill="hold" grpId="0" nodeType="withEffect">
                                  <p:stCondLst>
                                    <p:cond delay="0"/>
                                  </p:stCondLst>
                                  <p:childTnLst>
                                    <p:set>
                                      <p:cBhvr>
                                        <p:cTn id="14" dur="1" fill="hold">
                                          <p:stCondLst>
                                            <p:cond delay="0"/>
                                          </p:stCondLst>
                                        </p:cTn>
                                        <p:tgtEl>
                                          <p:spTgt spid="456730"/>
                                        </p:tgtEl>
                                        <p:attrNameLst>
                                          <p:attrName>style.visibility</p:attrName>
                                        </p:attrNameLst>
                                      </p:cBhvr>
                                      <p:to>
                                        <p:strVal val="visible"/>
                                      </p:to>
                                    </p:set>
                                    <p:animEffect transition="in" filter="slide(fromBottom)">
                                      <p:cBhvr>
                                        <p:cTn id="15" dur="500"/>
                                        <p:tgtEl>
                                          <p:spTgt spid="456730"/>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456732"/>
                                        </p:tgtEl>
                                        <p:attrNameLst>
                                          <p:attrName>style.visibility</p:attrName>
                                        </p:attrNameLst>
                                      </p:cBhvr>
                                      <p:to>
                                        <p:strVal val="visible"/>
                                      </p:to>
                                    </p:set>
                                    <p:animEffect transition="in" filter="slide(fromBottom)">
                                      <p:cBhvr>
                                        <p:cTn id="18" dur="500"/>
                                        <p:tgtEl>
                                          <p:spTgt spid="456732"/>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56737"/>
                                        </p:tgtEl>
                                        <p:attrNameLst>
                                          <p:attrName>style.visibility</p:attrName>
                                        </p:attrNameLst>
                                      </p:cBhvr>
                                      <p:to>
                                        <p:strVal val="visible"/>
                                      </p:to>
                                    </p:set>
                                    <p:animEffect transition="in" filter="wipe(down)">
                                      <p:cBhvr>
                                        <p:cTn id="21" dur="500"/>
                                        <p:tgtEl>
                                          <p:spTgt spid="456737"/>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456729"/>
                                        </p:tgtEl>
                                        <p:attrNameLst>
                                          <p:attrName>style.visibility</p:attrName>
                                        </p:attrNameLst>
                                      </p:cBhvr>
                                      <p:to>
                                        <p:strVal val="visible"/>
                                      </p:to>
                                    </p:set>
                                    <p:animEffect transition="in" filter="wipe(down)">
                                      <p:cBhvr>
                                        <p:cTn id="24" dur="500"/>
                                        <p:tgtEl>
                                          <p:spTgt spid="456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29" grpId="0"/>
      <p:bldP spid="456730" grpId="0" animBg="1"/>
      <p:bldP spid="456732" grpId="0" animBg="1"/>
      <p:bldP spid="456734" grpId="0" animBg="1"/>
      <p:bldP spid="456737" grpId="0"/>
      <p:bldP spid="456739"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085" name="Rectangle 5"/>
          <p:cNvSpPr>
            <a:spLocks noGrp="1" noChangeArrowheads="1"/>
          </p:cNvSpPr>
          <p:nvPr>
            <p:ph type="title" idx="4294967295"/>
          </p:nvPr>
        </p:nvSpPr>
        <p:spPr>
          <a:xfrm>
            <a:off x="2211387" y="485049"/>
            <a:ext cx="7769225" cy="427038"/>
          </a:xfrm>
          <a:noFill/>
          <a:ln/>
        </p:spPr>
        <p:txBody>
          <a:bodyPr>
            <a:noAutofit/>
          </a:bodyPr>
          <a:lstStyle/>
          <a:p>
            <a:r>
              <a:rPr lang="en-US" b="1" dirty="0"/>
              <a:t>Impact On Our Communities</a:t>
            </a:r>
          </a:p>
        </p:txBody>
      </p:sp>
      <p:sp>
        <p:nvSpPr>
          <p:cNvPr id="430090" name="Rectangle 10"/>
          <p:cNvSpPr>
            <a:spLocks noChangeArrowheads="1"/>
          </p:cNvSpPr>
          <p:nvPr/>
        </p:nvSpPr>
        <p:spPr bwMode="auto">
          <a:xfrm>
            <a:off x="2285093" y="2068512"/>
            <a:ext cx="7769225" cy="272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a:spcBef>
                <a:spcPct val="25000"/>
              </a:spcBef>
              <a:buClr>
                <a:srgbClr val="66CC33"/>
              </a:buClr>
              <a:buFont typeface="Wingdings" pitchFamily="2" charset="2"/>
              <a:buChar char="§"/>
            </a:pPr>
            <a:r>
              <a:rPr lang="en-US" sz="3200" dirty="0">
                <a:solidFill>
                  <a:srgbClr val="000000"/>
                </a:solidFill>
                <a:latin typeface="Arial" charset="0"/>
                <a:cs typeface="Arial" charset="0"/>
              </a:rPr>
              <a:t>Pressure to Retain existing businesses</a:t>
            </a:r>
          </a:p>
          <a:p>
            <a:pPr marL="228600" indent="-228600">
              <a:spcBef>
                <a:spcPct val="25000"/>
              </a:spcBef>
              <a:buClr>
                <a:srgbClr val="66CC33"/>
              </a:buClr>
              <a:buFont typeface="Wingdings" pitchFamily="2" charset="2"/>
              <a:buChar char="§"/>
            </a:pPr>
            <a:r>
              <a:rPr lang="en-US" sz="3200" dirty="0">
                <a:solidFill>
                  <a:srgbClr val="000000"/>
                </a:solidFill>
                <a:latin typeface="Arial" charset="0"/>
                <a:cs typeface="Arial" charset="0"/>
              </a:rPr>
              <a:t>Intense competition for fewer project opportunities</a:t>
            </a:r>
          </a:p>
          <a:p>
            <a:pPr marL="228600" indent="-228600">
              <a:spcBef>
                <a:spcPct val="25000"/>
              </a:spcBef>
              <a:buClr>
                <a:srgbClr val="66CC33"/>
              </a:buClr>
              <a:buFont typeface="Wingdings" pitchFamily="2" charset="2"/>
              <a:buChar char="§"/>
            </a:pPr>
            <a:r>
              <a:rPr lang="en-US" sz="3200" dirty="0">
                <a:solidFill>
                  <a:srgbClr val="000000"/>
                </a:solidFill>
                <a:latin typeface="Arial" charset="0"/>
                <a:cs typeface="Arial" charset="0"/>
              </a:rPr>
              <a:t>Increased scrutiny by investors, partners, and elected officials (… and media!) </a:t>
            </a:r>
          </a:p>
        </p:txBody>
      </p:sp>
    </p:spTree>
    <p:extLst>
      <p:ext uri="{BB962C8B-B14F-4D97-AF65-F5344CB8AC3E}">
        <p14:creationId xmlns:p14="http://schemas.microsoft.com/office/powerpoint/2010/main" val="31418686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430090">
                                            <p:txEl>
                                              <p:pRg st="0" end="0"/>
                                            </p:txEl>
                                          </p:spTgt>
                                        </p:tgtEl>
                                        <p:attrNameLst>
                                          <p:attrName>style.visibility</p:attrName>
                                        </p:attrNameLst>
                                      </p:cBhvr>
                                      <p:to>
                                        <p:strVal val="visible"/>
                                      </p:to>
                                    </p:set>
                                    <p:animEffect transition="in" filter="slide(fromBottom)">
                                      <p:cBhvr>
                                        <p:cTn id="7" dur="500"/>
                                        <p:tgtEl>
                                          <p:spTgt spid="430090">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430090">
                                            <p:txEl>
                                              <p:pRg st="1" end="1"/>
                                            </p:txEl>
                                          </p:spTgt>
                                        </p:tgtEl>
                                        <p:attrNameLst>
                                          <p:attrName>style.visibility</p:attrName>
                                        </p:attrNameLst>
                                      </p:cBhvr>
                                      <p:to>
                                        <p:strVal val="visible"/>
                                      </p:to>
                                    </p:set>
                                    <p:animEffect transition="in" filter="slide(fromBottom)">
                                      <p:cBhvr>
                                        <p:cTn id="10" dur="500"/>
                                        <p:tgtEl>
                                          <p:spTgt spid="430090">
                                            <p:txEl>
                                              <p:pRg st="1" end="1"/>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430090">
                                            <p:txEl>
                                              <p:pRg st="2" end="2"/>
                                            </p:txEl>
                                          </p:spTgt>
                                        </p:tgtEl>
                                        <p:attrNameLst>
                                          <p:attrName>style.visibility</p:attrName>
                                        </p:attrNameLst>
                                      </p:cBhvr>
                                      <p:to>
                                        <p:strVal val="visible"/>
                                      </p:to>
                                    </p:set>
                                    <p:animEffect transition="in" filter="slide(fromBottom)">
                                      <p:cBhvr>
                                        <p:cTn id="13" dur="500"/>
                                        <p:tgtEl>
                                          <p:spTgt spid="43009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8632" y="0"/>
            <a:ext cx="8686800" cy="1092200"/>
          </a:xfrm>
        </p:spPr>
        <p:txBody>
          <a:bodyPr/>
          <a:lstStyle/>
          <a:p>
            <a:r>
              <a:rPr lang="en-US" dirty="0"/>
              <a:t>Sangster’s TOP TEN List</a:t>
            </a:r>
            <a:endParaRPr lang="en-US" sz="1800" dirty="0"/>
          </a:p>
        </p:txBody>
      </p:sp>
      <p:sp>
        <p:nvSpPr>
          <p:cNvPr id="3" name="Content Placeholder 2"/>
          <p:cNvSpPr>
            <a:spLocks noGrp="1"/>
          </p:cNvSpPr>
          <p:nvPr>
            <p:ph idx="1"/>
          </p:nvPr>
        </p:nvSpPr>
        <p:spPr>
          <a:xfrm>
            <a:off x="1981200" y="2717800"/>
            <a:ext cx="5105400" cy="1828800"/>
          </a:xfrm>
        </p:spPr>
        <p:txBody>
          <a:bodyPr/>
          <a:lstStyle/>
          <a:p>
            <a:pPr marL="0" indent="0">
              <a:buNone/>
            </a:pPr>
            <a:r>
              <a:rPr lang="en-US" sz="2800" dirty="0">
                <a:solidFill>
                  <a:schemeClr val="tx1"/>
                </a:solidFill>
              </a:rPr>
              <a:t>Best Practices to Help Position Your Region/Community to Compete</a:t>
            </a:r>
          </a:p>
        </p:txBody>
      </p:sp>
      <p:pic>
        <p:nvPicPr>
          <p:cNvPr id="6" name="Picture 12" descr="F%20Hand%20Playing%20Chess"/>
          <p:cNvPicPr>
            <a:picLocks noChangeAspect="1" noChangeArrowheads="1"/>
          </p:cNvPicPr>
          <p:nvPr/>
        </p:nvPicPr>
        <p:blipFill>
          <a:blip r:embed="rId2" cstate="screen"/>
          <a:srcRect l="3542" t="3693" r="2361" b="3693"/>
          <a:stretch>
            <a:fillRect/>
          </a:stretch>
        </p:blipFill>
        <p:spPr bwMode="auto">
          <a:xfrm>
            <a:off x="7315202" y="2209800"/>
            <a:ext cx="2689225" cy="2631016"/>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726339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2815" y="0"/>
            <a:ext cx="8686800" cy="1092200"/>
          </a:xfrm>
        </p:spPr>
        <p:txBody>
          <a:bodyPr/>
          <a:lstStyle/>
          <a:p>
            <a:r>
              <a:rPr lang="en-US" dirty="0"/>
              <a:t>Sangster’s TOP TEN List</a:t>
            </a:r>
            <a:endParaRPr lang="en-US" sz="1800" dirty="0"/>
          </a:p>
        </p:txBody>
      </p:sp>
      <p:sp>
        <p:nvSpPr>
          <p:cNvPr id="3" name="Content Placeholder 2"/>
          <p:cNvSpPr>
            <a:spLocks noGrp="1"/>
          </p:cNvSpPr>
          <p:nvPr>
            <p:ph idx="1"/>
          </p:nvPr>
        </p:nvSpPr>
        <p:spPr>
          <a:xfrm>
            <a:off x="1981200" y="1498600"/>
            <a:ext cx="6400800" cy="1320800"/>
          </a:xfrm>
        </p:spPr>
        <p:txBody>
          <a:bodyPr/>
          <a:lstStyle/>
          <a:p>
            <a:pPr marL="0" indent="0">
              <a:buNone/>
            </a:pPr>
            <a:r>
              <a:rPr lang="en-US" sz="2800" dirty="0">
                <a:solidFill>
                  <a:schemeClr val="tx1"/>
                </a:solidFill>
              </a:rPr>
              <a:t>10. Don’t pretend to be something that you aren’t</a:t>
            </a:r>
          </a:p>
        </p:txBody>
      </p:sp>
      <p:sp>
        <p:nvSpPr>
          <p:cNvPr id="5" name="Content Placeholder 2"/>
          <p:cNvSpPr txBox="1">
            <a:spLocks/>
          </p:cNvSpPr>
          <p:nvPr/>
        </p:nvSpPr>
        <p:spPr bwMode="auto">
          <a:xfrm>
            <a:off x="1905000" y="2672098"/>
            <a:ext cx="3505200" cy="277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rgbClr val="595959"/>
                </a:solidFill>
                <a:latin typeface="Univers LT Std 57 Cn"/>
                <a:ea typeface="Univers LT Std 57 Cn" pitchFamily="34" charset="0"/>
                <a:cs typeface="Univers LT Std 57 Cn"/>
              </a:defRPr>
            </a:lvl1pPr>
            <a:lvl2pPr marL="742950" indent="-285750" algn="l" rtl="0" eaLnBrk="0" fontAlgn="base" hangingPunct="0">
              <a:spcBef>
                <a:spcPct val="20000"/>
              </a:spcBef>
              <a:spcAft>
                <a:spcPct val="0"/>
              </a:spcAft>
              <a:buFont typeface="Arial" pitchFamily="34" charset="0"/>
              <a:buChar char="–"/>
              <a:defRPr sz="2800" kern="1200">
                <a:solidFill>
                  <a:srgbClr val="595959"/>
                </a:solidFill>
                <a:latin typeface="Univers LT Std 57 Cn"/>
                <a:ea typeface="Univers LT Std 57 Cn" pitchFamily="34" charset="0"/>
                <a:cs typeface="Univers LT Std 57 Cn"/>
              </a:defRPr>
            </a:lvl2pPr>
            <a:lvl3pPr marL="1143000" indent="-228600" algn="l" rtl="0" eaLnBrk="0" fontAlgn="base" hangingPunct="0">
              <a:spcBef>
                <a:spcPct val="20000"/>
              </a:spcBef>
              <a:spcAft>
                <a:spcPct val="0"/>
              </a:spcAft>
              <a:buFont typeface="Arial" pitchFamily="34" charset="0"/>
              <a:buChar char="•"/>
              <a:defRPr sz="2400" kern="1200">
                <a:solidFill>
                  <a:srgbClr val="595959"/>
                </a:solidFill>
                <a:latin typeface="Univers LT Std 57 Cn"/>
                <a:ea typeface="Univers LT Std 57 Cn" pitchFamily="34" charset="0"/>
                <a:cs typeface="Univers LT Std 57 Cn"/>
              </a:defRPr>
            </a:lvl3pPr>
            <a:lvl4pPr marL="1600200" indent="-228600" algn="l" rtl="0" eaLnBrk="0" fontAlgn="base" hangingPunct="0">
              <a:spcBef>
                <a:spcPct val="20000"/>
              </a:spcBef>
              <a:spcAft>
                <a:spcPct val="0"/>
              </a:spcAft>
              <a:buFont typeface="Arial" pitchFamily="34" charset="0"/>
              <a:buChar char="–"/>
              <a:defRPr sz="2000" kern="1200">
                <a:solidFill>
                  <a:srgbClr val="595959"/>
                </a:solidFill>
                <a:latin typeface="Univers LT Std 57 Cn"/>
                <a:ea typeface="Univers LT Std 57 Cn" pitchFamily="34" charset="0"/>
                <a:cs typeface="Univers LT Std 57 Cn"/>
              </a:defRPr>
            </a:lvl4pPr>
            <a:lvl5pPr marL="2057400" indent="-228600" algn="l" rtl="0" eaLnBrk="0" fontAlgn="base" hangingPunct="0">
              <a:spcBef>
                <a:spcPct val="20000"/>
              </a:spcBef>
              <a:spcAft>
                <a:spcPct val="0"/>
              </a:spcAft>
              <a:buFont typeface="Arial" pitchFamily="34" charset="0"/>
              <a:buChar char="»"/>
              <a:defRPr sz="2000" kern="1200">
                <a:solidFill>
                  <a:srgbClr val="595959"/>
                </a:solidFill>
                <a:latin typeface="Univers LT Std 57 Cn"/>
                <a:ea typeface="Univers LT Std 57 Cn" pitchFamily="34" charset="0"/>
                <a:cs typeface="Univers LT Std 57 Cn"/>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indent="-228600" eaLnBrk="1" hangingPunct="1">
              <a:spcBef>
                <a:spcPct val="25000"/>
              </a:spcBef>
              <a:buClr>
                <a:srgbClr val="4060AF"/>
              </a:buClr>
              <a:buFont typeface="Wingdings" pitchFamily="2" charset="2"/>
              <a:buChar char="§"/>
            </a:pPr>
            <a:r>
              <a:rPr lang="en-US" sz="2000" b="1" dirty="0">
                <a:solidFill>
                  <a:srgbClr val="000000"/>
                </a:solidFill>
                <a:latin typeface="Univers LT Std 57 Cn" pitchFamily="34" charset="0"/>
                <a:ea typeface="+mn-ea"/>
                <a:cs typeface="Arial" charset="0"/>
              </a:rPr>
              <a:t>Align local and regional strengths and assets with economic development vision and strategies</a:t>
            </a:r>
          </a:p>
          <a:p>
            <a:pPr marL="228600" indent="-228600" eaLnBrk="1" hangingPunct="1">
              <a:spcBef>
                <a:spcPct val="25000"/>
              </a:spcBef>
              <a:buClr>
                <a:srgbClr val="4060AF"/>
              </a:buClr>
              <a:buFont typeface="Wingdings" pitchFamily="2" charset="2"/>
              <a:buChar char="§"/>
            </a:pPr>
            <a:r>
              <a:rPr lang="en-US" sz="2000" b="1" dirty="0">
                <a:solidFill>
                  <a:srgbClr val="000000"/>
                </a:solidFill>
                <a:latin typeface="Univers LT Std 57 Cn" pitchFamily="34" charset="0"/>
                <a:ea typeface="+mn-ea"/>
                <a:cs typeface="Arial" charset="0"/>
              </a:rPr>
              <a:t> Quality jobs mean different things to different communities</a:t>
            </a:r>
          </a:p>
          <a:p>
            <a:pPr marL="228600" indent="-228600" eaLnBrk="1" hangingPunct="1">
              <a:spcBef>
                <a:spcPct val="25000"/>
              </a:spcBef>
              <a:buClr>
                <a:srgbClr val="4060AF"/>
              </a:buClr>
              <a:buFont typeface="Wingdings" pitchFamily="2" charset="2"/>
              <a:buChar char="§"/>
            </a:pPr>
            <a:r>
              <a:rPr lang="en-US" sz="2000" b="1" dirty="0">
                <a:solidFill>
                  <a:srgbClr val="000000"/>
                </a:solidFill>
                <a:latin typeface="Univers LT Std 57 Cn" pitchFamily="34" charset="0"/>
                <a:ea typeface="+mn-ea"/>
                <a:cs typeface="Arial" charset="0"/>
              </a:rPr>
              <a:t> What do you want to be when you grow up?</a:t>
            </a:r>
          </a:p>
        </p:txBody>
      </p:sp>
      <p:pic>
        <p:nvPicPr>
          <p:cNvPr id="7" name="Picture 24" descr="aton490l"/>
          <p:cNvPicPr>
            <a:picLocks noChangeAspect="1" noChangeArrowheads="1"/>
          </p:cNvPicPr>
          <p:nvPr/>
        </p:nvPicPr>
        <p:blipFill>
          <a:blip r:embed="rId2" cstate="screen"/>
          <a:srcRect/>
          <a:stretch>
            <a:fillRect/>
          </a:stretch>
        </p:blipFill>
        <p:spPr bwMode="auto">
          <a:xfrm>
            <a:off x="7315199" y="2200128"/>
            <a:ext cx="3020097" cy="4207775"/>
          </a:xfrm>
          <a:prstGeom prst="rect">
            <a:avLst/>
          </a:prstGeom>
          <a:noFill/>
          <a:ln w="9525">
            <a:noFill/>
            <a:miter lim="800000"/>
            <a:headEnd/>
            <a:tailEnd/>
          </a:ln>
        </p:spPr>
      </p:pic>
    </p:spTree>
    <p:extLst>
      <p:ext uri="{BB962C8B-B14F-4D97-AF65-F5344CB8AC3E}">
        <p14:creationId xmlns:p14="http://schemas.microsoft.com/office/powerpoint/2010/main" val="1234184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7896" y="111095"/>
            <a:ext cx="8686800" cy="1092200"/>
          </a:xfrm>
        </p:spPr>
        <p:txBody>
          <a:bodyPr/>
          <a:lstStyle/>
          <a:p>
            <a:r>
              <a:rPr lang="en-US" dirty="0"/>
              <a:t>Sangster’s TOP TEN List</a:t>
            </a:r>
            <a:endParaRPr lang="en-US" sz="1800" dirty="0"/>
          </a:p>
        </p:txBody>
      </p:sp>
      <p:sp>
        <p:nvSpPr>
          <p:cNvPr id="3" name="Content Placeholder 2"/>
          <p:cNvSpPr>
            <a:spLocks noGrp="1"/>
          </p:cNvSpPr>
          <p:nvPr>
            <p:ph idx="1"/>
          </p:nvPr>
        </p:nvSpPr>
        <p:spPr>
          <a:xfrm>
            <a:off x="1981200" y="1498600"/>
            <a:ext cx="6400800" cy="1320800"/>
          </a:xfrm>
        </p:spPr>
        <p:txBody>
          <a:bodyPr/>
          <a:lstStyle/>
          <a:p>
            <a:pPr marL="0" indent="0">
              <a:buNone/>
            </a:pPr>
            <a:r>
              <a:rPr lang="en-US" sz="2800" dirty="0">
                <a:solidFill>
                  <a:schemeClr val="tx1"/>
                </a:solidFill>
              </a:rPr>
              <a:t>9. If you don’t know where you’re going, it’s pretty hard to get there</a:t>
            </a:r>
          </a:p>
        </p:txBody>
      </p:sp>
      <p:sp>
        <p:nvSpPr>
          <p:cNvPr id="5" name="Content Placeholder 2"/>
          <p:cNvSpPr txBox="1">
            <a:spLocks/>
          </p:cNvSpPr>
          <p:nvPr/>
        </p:nvSpPr>
        <p:spPr bwMode="auto">
          <a:xfrm>
            <a:off x="1905000" y="2616201"/>
            <a:ext cx="3505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rgbClr val="595959"/>
                </a:solidFill>
                <a:latin typeface="Univers LT Std 57 Cn"/>
                <a:ea typeface="Univers LT Std 57 Cn" pitchFamily="34" charset="0"/>
                <a:cs typeface="Univers LT Std 57 Cn"/>
              </a:defRPr>
            </a:lvl1pPr>
            <a:lvl2pPr marL="742950" indent="-285750" algn="l" rtl="0" eaLnBrk="0" fontAlgn="base" hangingPunct="0">
              <a:spcBef>
                <a:spcPct val="20000"/>
              </a:spcBef>
              <a:spcAft>
                <a:spcPct val="0"/>
              </a:spcAft>
              <a:buFont typeface="Arial" pitchFamily="34" charset="0"/>
              <a:buChar char="–"/>
              <a:defRPr sz="2800" kern="1200">
                <a:solidFill>
                  <a:srgbClr val="595959"/>
                </a:solidFill>
                <a:latin typeface="Univers LT Std 57 Cn"/>
                <a:ea typeface="Univers LT Std 57 Cn" pitchFamily="34" charset="0"/>
                <a:cs typeface="Univers LT Std 57 Cn"/>
              </a:defRPr>
            </a:lvl2pPr>
            <a:lvl3pPr marL="1143000" indent="-228600" algn="l" rtl="0" eaLnBrk="0" fontAlgn="base" hangingPunct="0">
              <a:spcBef>
                <a:spcPct val="20000"/>
              </a:spcBef>
              <a:spcAft>
                <a:spcPct val="0"/>
              </a:spcAft>
              <a:buFont typeface="Arial" pitchFamily="34" charset="0"/>
              <a:buChar char="•"/>
              <a:defRPr sz="2400" kern="1200">
                <a:solidFill>
                  <a:srgbClr val="595959"/>
                </a:solidFill>
                <a:latin typeface="Univers LT Std 57 Cn"/>
                <a:ea typeface="Univers LT Std 57 Cn" pitchFamily="34" charset="0"/>
                <a:cs typeface="Univers LT Std 57 Cn"/>
              </a:defRPr>
            </a:lvl3pPr>
            <a:lvl4pPr marL="1600200" indent="-228600" algn="l" rtl="0" eaLnBrk="0" fontAlgn="base" hangingPunct="0">
              <a:spcBef>
                <a:spcPct val="20000"/>
              </a:spcBef>
              <a:spcAft>
                <a:spcPct val="0"/>
              </a:spcAft>
              <a:buFont typeface="Arial" pitchFamily="34" charset="0"/>
              <a:buChar char="–"/>
              <a:defRPr sz="2000" kern="1200">
                <a:solidFill>
                  <a:srgbClr val="595959"/>
                </a:solidFill>
                <a:latin typeface="Univers LT Std 57 Cn"/>
                <a:ea typeface="Univers LT Std 57 Cn" pitchFamily="34" charset="0"/>
                <a:cs typeface="Univers LT Std 57 Cn"/>
              </a:defRPr>
            </a:lvl4pPr>
            <a:lvl5pPr marL="2057400" indent="-228600" algn="l" rtl="0" eaLnBrk="0" fontAlgn="base" hangingPunct="0">
              <a:spcBef>
                <a:spcPct val="20000"/>
              </a:spcBef>
              <a:spcAft>
                <a:spcPct val="0"/>
              </a:spcAft>
              <a:buFont typeface="Arial" pitchFamily="34" charset="0"/>
              <a:buChar char="»"/>
              <a:defRPr sz="2000" kern="1200">
                <a:solidFill>
                  <a:srgbClr val="595959"/>
                </a:solidFill>
                <a:latin typeface="Univers LT Std 57 Cn"/>
                <a:ea typeface="Univers LT Std 57 Cn" pitchFamily="34" charset="0"/>
                <a:cs typeface="Univers LT Std 57 Cn"/>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indent="-228600" eaLnBrk="1" hangingPunct="1">
              <a:spcBef>
                <a:spcPct val="25000"/>
              </a:spcBef>
              <a:buClr>
                <a:srgbClr val="4060AF"/>
              </a:buClr>
              <a:buFont typeface="Wingdings" pitchFamily="2" charset="2"/>
              <a:buChar char="§"/>
            </a:pPr>
            <a:r>
              <a:rPr lang="en-US" sz="2000" b="1" dirty="0">
                <a:solidFill>
                  <a:srgbClr val="000000"/>
                </a:solidFill>
                <a:latin typeface="Univers LT Std 57 Cn" pitchFamily="34" charset="0"/>
                <a:ea typeface="+mn-ea"/>
                <a:cs typeface="Arial" charset="0"/>
              </a:rPr>
              <a:t>It’s critical to establish public policies to support your economic development vision</a:t>
            </a:r>
          </a:p>
          <a:p>
            <a:pPr lvl="1" eaLnBrk="1" hangingPunct="1">
              <a:lnSpc>
                <a:spcPct val="90000"/>
              </a:lnSpc>
              <a:buClr>
                <a:srgbClr val="766A62"/>
              </a:buClr>
              <a:buFont typeface="Arial" pitchFamily="34" charset="0"/>
              <a:buChar char="•"/>
            </a:pPr>
            <a:r>
              <a:rPr lang="en-US" sz="2000" dirty="0">
                <a:solidFill>
                  <a:srgbClr val="000000"/>
                </a:solidFill>
                <a:latin typeface="Univers LT Std 57 Cn" pitchFamily="34" charset="0"/>
                <a:ea typeface="+mn-ea"/>
                <a:cs typeface="Arial" charset="0"/>
              </a:rPr>
              <a:t>Transportation</a:t>
            </a:r>
          </a:p>
          <a:p>
            <a:pPr lvl="1" eaLnBrk="1" hangingPunct="1">
              <a:lnSpc>
                <a:spcPct val="90000"/>
              </a:lnSpc>
              <a:buClr>
                <a:srgbClr val="766A62"/>
              </a:buClr>
              <a:buFont typeface="Arial" pitchFamily="34" charset="0"/>
              <a:buChar char="•"/>
            </a:pPr>
            <a:r>
              <a:rPr lang="en-US" sz="2000" dirty="0">
                <a:solidFill>
                  <a:srgbClr val="000000"/>
                </a:solidFill>
                <a:latin typeface="Univers LT Std 57 Cn" pitchFamily="34" charset="0"/>
                <a:ea typeface="+mn-ea"/>
                <a:cs typeface="Arial" charset="0"/>
              </a:rPr>
              <a:t>Infrastructure</a:t>
            </a:r>
          </a:p>
          <a:p>
            <a:pPr lvl="1" eaLnBrk="1" hangingPunct="1">
              <a:lnSpc>
                <a:spcPct val="90000"/>
              </a:lnSpc>
              <a:buClr>
                <a:srgbClr val="766A62"/>
              </a:buClr>
              <a:buFont typeface="Arial" pitchFamily="34" charset="0"/>
              <a:buChar char="•"/>
            </a:pPr>
            <a:r>
              <a:rPr lang="en-US" sz="2000" dirty="0">
                <a:solidFill>
                  <a:srgbClr val="000000"/>
                </a:solidFill>
                <a:latin typeface="Univers LT Std 57 Cn" pitchFamily="34" charset="0"/>
                <a:ea typeface="+mn-ea"/>
                <a:cs typeface="Arial" charset="0"/>
              </a:rPr>
              <a:t>Education</a:t>
            </a:r>
          </a:p>
          <a:p>
            <a:pPr lvl="1" eaLnBrk="1" hangingPunct="1">
              <a:lnSpc>
                <a:spcPct val="90000"/>
              </a:lnSpc>
              <a:buClr>
                <a:srgbClr val="766A62"/>
              </a:buClr>
              <a:buFont typeface="Arial" pitchFamily="34" charset="0"/>
              <a:buChar char="•"/>
            </a:pPr>
            <a:r>
              <a:rPr lang="en-US" sz="2000" dirty="0">
                <a:solidFill>
                  <a:srgbClr val="000000"/>
                </a:solidFill>
                <a:latin typeface="Univers LT Std 57 Cn" pitchFamily="34" charset="0"/>
                <a:ea typeface="+mn-ea"/>
                <a:cs typeface="Arial" charset="0"/>
              </a:rPr>
              <a:t>Culture</a:t>
            </a:r>
          </a:p>
          <a:p>
            <a:pPr marL="228600" indent="-228600" eaLnBrk="1" hangingPunct="1">
              <a:spcBef>
                <a:spcPct val="25000"/>
              </a:spcBef>
              <a:buClr>
                <a:srgbClr val="4060AF"/>
              </a:buClr>
              <a:buFont typeface="Wingdings" pitchFamily="2" charset="2"/>
              <a:buChar char="§"/>
            </a:pPr>
            <a:r>
              <a:rPr lang="en-US" sz="2000" b="1" dirty="0">
                <a:solidFill>
                  <a:srgbClr val="000000"/>
                </a:solidFill>
                <a:latin typeface="Univers LT Std 57 Cn" pitchFamily="34" charset="0"/>
                <a:ea typeface="+mn-ea"/>
                <a:cs typeface="Arial" charset="0"/>
              </a:rPr>
              <a:t>Perceptions ARE reality- especially negative ones</a:t>
            </a:r>
          </a:p>
        </p:txBody>
      </p:sp>
      <p:pic>
        <p:nvPicPr>
          <p:cNvPr id="6" name="Picture 2" descr="C:\Documents and Settings\hadowdel\Local Settings\Temp\Temporary Internet Files\Content.IE5\18WA2G9P\MP900439492[1].jpg"/>
          <p:cNvPicPr>
            <a:picLocks noChangeAspect="1" noChangeArrowheads="1"/>
          </p:cNvPicPr>
          <p:nvPr/>
        </p:nvPicPr>
        <p:blipFill>
          <a:blip r:embed="rId2" cstate="print"/>
          <a:srcRect/>
          <a:stretch>
            <a:fillRect/>
          </a:stretch>
        </p:blipFill>
        <p:spPr bwMode="auto">
          <a:xfrm>
            <a:off x="6671257" y="2487411"/>
            <a:ext cx="1786944" cy="3558638"/>
          </a:xfrm>
          <a:prstGeom prst="rect">
            <a:avLst/>
          </a:prstGeom>
          <a:noFill/>
        </p:spPr>
      </p:pic>
    </p:spTree>
    <p:extLst>
      <p:ext uri="{BB962C8B-B14F-4D97-AF65-F5344CB8AC3E}">
        <p14:creationId xmlns:p14="http://schemas.microsoft.com/office/powerpoint/2010/main" val="92524126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339</TotalTime>
  <Words>3443</Words>
  <Application>Microsoft Office PowerPoint</Application>
  <PresentationFormat>Widescreen</PresentationFormat>
  <Paragraphs>117</Paragraphs>
  <Slides>19</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19</vt:i4>
      </vt:variant>
    </vt:vector>
  </HeadingPairs>
  <TitlesOfParts>
    <vt:vector size="33" baseType="lpstr">
      <vt:lpstr>Arial</vt:lpstr>
      <vt:lpstr>Arial Black</vt:lpstr>
      <vt:lpstr>Brush Script Std</vt:lpstr>
      <vt:lpstr>Century Gothic</vt:lpstr>
      <vt:lpstr>Comic Sans MS</vt:lpstr>
      <vt:lpstr>Futura Hv BT</vt:lpstr>
      <vt:lpstr>Futura XBlkCnIt BT</vt:lpstr>
      <vt:lpstr>Impact</vt:lpstr>
      <vt:lpstr>Lucida Sans</vt:lpstr>
      <vt:lpstr>Times New Roman</vt:lpstr>
      <vt:lpstr>Univers LT Std 57 Cn</vt:lpstr>
      <vt:lpstr>Wingdings</vt:lpstr>
      <vt:lpstr>Wingdings 3</vt:lpstr>
      <vt:lpstr>Wisp</vt:lpstr>
      <vt:lpstr>  DUNWOODY ECONOMIC  DEVELOPMENT GOOD, BETTER, BEST?  March 12, 2024 </vt:lpstr>
      <vt:lpstr>DISCLAIMER</vt:lpstr>
      <vt:lpstr>PowerPoint Presentation</vt:lpstr>
      <vt:lpstr>PowerPoint Presentation</vt:lpstr>
      <vt:lpstr>PowerPoint Presentation</vt:lpstr>
      <vt:lpstr>Impact On Our Communities</vt:lpstr>
      <vt:lpstr>Sangster’s TOP TEN List</vt:lpstr>
      <vt:lpstr>Sangster’s TOP TEN List</vt:lpstr>
      <vt:lpstr>Sangster’s TOP TEN List</vt:lpstr>
      <vt:lpstr>Sangster’s TOP TEN List</vt:lpstr>
      <vt:lpstr>Sangster’s TOP TEN List</vt:lpstr>
      <vt:lpstr>Sangster’s TOP TEN List</vt:lpstr>
      <vt:lpstr>Sangster’s TOP TEN List</vt:lpstr>
      <vt:lpstr>Sangster’s TOP TEN List</vt:lpstr>
      <vt:lpstr>Sangster’s TOP TEN List</vt:lpstr>
      <vt:lpstr>Sangster’s TOP TEN List</vt:lpstr>
      <vt:lpstr>TOOLS IN THE TOOLBOX - INCENTIVES</vt:lpstr>
      <vt:lpstr>GOOD,  BETTER, BEST…NEVER LET IT REST, UNTIL THE GOOD IS BETTER AND THE BETTER IS BEST!!!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Makes A Deal Work?</dc:title>
  <dc:creator>Jonathan</dc:creator>
  <cp:lastModifiedBy>Michael Starling</cp:lastModifiedBy>
  <cp:revision>57</cp:revision>
  <dcterms:created xsi:type="dcterms:W3CDTF">2018-08-18T17:18:31Z</dcterms:created>
  <dcterms:modified xsi:type="dcterms:W3CDTF">2024-03-11T12:16:20Z</dcterms:modified>
</cp:coreProperties>
</file>