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264" r:id="rId4"/>
    <p:sldId id="276" r:id="rId5"/>
    <p:sldId id="275" r:id="rId6"/>
    <p:sldId id="278" r:id="rId7"/>
    <p:sldId id="279" r:id="rId8"/>
    <p:sldId id="291" r:id="rId9"/>
    <p:sldId id="280" r:id="rId10"/>
    <p:sldId id="284" r:id="rId11"/>
    <p:sldId id="289" r:id="rId12"/>
    <p:sldId id="283" r:id="rId13"/>
    <p:sldId id="288" r:id="rId14"/>
    <p:sldId id="287" r:id="rId15"/>
    <p:sldId id="290" r:id="rId16"/>
    <p:sldId id="285" r:id="rId17"/>
    <p:sldId id="281" r:id="rId18"/>
    <p:sldId id="28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>
      <p:cViewPr varScale="1">
        <p:scale>
          <a:sx n="81" d="100"/>
          <a:sy n="81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08AD9-E6D1-5498-E028-0C09FA117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BC7C2-CA4B-A65D-FAD4-35B13775C5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0134408-F19F-4F4C-B369-AA4AE3E30F1B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ABDFF-5D13-F491-D966-92E4AE87C9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25BFB-A6D9-5880-E75B-90160B5DF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53E3EE3-BE9A-6044-BE9A-2CE8DE95E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18680D-A24A-2B5B-782B-08CEA79562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8DDFA-CAF9-8F53-E294-CE0D463EDC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588FA41-EDDE-D54F-B0CE-66C9C4CB6C43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5FB8ED-8CB6-A883-1C5E-4249AD81D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3CE156-98EB-DC01-3688-A752C16A5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992" y="4416742"/>
            <a:ext cx="5606418" cy="4182112"/>
          </a:xfrm>
          <a:prstGeom prst="rect">
            <a:avLst/>
          </a:prstGeom>
        </p:spPr>
        <p:txBody>
          <a:bodyPr vert="horz" lIns="93147" tIns="46573" rIns="93147" bIns="465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A93C4-0DC4-5B44-A1D4-0EDEC6BF9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6C18-8C8D-0F1E-1F81-868952FB3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wrap="square" lIns="93147" tIns="46573" rIns="93147" bIns="465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9F46AA8D-B95A-0442-88A3-61DBD5C944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9DB0878-FDF2-3C63-E1CF-C25631922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3DD71DD-DD11-2499-4A12-965DF30D4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583916D-4349-C4DA-8801-2D483ECB6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6964E2-4C8F-D649-BACB-354814B30F57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D54EE-CBB5-4A44-CD79-9D6E9A5E8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3B98D3D-0359-08B3-EA68-A743C4E19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5F353A4-D482-6322-ECBF-9EC8C16972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37C131E-9660-61EE-836E-0B385F308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1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1C64D-4E5E-6FEB-7B18-958F0E24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CD38536-1334-F023-3441-9498F587D9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A2A89F0-8756-C07E-D694-71476F32F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6C0FCDE-76A1-4ADB-3F1B-C23DA6D7E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2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2E3BF-6A77-7A55-F326-A6F5ACC1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E554ED9-8E9E-A441-971D-6E5C226CA6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E2D404F-2E71-1731-2AA1-0668DC8FE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D1665F8-08AB-2CA3-BCAF-15814B85D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9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ABB58-5AA1-495E-3258-CF71D8DC0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9C10A23-633B-C8AD-4FFE-754C309D74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86AB79F-11D7-DD92-CFCF-335DD085C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7B4FDFC-40FF-9D96-AC14-B1E00CEA1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24F40-70C3-5021-25A5-2713A6BE0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508FB4A-98C7-F4B9-F80C-A5C46BC0A3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6F29F06-EC76-594E-291E-D30694112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A03E370-E8DA-6E6E-6509-A746934A9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83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EB692-4ED9-EF9C-0DDD-0F27E1126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ECC1940-C3F8-334A-765A-783E7D2B99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1FDE17-9A1B-93DA-0776-8EB812276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97A3546-471D-53FA-2EF3-C35410C41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9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DC28-81CF-5BCE-92CF-C5F27CC0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C5D588A-45C2-7021-312B-4F60E2A33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EEFBF14-A73E-83A4-CFC8-5FF000006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1629B4F-6CAA-3760-9B08-5D02E12D4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4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A55EA49-C83A-C32D-0388-D41C83824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9EFB3F-33C4-B25A-3666-A7D04EA1C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9ACDF9-5617-90DB-D9B1-6DE80FBC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A55EA49-C83A-C32D-0388-D41C83824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9EFB3F-33C4-B25A-3666-A7D04EA1C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9ACDF9-5617-90DB-D9B1-6DE80FBC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A55EA49-C83A-C32D-0388-D41C83824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9EFB3F-33C4-B25A-3666-A7D04EA1C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9ACDF9-5617-90DB-D9B1-6DE80FBC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A55EA49-C83A-C32D-0388-D41C83824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9EFB3F-33C4-B25A-3666-A7D04EA1C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9ACDF9-5617-90DB-D9B1-6DE80FBC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A55EA49-C83A-C32D-0388-D41C83824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9EFB3F-33C4-B25A-3666-A7D04EA1C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9ACDF9-5617-90DB-D9B1-6DE80FBC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19C1-B871-D8AE-6501-DFD6374BB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51425C5-E570-8CD5-0282-3300A713CD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373A39C-D02D-CE91-DA46-50313BBFF6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2926240-51FD-B5BA-42FF-93F34510D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4CF8-0207-8304-72D4-A651CDA2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1C62568-D49B-107E-0D48-A539CBF79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13F3A8B-187E-EEAC-27B3-FEB5FB555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A9444F-B8DF-5C90-76EF-0550CEB47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6A7E-3B8C-83B9-C165-9981CFBA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ADA99BA-3881-BC1D-D3EC-00EC77A87D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289564A-7FF0-9395-B264-09BDA84C3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8F95D83-7865-30F2-66A2-B9498CC4D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5B05C-CDFD-AD44-AF6B-2E260327F35C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3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47D297-12F9-77C3-59E2-0BB86516E1A1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7D6C9C-7BB6-EE0D-C190-8B4733E90A5B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6608346-8F23-3EB9-3747-3CF27390F063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D029C642-F957-2B4F-90D6-1AAE9D90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991E-BC22-0A4D-80E9-7E35EC2AFAFB}" type="datetime1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EAAC330-0043-EF08-E2CB-23EB9D5A4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E9130-5F28-AF4C-9B65-3FBBBBFC3E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80F19B0F-BC2C-6900-772D-7202DF0D53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18B801B-B69D-5973-B05D-3FE82B41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B23B-E53C-F44E-A7F1-57AE0DDBF15F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EA7FD93-E61B-4399-29E3-9FD2787A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4E5C07EC-4B5D-7164-6477-9007F05A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F8972-1279-2348-9B9F-20068BACB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7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583B13DD-8B89-C354-66C1-2CC132BF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4FD5-8C8A-5A4C-9C9D-06B5F318986D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8C6FE6B-0E77-3F34-9420-7C366D3F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C3C89CD-E656-0BE8-3D0A-112D5DA1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6F1C-188D-7548-8C51-741A1476F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43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8344F516-1B37-4E9C-9004-9FAE6DDB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4B9-ED1B-D14A-B2C0-919BFF7CC5E9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1315BD6C-BAA8-A231-4D0C-93F5E813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515D1428-CC92-96F7-1C3D-3393C82A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45B0A-5D93-B24A-B1E4-7D4145C5B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72E766-817B-A941-7C03-754D8D43D18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C0B98-487C-92F7-DD1D-EE6E1876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9076-DC60-DF4E-A040-1BFAC816D9B7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AC4450-2042-53BD-1386-80D8FBF2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4AD7D4-A4C5-6704-D691-B5873899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4A85-1D9F-EE41-A83E-AA9EA2E88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7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5490188-FC41-ACCA-506A-93DBE920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EE06-B222-E641-BAFB-CD5B7751BEA1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8CB01544-B5D9-B085-A8EB-91C44E49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946F38A7-E780-3885-9D85-7076615D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EED1-0B2D-9541-ACA9-AE5C68C7E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7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F11260-78FE-C25F-A313-4BFFC5B32E7F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5748A3-68A6-518F-1448-84374556E9FF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33D23AA-9DBD-CE83-CEDC-BC39D8C39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9A8966-D927-0744-B61F-EC492B8D9C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FA1AF7-A60B-3C0B-F396-4B7DA92D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D8C1401-87C7-8CE0-D89E-413323E17F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3A47-C4DD-5544-9810-0EEEC3C8C265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7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5E48F700-4F56-1778-197E-8143224B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0895-C141-C446-BE38-5674003BC865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CB3649CC-BC95-9712-9C1A-0247B3C2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2813049C-A87A-C6B9-59C7-0931C413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8126B-B62E-D64A-A6AB-CBCB9D272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95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2884ABD1-8112-9A68-1EB3-38BB0E38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B490-ADB6-DA4E-99D8-79406EB3271C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99DAA8A8-4633-4B61-649C-1C1170F3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A9EB294A-E9C2-7E24-48C9-1095F87F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C30E-0F51-B44C-B9D6-1764CF186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19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8AA8D974-084B-FEC0-D820-8EA0B2D1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B805-854E-DB48-BFC3-948F2C1434CD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C9E5DE09-C415-D265-7D18-842E095B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BABD7FB7-C173-6F69-779F-16BA6E4E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A9582-CAC6-E44A-B4C4-9B071279E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8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025993D3-06EA-711D-65CA-7C4F237C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F002-5D62-3C4F-A090-B4763179D0BD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34F3545-A808-DB2B-2D12-394FE0CF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929EE789-E54E-1319-CDB4-536CF37D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E4B02-0A77-B642-B164-2A440B7C0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5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68EE578A-608D-E7B8-5DCD-6CBCDEECB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D71DE1C-2958-634A-BCD2-912C9D002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A2BC36-8998-8E42-9D37-2E4CC3122F76}" type="datetime1">
              <a:rPr lang="en-US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CB87FD3-22C5-9DEE-1E3E-5B14F2BD4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2C3FDCA-FAF2-2EE8-AE21-7BFC9E828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D5D50E0D-D36C-6F43-B225-6E7F7001BB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617444F-3734-CAC9-A069-4F7DFC6A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85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2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2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FA4F-1DB8-B019-EF3B-EA3483A65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ptos" panose="020B0004020202020204" pitchFamily="34" charset="0"/>
              </a:rPr>
              <a:t>Finances: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Budgets, Revenues, Expenditures, </a:t>
            </a:r>
            <a:r>
              <a:rPr lang="en-US" dirty="0" err="1">
                <a:latin typeface="Aptos" panose="020B0004020202020204" pitchFamily="34" charset="0"/>
              </a:rPr>
              <a:t>Millages</a:t>
            </a:r>
            <a:r>
              <a:rPr lang="en-US" dirty="0">
                <a:latin typeface="Aptos" panose="020B0004020202020204" pitchFamily="34" charset="0"/>
              </a:rPr>
              <a:t>, and Trends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F996D-1549-EBC0-04F7-38870D39B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City of Dunwoody, Georgia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March 12-13,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C5032-BCD2-D135-D9A3-AFE52F21A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3FD9C7-D3E6-C54C-A6E5-102911FEFE73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80E9-541B-9D19-436E-C4F2FAF3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8035-D5AF-6A1B-91B7-628FD861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T</a:t>
            </a:r>
            <a:r>
              <a:rPr lang="en-US" dirty="0">
                <a:latin typeface="Aptos" panose="020B0004020202020204" pitchFamily="34" charset="0"/>
              </a:rPr>
              <a:t>he</a:t>
            </a:r>
            <a:r>
              <a:rPr dirty="0">
                <a:latin typeface="Aptos" panose="020B0004020202020204" pitchFamily="34" charset="0"/>
              </a:rPr>
              <a:t> Sales T</a:t>
            </a:r>
            <a:r>
              <a:rPr lang="en-US" dirty="0">
                <a:latin typeface="Aptos" panose="020B0004020202020204" pitchFamily="34" charset="0"/>
              </a:rPr>
              <a:t>ax Bills…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19AD7-D9C7-D728-3979-DF1EB860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10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1040" name="Picture 16" descr="Penny Images | Free Photos, PNG Stickers, Wallpapers &amp; Backgrounds -  rawpixel">
            <a:extLst>
              <a:ext uri="{FF2B5EF4-FFF2-40B4-BE49-F238E27FC236}">
                <a16:creationId xmlns:a16="http://schemas.microsoft.com/office/drawing/2014/main" id="{F06DF7DC-6698-38DE-D039-3A35FDD7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0383"/>
            <a:ext cx="2826579" cy="2819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0C9D859-66CB-419E-284F-65939B5B4CB1}"/>
              </a:ext>
            </a:extLst>
          </p:cNvPr>
          <p:cNvSpPr/>
          <p:nvPr/>
        </p:nvSpPr>
        <p:spPr>
          <a:xfrm>
            <a:off x="4381134" y="1278277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0D8B4C6-66A2-D2CA-D934-9DCB61447B84}"/>
              </a:ext>
            </a:extLst>
          </p:cNvPr>
          <p:cNvSpPr/>
          <p:nvPr/>
        </p:nvSpPr>
        <p:spPr>
          <a:xfrm>
            <a:off x="4381134" y="2397955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13BA570-B5AC-1EAA-CBE1-09C2302EFFAC}"/>
              </a:ext>
            </a:extLst>
          </p:cNvPr>
          <p:cNvSpPr/>
          <p:nvPr/>
        </p:nvSpPr>
        <p:spPr>
          <a:xfrm>
            <a:off x="4381134" y="371509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250361-F75F-99C2-F86D-6ECB5F2C1F75}"/>
              </a:ext>
            </a:extLst>
          </p:cNvPr>
          <p:cNvSpPr/>
          <p:nvPr/>
        </p:nvSpPr>
        <p:spPr>
          <a:xfrm>
            <a:off x="4381134" y="5006825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11E43-CE1B-A887-E529-AB78DE4EBB2D}"/>
              </a:ext>
            </a:extLst>
          </p:cNvPr>
          <p:cNvSpPr txBox="1"/>
          <p:nvPr/>
        </p:nvSpPr>
        <p:spPr>
          <a:xfrm>
            <a:off x="5819775" y="1208927"/>
            <a:ext cx="2590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One penny to school capital needs.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774AA-7F2B-DED4-BF47-EC84422E4823}"/>
              </a:ext>
            </a:extLst>
          </p:cNvPr>
          <p:cNvSpPr txBox="1"/>
          <p:nvPr/>
        </p:nvSpPr>
        <p:spPr>
          <a:xfrm>
            <a:off x="5819775" y="2470281"/>
            <a:ext cx="2590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One penny to city and county (population based) capital needs.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4EF4F-5EC8-2275-BDB2-91F60F34837C}"/>
              </a:ext>
            </a:extLst>
          </p:cNvPr>
          <p:cNvSpPr txBox="1"/>
          <p:nvPr/>
        </p:nvSpPr>
        <p:spPr>
          <a:xfrm>
            <a:off x="5840095" y="3735508"/>
            <a:ext cx="2590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One penny to operate MARTA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02083-C7BE-1373-C677-812994B32A88}"/>
              </a:ext>
            </a:extLst>
          </p:cNvPr>
          <p:cNvSpPr txBox="1"/>
          <p:nvPr/>
        </p:nvSpPr>
        <p:spPr>
          <a:xfrm>
            <a:off x="5819775" y="4996862"/>
            <a:ext cx="2590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One penny to relieve property taxes (county only so far).</a:t>
            </a:r>
          </a:p>
        </p:txBody>
      </p:sp>
    </p:spTree>
    <p:extLst>
      <p:ext uri="{BB962C8B-B14F-4D97-AF65-F5344CB8AC3E}">
        <p14:creationId xmlns:p14="http://schemas.microsoft.com/office/powerpoint/2010/main" val="260447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C39C9-42EA-20F9-AC74-3A54D59CB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Amounts ($7.68M)……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$1.78M remaining from the Shallowford Road sale (Capital Fund).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$1.00M budgeted in Park Equity (ARP2).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$300K remaining in Contingency (ARP2).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$4.6M estimated above the six-month reserve. (This uses 75% of the projected </a:t>
            </a:r>
            <a:r>
              <a:rPr lang="en-US">
                <a:solidFill>
                  <a:schemeClr val="tx1"/>
                </a:solidFill>
                <a:latin typeface="Aptos" panose="020B0004020202020204" pitchFamily="34" charset="0"/>
              </a:rPr>
              <a:t>amount ($6.1M) as 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the year has just started.)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278B4-5DC4-171D-C517-FF54F8FC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Fund Balance / Park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4DFAB-BD66-FA5A-3FDF-7EA737B5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5B0A-5D93-B24A-B1E4-7D4145C5BF9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9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64DD3-8BE4-CBE6-8898-FA045287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AA00-A50F-CF32-B734-325D18EF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General Fund, Diversified or Not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089E-0809-BFA6-4A8A-99AD50AD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12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0D5CC-2589-5E9F-BFC2-10A8BA0D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0" y="873721"/>
            <a:ext cx="7919080" cy="57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A77C7-68D0-E5B4-705A-6939FB38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0356-4FE6-B0AB-3E72-DEAD4616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Tax Digest Trends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7A851-05C5-CCD0-C172-0C9AD67E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13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6C200-6959-7345-5663-B96E7BE3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4" y="840557"/>
            <a:ext cx="7839831" cy="56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4378E-2190-0A57-EA56-11FC3D0B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748D-2A3D-DBB4-2535-7280B9DB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Tax Digest Trends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A63DD-69D9-90CD-A3B4-E49A5DB3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14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54662-394D-1A46-D836-9D9D8467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53" y="870408"/>
            <a:ext cx="7589523" cy="5508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A9792-A783-D145-4C02-731DFC05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524000"/>
            <a:ext cx="375666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5D569-DED0-6000-CD0C-6077CA46A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C13E-D005-8E3A-F3A3-5038ED2A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General Fund Trends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A5F57-8741-A4A7-5045-4BD59CD3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15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D2203-B2CB-CC03-CCA2-01946088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5" y="838200"/>
            <a:ext cx="7850290" cy="56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94035-07D4-7713-7012-203AF149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F176-5F6E-CCFD-23BE-32725F89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General Fund Trends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60011-1DF5-A064-EF60-7B122DAC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16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CB2FF-F6C5-7CB1-2016-46C69C4E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60" y="795315"/>
            <a:ext cx="7995280" cy="58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D122C-C5D9-2AD9-17C1-09FD435F6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193F-28AE-03E9-A475-4A83F393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Property Tax Freeze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6ED30-5BF9-22CD-430B-E1CA6FDE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17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353C1-5629-506F-0D36-447474CA9BB3}"/>
              </a:ext>
            </a:extLst>
          </p:cNvPr>
          <p:cNvSpPr txBox="1"/>
          <p:nvPr/>
        </p:nvSpPr>
        <p:spPr>
          <a:xfrm>
            <a:off x="1371600" y="3840773"/>
            <a:ext cx="6400800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At 5% growth, a residential property would go from $350K to $542K in ten years.    This could help handle inflation and expansion of services.</a:t>
            </a: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dirty="0">
                <a:latin typeface="Aptos" panose="020B0004020202020204" pitchFamily="34" charset="0"/>
              </a:rPr>
              <a:t>The city has a hard freeze where unless the property is sold, the value is taxed at the original value even a decade later.</a:t>
            </a:r>
          </a:p>
          <a:p>
            <a:pPr algn="ctr"/>
            <a:endParaRPr lang="en-US" dirty="0">
              <a:latin typeface="Aptos" panose="020B0004020202020204" pitchFamily="34" charset="0"/>
            </a:endParaRPr>
          </a:p>
          <a:p>
            <a:pPr algn="ctr"/>
            <a:r>
              <a:rPr lang="en-US" dirty="0">
                <a:latin typeface="Aptos" panose="020B0004020202020204" pitchFamily="34" charset="0"/>
              </a:rPr>
              <a:t>Newer freezes in Georgia have caps, such as 3% which still allow for some growth with inflation.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7EEF66-8955-F735-039E-FD8363C33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942120"/>
              </p:ext>
            </p:extLst>
          </p:nvPr>
        </p:nvGraphicFramePr>
        <p:xfrm>
          <a:off x="2057400" y="838200"/>
          <a:ext cx="5029200" cy="277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69919" imgH="2186961" progId="Excel.Sheet.12">
                  <p:embed/>
                </p:oleObj>
              </mc:Choice>
              <mc:Fallback>
                <p:oleObj name="Worksheet" r:id="rId3" imgW="3969919" imgH="218696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7EEF66-8955-F735-039E-FD8363C33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838200"/>
                        <a:ext cx="5029200" cy="2770987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92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F3ADC-E964-9A81-7201-0DFEF4517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6F46-BFCD-D897-3FC8-883A79E2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Future Budget Tying</a:t>
            </a:r>
            <a:r>
              <a:rPr lang="en-US" dirty="0">
                <a:latin typeface="Aptos" panose="020B0004020202020204" pitchFamily="34" charset="0"/>
              </a:rPr>
              <a:t>…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285E-42C3-E91C-C3EF-B0D79DEB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18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DB22F-4E72-0C18-F454-2E226CA645B0}"/>
              </a:ext>
            </a:extLst>
          </p:cNvPr>
          <p:cNvSpPr txBox="1"/>
          <p:nvPr/>
        </p:nvSpPr>
        <p:spPr>
          <a:xfrm>
            <a:off x="1310640" y="832475"/>
            <a:ext cx="6400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For future budgets, spending could be tied to the future Comprehensive Plan Update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245AE1-5857-E188-858D-552D70B784C4}"/>
              </a:ext>
            </a:extLst>
          </p:cNvPr>
          <p:cNvSpPr/>
          <p:nvPr/>
        </p:nvSpPr>
        <p:spPr>
          <a:xfrm>
            <a:off x="304800" y="1612900"/>
            <a:ext cx="3124199" cy="1584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Leverage Dunwoody’s location at the heart of growing job centers, transportation systems and neighbor communities.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625CFD-8BB6-B7CE-649D-EBD7020B93B6}"/>
              </a:ext>
            </a:extLst>
          </p:cNvPr>
          <p:cNvSpPr/>
          <p:nvPr/>
        </p:nvSpPr>
        <p:spPr>
          <a:xfrm>
            <a:off x="2367282" y="3323102"/>
            <a:ext cx="1981200" cy="2057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Maintain and enhance residential amenities and housing types within neighborhoods.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94BC4C-9732-1571-85CC-B20600284214}"/>
              </a:ext>
            </a:extLst>
          </p:cNvPr>
          <p:cNvSpPr/>
          <p:nvPr/>
        </p:nvSpPr>
        <p:spPr>
          <a:xfrm>
            <a:off x="380999" y="3291365"/>
            <a:ext cx="1804673" cy="3347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Cultivate and expand access to arts and culture as part of what makes Dunwoody special.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F9657D-6683-AB00-14E2-9EE406EA6ABE}"/>
              </a:ext>
            </a:extLst>
          </p:cNvPr>
          <p:cNvSpPr/>
          <p:nvPr/>
        </p:nvSpPr>
        <p:spPr>
          <a:xfrm>
            <a:off x="4511040" y="3291365"/>
            <a:ext cx="1981200" cy="1981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Cultivate and expand access to arts and culture as part of what makes Dunwoody special.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C93EA5-443C-5FB0-C57A-2B512C97E087}"/>
              </a:ext>
            </a:extLst>
          </p:cNvPr>
          <p:cNvSpPr/>
          <p:nvPr/>
        </p:nvSpPr>
        <p:spPr>
          <a:xfrm>
            <a:off x="5786119" y="5347984"/>
            <a:ext cx="2834642" cy="11469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Expand housing choice and make aging-in-place an achievable reality for residents.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280871-CC05-AF48-7735-9FCA0598C2E3}"/>
              </a:ext>
            </a:extLst>
          </p:cNvPr>
          <p:cNvSpPr/>
          <p:nvPr/>
        </p:nvSpPr>
        <p:spPr>
          <a:xfrm>
            <a:off x="6673849" y="2744860"/>
            <a:ext cx="2012951" cy="24821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Expand parks and greenspace in more locations across the city, and improve recreational opportunities.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7F593E-403C-3601-E8E3-1A617C492983}"/>
              </a:ext>
            </a:extLst>
          </p:cNvPr>
          <p:cNvSpPr/>
          <p:nvPr/>
        </p:nvSpPr>
        <p:spPr>
          <a:xfrm>
            <a:off x="2271395" y="5439266"/>
            <a:ext cx="3429000" cy="1295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Promote connectivity and choice for all modes of travel, including, transit, biking, and walking.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75499F-E32B-0302-22CB-A26E19A1FA03}"/>
              </a:ext>
            </a:extLst>
          </p:cNvPr>
          <p:cNvSpPr/>
          <p:nvPr/>
        </p:nvSpPr>
        <p:spPr>
          <a:xfrm>
            <a:off x="3473449" y="1630987"/>
            <a:ext cx="3124200" cy="15849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Redevelop target areas with a vibrant mix of uses, transportation options, high quality design, and amenities.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5672F6-FFC6-54F0-1E11-8B7D9226C90F}"/>
              </a:ext>
            </a:extLst>
          </p:cNvPr>
          <p:cNvSpPr/>
          <p:nvPr/>
        </p:nvSpPr>
        <p:spPr>
          <a:xfrm>
            <a:off x="6702130" y="1671941"/>
            <a:ext cx="1918632" cy="9948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Foster a business-friendly climate.</a:t>
            </a:r>
          </a:p>
        </p:txBody>
      </p:sp>
    </p:spTree>
    <p:extLst>
      <p:ext uri="{BB962C8B-B14F-4D97-AF65-F5344CB8AC3E}">
        <p14:creationId xmlns:p14="http://schemas.microsoft.com/office/powerpoint/2010/main" val="67687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2434E9-E3FF-5BD4-AC14-F8296E74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Maps…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5A52-6E27-B950-04DA-3DD3EC71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5B0A-5D93-B24A-B1E4-7D4145C5BF9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26" name="Picture 2" descr="r/MapPorn - Here is a circle of 5000 kilometers radius, with Paris as center. (According to the Mercator projection)">
            <a:extLst>
              <a:ext uri="{FF2B5EF4-FFF2-40B4-BE49-F238E27FC236}">
                <a16:creationId xmlns:a16="http://schemas.microsoft.com/office/drawing/2014/main" id="{36FA6035-CA07-F158-30F7-50DDFEE84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3" y="990600"/>
            <a:ext cx="789904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0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B47B-4D62-8756-AA9B-549A34E3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Aptos" panose="020B0004020202020204" pitchFamily="34" charset="0"/>
              </a:rPr>
              <a:t>How </a:t>
            </a:r>
            <a:r>
              <a:rPr lang="en-US" dirty="0">
                <a:latin typeface="Aptos" panose="020B0004020202020204" pitchFamily="34" charset="0"/>
              </a:rPr>
              <a:t>is Funding Dedicated</a:t>
            </a:r>
            <a:r>
              <a:rPr dirty="0">
                <a:latin typeface="Aptos" panose="020B0004020202020204" pitchFamily="34" charset="0"/>
              </a:rPr>
              <a:t>?  ($60.8M)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04A3-0A6A-840A-55E5-DE9BF55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3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3942E-AF4F-F64A-A2C6-1E2FE5CB1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7" y="870408"/>
            <a:ext cx="7606284" cy="5517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B47B-4D62-8756-AA9B-549A34E3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ptos" panose="020B0004020202020204" pitchFamily="34" charset="0"/>
              </a:rPr>
              <a:t>How is Funding Prioritized</a:t>
            </a:r>
            <a:r>
              <a:rPr dirty="0">
                <a:latin typeface="Aptos" panose="020B0004020202020204" pitchFamily="34" charset="0"/>
              </a:rPr>
              <a:t>?  ($60.8M)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04A3-0A6A-840A-55E5-DE9BF55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4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A63A-A232-2F12-1447-948936E21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8" y="840557"/>
            <a:ext cx="7834884" cy="56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B47B-4D62-8756-AA9B-549A34E3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>
                <a:latin typeface="Aptos" panose="020B0004020202020204" pitchFamily="34" charset="0"/>
              </a:rPr>
              <a:t>How Do We Pay the </a:t>
            </a:r>
            <a:r>
              <a:rPr lang="en-US" sz="3200" dirty="0">
                <a:latin typeface="Aptos" panose="020B0004020202020204" pitchFamily="34" charset="0"/>
              </a:rPr>
              <a:t>General </a:t>
            </a:r>
            <a:r>
              <a:rPr sz="3200" dirty="0">
                <a:latin typeface="Aptos" panose="020B0004020202020204" pitchFamily="34" charset="0"/>
              </a:rPr>
              <a:t>Bills?</a:t>
            </a:r>
            <a:r>
              <a:rPr lang="en-US" sz="3200" dirty="0">
                <a:latin typeface="Aptos" panose="020B0004020202020204" pitchFamily="34" charset="0"/>
              </a:rPr>
              <a:t> (Pt I) ($33.4M)</a:t>
            </a:r>
            <a:r>
              <a:rPr sz="32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04A3-0A6A-840A-55E5-DE9BF55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5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34900-134D-3365-3C7A-CECFF46E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39" y="838200"/>
            <a:ext cx="7932121" cy="57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5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B47B-4D62-8756-AA9B-549A34E3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>
                <a:latin typeface="Aptos" panose="020B0004020202020204" pitchFamily="34" charset="0"/>
              </a:rPr>
              <a:t>How Do We Pay the </a:t>
            </a:r>
            <a:r>
              <a:rPr lang="en-US" sz="3200" dirty="0">
                <a:latin typeface="Aptos" panose="020B0004020202020204" pitchFamily="34" charset="0"/>
              </a:rPr>
              <a:t>General </a:t>
            </a:r>
            <a:r>
              <a:rPr sz="3200" dirty="0">
                <a:latin typeface="Aptos" panose="020B0004020202020204" pitchFamily="34" charset="0"/>
              </a:rPr>
              <a:t>Bills?</a:t>
            </a:r>
            <a:r>
              <a:rPr lang="en-US" sz="3200" dirty="0">
                <a:latin typeface="Aptos" panose="020B0004020202020204" pitchFamily="34" charset="0"/>
              </a:rPr>
              <a:t> (Pt II) ($33.4M)</a:t>
            </a:r>
            <a:r>
              <a:rPr sz="32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04A3-0A6A-840A-55E5-DE9BF55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6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75DAD-66FE-D25C-BC36-76E2A8A5E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0" y="914400"/>
            <a:ext cx="7611231" cy="55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B47B-4D62-8756-AA9B-549A34E3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>
                <a:latin typeface="Aptos" panose="020B0004020202020204" pitchFamily="34" charset="0"/>
              </a:rPr>
              <a:t>How Do We Pay the </a:t>
            </a:r>
            <a:r>
              <a:rPr lang="en-US" sz="3200" dirty="0">
                <a:latin typeface="Aptos" panose="020B0004020202020204" pitchFamily="34" charset="0"/>
              </a:rPr>
              <a:t>General </a:t>
            </a:r>
            <a:r>
              <a:rPr sz="3200" dirty="0">
                <a:latin typeface="Aptos" panose="020B0004020202020204" pitchFamily="34" charset="0"/>
              </a:rPr>
              <a:t>Bills?</a:t>
            </a:r>
            <a:r>
              <a:rPr lang="en-US" sz="3200" dirty="0">
                <a:latin typeface="Aptos" panose="020B0004020202020204" pitchFamily="34" charset="0"/>
              </a:rPr>
              <a:t>(Pt III) ($33.4M)</a:t>
            </a:r>
            <a:r>
              <a:rPr sz="32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904A3-0A6A-840A-55E5-DE9BF55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7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9707B-D747-5CB3-6C91-DC9AF193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0" y="838200"/>
            <a:ext cx="7694519" cy="55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E1FB-BB33-E68C-A30F-80F54908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D8DF-98FD-44A2-1C6B-2DC925E9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The Tax B</a:t>
            </a:r>
            <a:r>
              <a:rPr lang="en-US" dirty="0"/>
              <a:t>i</a:t>
            </a:r>
            <a:r>
              <a:rPr dirty="0"/>
              <a:t>ll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4876-3EE2-0BF4-8DC4-DFF74CF1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8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8E8FF-3DB5-3B1B-F49C-F996DB107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41" y="1228725"/>
            <a:ext cx="822225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C43C-EE57-05E2-4653-058DCE96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753F-6865-A090-DC1C-CA041D83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The Tax B</a:t>
            </a:r>
            <a:r>
              <a:rPr lang="en-US" dirty="0"/>
              <a:t>i</a:t>
            </a:r>
            <a:r>
              <a:rPr dirty="0"/>
              <a:t>ll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E9FC8-69C3-11FE-E295-F870A39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67970-6687-F748-9E84-D9D8DC813C19}" type="slidenum">
              <a:rPr lang="en-US" altLang="en-US">
                <a:solidFill>
                  <a:schemeClr val="tx2"/>
                </a:solidFill>
                <a:latin typeface="Constantia" panose="02030602050306030303" pitchFamily="18" charset="0"/>
              </a:rPr>
              <a:pPr eaLnBrk="1" hangingPunct="1"/>
              <a:t>9</a:t>
            </a:fld>
            <a:endParaRPr lang="en-US" alt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C9A17-2702-7F28-4C36-5D17A373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400" y="838200"/>
            <a:ext cx="3619200" cy="581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C264CD-C245-858A-BBE2-20A03724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04" y="1510159"/>
            <a:ext cx="2552381" cy="257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390DA-EAB2-B443-D3F5-89A2022B6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87130"/>
            <a:ext cx="2552381" cy="257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3DD0C3-7254-E9BB-D6B1-2C74BA55E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598" y="1814524"/>
            <a:ext cx="6674177" cy="2095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ABEFC8-003D-BFD0-5490-F111164BA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021" y="4328693"/>
            <a:ext cx="6629400" cy="20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6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 Day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493</Words>
  <Application>Microsoft Office PowerPoint</Application>
  <PresentationFormat>On-screen Show (4:3)</PresentationFormat>
  <Paragraphs>78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Constantia</vt:lpstr>
      <vt:lpstr>Wingdings 2</vt:lpstr>
      <vt:lpstr>Earth Day presentation</vt:lpstr>
      <vt:lpstr>Worksheet</vt:lpstr>
      <vt:lpstr>Finances: Budgets, Revenues, Expenditures, Millages, and Trends</vt:lpstr>
      <vt:lpstr>Maps…</vt:lpstr>
      <vt:lpstr>How is Funding Dedicated?  ($60.8M)</vt:lpstr>
      <vt:lpstr>How is Funding Prioritized?  ($60.8M)</vt:lpstr>
      <vt:lpstr>How Do We Pay the General Bills? (Pt I) ($33.4M) </vt:lpstr>
      <vt:lpstr>How Do We Pay the General Bills? (Pt II) ($33.4M) </vt:lpstr>
      <vt:lpstr>How Do We Pay the General Bills?(Pt III) ($33.4M) </vt:lpstr>
      <vt:lpstr>The Tax Bill…</vt:lpstr>
      <vt:lpstr>The Tax Bill…</vt:lpstr>
      <vt:lpstr>The Sales Tax Bills…</vt:lpstr>
      <vt:lpstr>Fund Balance / Park Projects</vt:lpstr>
      <vt:lpstr>General Fund, Diversified or Not…</vt:lpstr>
      <vt:lpstr>Tax Digest Trends…</vt:lpstr>
      <vt:lpstr>Tax Digest Trends…</vt:lpstr>
      <vt:lpstr>General Fund Trends…</vt:lpstr>
      <vt:lpstr>General Fund Trends…</vt:lpstr>
      <vt:lpstr>Property Tax Freeze…</vt:lpstr>
      <vt:lpstr>Future Budget Tying…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2009-10-29T13:15:35Z</dcterms:created>
  <dcterms:modified xsi:type="dcterms:W3CDTF">2024-03-08T16:17:19Z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TC102513351033</vt:lpwstr>
  </property>
</Properties>
</file>