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1"/>
  </p:notesMasterIdLst>
  <p:sldIdLst>
    <p:sldId id="258" r:id="rId2"/>
    <p:sldId id="293" r:id="rId3"/>
    <p:sldId id="296" r:id="rId4"/>
    <p:sldId id="4155" r:id="rId5"/>
    <p:sldId id="4156" r:id="rId6"/>
    <p:sldId id="4154" r:id="rId7"/>
    <p:sldId id="4136" r:id="rId8"/>
    <p:sldId id="298" r:id="rId9"/>
    <p:sldId id="294" r:id="rId10"/>
    <p:sldId id="295" r:id="rId11"/>
    <p:sldId id="4157" r:id="rId12"/>
    <p:sldId id="4158" r:id="rId13"/>
    <p:sldId id="301" r:id="rId14"/>
    <p:sldId id="4159" r:id="rId15"/>
    <p:sldId id="299" r:id="rId16"/>
    <p:sldId id="300" r:id="rId17"/>
    <p:sldId id="297" r:id="rId18"/>
    <p:sldId id="302" r:id="rId19"/>
    <p:sldId id="303" r:id="rId20"/>
    <p:sldId id="304" r:id="rId21"/>
    <p:sldId id="4160" r:id="rId22"/>
    <p:sldId id="305" r:id="rId23"/>
    <p:sldId id="306" r:id="rId24"/>
    <p:sldId id="307" r:id="rId25"/>
    <p:sldId id="308" r:id="rId26"/>
    <p:sldId id="310" r:id="rId27"/>
    <p:sldId id="309" r:id="rId28"/>
    <p:sldId id="4161" r:id="rId29"/>
    <p:sldId id="4162" r:id="rId30"/>
    <p:sldId id="4163" r:id="rId31"/>
    <p:sldId id="4164" r:id="rId32"/>
    <p:sldId id="4165" r:id="rId33"/>
    <p:sldId id="4166" r:id="rId34"/>
    <p:sldId id="4167" r:id="rId35"/>
    <p:sldId id="4168" r:id="rId36"/>
    <p:sldId id="311" r:id="rId37"/>
    <p:sldId id="312" r:id="rId38"/>
    <p:sldId id="313" r:id="rId39"/>
    <p:sldId id="4169" r:id="rId40"/>
    <p:sldId id="4170" r:id="rId41"/>
    <p:sldId id="4171" r:id="rId42"/>
    <p:sldId id="4172" r:id="rId43"/>
    <p:sldId id="4173" r:id="rId44"/>
    <p:sldId id="4174" r:id="rId45"/>
    <p:sldId id="4175" r:id="rId46"/>
    <p:sldId id="4176" r:id="rId47"/>
    <p:sldId id="4177" r:id="rId48"/>
    <p:sldId id="4178" r:id="rId49"/>
    <p:sldId id="4179" r:id="rId50"/>
    <p:sldId id="4180" r:id="rId51"/>
    <p:sldId id="4181" r:id="rId52"/>
    <p:sldId id="4182" r:id="rId53"/>
    <p:sldId id="4183" r:id="rId54"/>
    <p:sldId id="4184" r:id="rId55"/>
    <p:sldId id="4185" r:id="rId56"/>
    <p:sldId id="4186" r:id="rId57"/>
    <p:sldId id="4187" r:id="rId58"/>
    <p:sldId id="4188" r:id="rId59"/>
    <p:sldId id="4189" r:id="rId60"/>
    <p:sldId id="4190" r:id="rId61"/>
    <p:sldId id="4191" r:id="rId62"/>
    <p:sldId id="4192" r:id="rId63"/>
    <p:sldId id="4193" r:id="rId64"/>
    <p:sldId id="4194" r:id="rId65"/>
    <p:sldId id="4195" r:id="rId66"/>
    <p:sldId id="4196" r:id="rId67"/>
    <p:sldId id="4197" r:id="rId68"/>
    <p:sldId id="4198" r:id="rId69"/>
    <p:sldId id="4199" r:id="rId70"/>
    <p:sldId id="4200" r:id="rId71"/>
    <p:sldId id="4201" r:id="rId72"/>
    <p:sldId id="4202" r:id="rId73"/>
    <p:sldId id="4203" r:id="rId74"/>
    <p:sldId id="4204" r:id="rId75"/>
    <p:sldId id="4205" r:id="rId76"/>
    <p:sldId id="4206" r:id="rId77"/>
    <p:sldId id="4207" r:id="rId78"/>
    <p:sldId id="4208" r:id="rId79"/>
    <p:sldId id="4209" r:id="rId80"/>
    <p:sldId id="4210" r:id="rId81"/>
    <p:sldId id="4211" r:id="rId82"/>
    <p:sldId id="4212" r:id="rId83"/>
    <p:sldId id="4213" r:id="rId84"/>
    <p:sldId id="4214" r:id="rId85"/>
    <p:sldId id="4215" r:id="rId86"/>
    <p:sldId id="4216" r:id="rId87"/>
    <p:sldId id="4217" r:id="rId88"/>
    <p:sldId id="4218" r:id="rId89"/>
    <p:sldId id="4219" r:id="rId90"/>
    <p:sldId id="4220" r:id="rId91"/>
    <p:sldId id="4221" r:id="rId92"/>
    <p:sldId id="4222" r:id="rId93"/>
    <p:sldId id="4223" r:id="rId94"/>
    <p:sldId id="4224" r:id="rId95"/>
    <p:sldId id="4225" r:id="rId96"/>
    <p:sldId id="4226" r:id="rId97"/>
    <p:sldId id="4227" r:id="rId98"/>
    <p:sldId id="4228" r:id="rId99"/>
    <p:sldId id="4229" r:id="rId100"/>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3B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FC4C7C-7FC0-0E72-DA3C-99068ED0E116}" v="154" dt="2024-03-07T14:52:22.862"/>
    <p1510:client id="{45D580A7-83A8-7F97-A855-FE3C90CA616B}" v="250" dt="2024-03-06T19:32:33.202"/>
    <p1510:client id="{4E2779E0-7D05-DC7C-368E-D1B07BFE7FE8}" v="3" dt="2024-03-06T19:35:53.0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microsoft.com/office/2015/10/relationships/revisionInfo" Target="revisionInfo.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nger LePage" userId="S::ginger.lepage@dunwoodyga.gov::e1adc129-4b0b-4806-9b4b-0fc8839cf4c8" providerId="AD" clId="Web-{1BFC4C7C-7FC0-0E72-DA3C-99068ED0E116}"/>
    <pc:docChg chg="modSld">
      <pc:chgData name="Ginger LePage" userId="S::ginger.lepage@dunwoodyga.gov::e1adc129-4b0b-4806-9b4b-0fc8839cf4c8" providerId="AD" clId="Web-{1BFC4C7C-7FC0-0E72-DA3C-99068ED0E116}" dt="2024-03-07T14:52:22.222" v="150" actId="20577"/>
      <pc:docMkLst>
        <pc:docMk/>
      </pc:docMkLst>
      <pc:sldChg chg="modSp">
        <pc:chgData name="Ginger LePage" userId="S::ginger.lepage@dunwoodyga.gov::e1adc129-4b0b-4806-9b4b-0fc8839cf4c8" providerId="AD" clId="Web-{1BFC4C7C-7FC0-0E72-DA3C-99068ED0E116}" dt="2024-03-07T14:52:22.222" v="150" actId="20577"/>
        <pc:sldMkLst>
          <pc:docMk/>
          <pc:sldMk cId="3803439566" sldId="4207"/>
        </pc:sldMkLst>
        <pc:spChg chg="mod">
          <ac:chgData name="Ginger LePage" userId="S::ginger.lepage@dunwoodyga.gov::e1adc129-4b0b-4806-9b4b-0fc8839cf4c8" providerId="AD" clId="Web-{1BFC4C7C-7FC0-0E72-DA3C-99068ED0E116}" dt="2024-03-07T14:52:22.222" v="150" actId="20577"/>
          <ac:spMkLst>
            <pc:docMk/>
            <pc:sldMk cId="3803439566" sldId="4207"/>
            <ac:spMk id="3" creationId="{607BC403-ED14-0303-34EB-A86C7D3158E0}"/>
          </ac:spMkLst>
        </pc:spChg>
      </pc:sldChg>
    </pc:docChg>
  </pc:docChgLst>
  <pc:docChgLst>
    <pc:chgData name="Ginger LePage" userId="e1adc129-4b0b-4806-9b4b-0fc8839cf4c8" providerId="ADAL" clId="{B255F1B8-B09B-7548-8A22-A71E7991439E}"/>
    <pc:docChg chg="modSld">
      <pc:chgData name="Ginger LePage" userId="e1adc129-4b0b-4806-9b4b-0fc8839cf4c8" providerId="ADAL" clId="{B255F1B8-B09B-7548-8A22-A71E7991439E}" dt="2024-03-07T14:44:27.691" v="21" actId="20577"/>
      <pc:docMkLst>
        <pc:docMk/>
      </pc:docMkLst>
      <pc:sldChg chg="modSp">
        <pc:chgData name="Ginger LePage" userId="e1adc129-4b0b-4806-9b4b-0fc8839cf4c8" providerId="ADAL" clId="{B255F1B8-B09B-7548-8A22-A71E7991439E}" dt="2024-03-07T14:31:34.212" v="2" actId="20577"/>
        <pc:sldMkLst>
          <pc:docMk/>
          <pc:sldMk cId="3989724217" sldId="4206"/>
        </pc:sldMkLst>
        <pc:spChg chg="mod">
          <ac:chgData name="Ginger LePage" userId="e1adc129-4b0b-4806-9b4b-0fc8839cf4c8" providerId="ADAL" clId="{B255F1B8-B09B-7548-8A22-A71E7991439E}" dt="2024-03-07T14:31:34.212" v="2" actId="20577"/>
          <ac:spMkLst>
            <pc:docMk/>
            <pc:sldMk cId="3989724217" sldId="4206"/>
            <ac:spMk id="3" creationId="{40AC5427-38C5-0B86-836A-5FFDCFA14515}"/>
          </ac:spMkLst>
        </pc:spChg>
        <pc:spChg chg="mod">
          <ac:chgData name="Ginger LePage" userId="e1adc129-4b0b-4806-9b4b-0fc8839cf4c8" providerId="ADAL" clId="{B255F1B8-B09B-7548-8A22-A71E7991439E}" dt="2024-03-07T14:31:00.846" v="1" actId="20577"/>
          <ac:spMkLst>
            <pc:docMk/>
            <pc:sldMk cId="3989724217" sldId="4206"/>
            <ac:spMk id="5" creationId="{A777E146-91B0-695E-50A7-D3BA354C77C0}"/>
          </ac:spMkLst>
        </pc:spChg>
      </pc:sldChg>
      <pc:sldChg chg="modSp">
        <pc:chgData name="Ginger LePage" userId="e1adc129-4b0b-4806-9b4b-0fc8839cf4c8" providerId="ADAL" clId="{B255F1B8-B09B-7548-8A22-A71E7991439E}" dt="2024-03-07T14:44:27.691" v="21" actId="20577"/>
        <pc:sldMkLst>
          <pc:docMk/>
          <pc:sldMk cId="3803439566" sldId="4207"/>
        </pc:sldMkLst>
        <pc:spChg chg="mod">
          <ac:chgData name="Ginger LePage" userId="e1adc129-4b0b-4806-9b4b-0fc8839cf4c8" providerId="ADAL" clId="{B255F1B8-B09B-7548-8A22-A71E7991439E}" dt="2024-03-07T14:44:27.691" v="21" actId="20577"/>
          <ac:spMkLst>
            <pc:docMk/>
            <pc:sldMk cId="3803439566" sldId="4207"/>
            <ac:spMk id="3" creationId="{607BC403-ED14-0303-34EB-A86C7D3158E0}"/>
          </ac:spMkLst>
        </pc:spChg>
      </pc:sldChg>
      <pc:sldChg chg="modSp">
        <pc:chgData name="Ginger LePage" userId="e1adc129-4b0b-4806-9b4b-0fc8839cf4c8" providerId="ADAL" clId="{B255F1B8-B09B-7548-8A22-A71E7991439E}" dt="2024-03-07T14:33:13.446" v="13" actId="20577"/>
        <pc:sldMkLst>
          <pc:docMk/>
          <pc:sldMk cId="2435498154" sldId="4210"/>
        </pc:sldMkLst>
        <pc:spChg chg="mod">
          <ac:chgData name="Ginger LePage" userId="e1adc129-4b0b-4806-9b4b-0fc8839cf4c8" providerId="ADAL" clId="{B255F1B8-B09B-7548-8A22-A71E7991439E}" dt="2024-03-07T14:33:13.446" v="13" actId="20577"/>
          <ac:spMkLst>
            <pc:docMk/>
            <pc:sldMk cId="2435498154" sldId="4210"/>
            <ac:spMk id="3" creationId="{419F45DE-8AF9-3A28-1209-842F509B4C20}"/>
          </ac:spMkLst>
        </pc:spChg>
      </pc:sldChg>
    </pc:docChg>
  </pc:docChgLst>
  <pc:docChgLst>
    <pc:chgData name="Jay Vinicki" userId="07d27807-aaae-449e-8b78-68721e18d6d0" providerId="ADAL" clId="{3644129A-6D66-4E85-A400-CB8F9063C819}"/>
    <pc:docChg chg="custSel addSld modSld">
      <pc:chgData name="Jay Vinicki" userId="07d27807-aaae-449e-8b78-68721e18d6d0" providerId="ADAL" clId="{3644129A-6D66-4E85-A400-CB8F9063C819}" dt="2024-03-05T22:16:27.434" v="87" actId="1076"/>
      <pc:docMkLst>
        <pc:docMk/>
      </pc:docMkLst>
      <pc:sldChg chg="modSp add mod">
        <pc:chgData name="Jay Vinicki" userId="07d27807-aaae-449e-8b78-68721e18d6d0" providerId="ADAL" clId="{3644129A-6D66-4E85-A400-CB8F9063C819}" dt="2024-03-05T22:04:06.533" v="65" actId="20577"/>
        <pc:sldMkLst>
          <pc:docMk/>
          <pc:sldMk cId="4219680329" sldId="258"/>
        </pc:sldMkLst>
        <pc:spChg chg="mod">
          <ac:chgData name="Jay Vinicki" userId="07d27807-aaae-449e-8b78-68721e18d6d0" providerId="ADAL" clId="{3644129A-6D66-4E85-A400-CB8F9063C819}" dt="2024-03-05T22:04:06.533" v="65" actId="20577"/>
          <ac:spMkLst>
            <pc:docMk/>
            <pc:sldMk cId="4219680329" sldId="258"/>
            <ac:spMk id="16" creationId="{00000000-0000-0000-0000-000000000000}"/>
          </ac:spMkLst>
        </pc:spChg>
        <pc:spChg chg="mod">
          <ac:chgData name="Jay Vinicki" userId="07d27807-aaae-449e-8b78-68721e18d6d0" providerId="ADAL" clId="{3644129A-6D66-4E85-A400-CB8F9063C819}" dt="2024-03-05T22:03:43.891" v="1" actId="1076"/>
          <ac:spMkLst>
            <pc:docMk/>
            <pc:sldMk cId="4219680329" sldId="258"/>
            <ac:spMk id="28" creationId="{00000000-0000-0000-0000-000000000000}"/>
          </ac:spMkLst>
        </pc:spChg>
      </pc:sldChg>
      <pc:sldChg chg="addSp delSp modSp mod modClrScheme chgLayout">
        <pc:chgData name="Jay Vinicki" userId="07d27807-aaae-449e-8b78-68721e18d6d0" providerId="ADAL" clId="{3644129A-6D66-4E85-A400-CB8F9063C819}" dt="2024-03-05T22:16:27.434" v="87" actId="1076"/>
        <pc:sldMkLst>
          <pc:docMk/>
          <pc:sldMk cId="3071804229" sldId="4204"/>
        </pc:sldMkLst>
        <pc:spChg chg="add del mod ord">
          <ac:chgData name="Jay Vinicki" userId="07d27807-aaae-449e-8b78-68721e18d6d0" providerId="ADAL" clId="{3644129A-6D66-4E85-A400-CB8F9063C819}" dt="2024-03-05T22:15:35.716" v="73" actId="478"/>
          <ac:spMkLst>
            <pc:docMk/>
            <pc:sldMk cId="3071804229" sldId="4204"/>
            <ac:spMk id="2" creationId="{9E4C53C0-02E6-577F-547F-A8AD7E704801}"/>
          </ac:spMkLst>
        </pc:spChg>
        <pc:spChg chg="mod ord">
          <ac:chgData name="Jay Vinicki" userId="07d27807-aaae-449e-8b78-68721e18d6d0" providerId="ADAL" clId="{3644129A-6D66-4E85-A400-CB8F9063C819}" dt="2024-03-05T22:15:52.030" v="77" actId="255"/>
          <ac:spMkLst>
            <pc:docMk/>
            <pc:sldMk cId="3071804229" sldId="4204"/>
            <ac:spMk id="3" creationId="{7DE12CD3-9C75-767E-4AA0-9D09C284576C}"/>
          </ac:spMkLst>
        </pc:spChg>
        <pc:spChg chg="mod ord">
          <ac:chgData name="Jay Vinicki" userId="07d27807-aaae-449e-8b78-68721e18d6d0" providerId="ADAL" clId="{3644129A-6D66-4E85-A400-CB8F9063C819}" dt="2024-03-05T22:15:20.098" v="68" actId="700"/>
          <ac:spMkLst>
            <pc:docMk/>
            <pc:sldMk cId="3071804229" sldId="4204"/>
            <ac:spMk id="4" creationId="{4EF43410-C3C3-9515-51EE-01092EF5D5F9}"/>
          </ac:spMkLst>
        </pc:spChg>
        <pc:spChg chg="add del mod ord">
          <ac:chgData name="Jay Vinicki" userId="07d27807-aaae-449e-8b78-68721e18d6d0" providerId="ADAL" clId="{3644129A-6D66-4E85-A400-CB8F9063C819}" dt="2024-03-05T22:15:38.509" v="74" actId="478"/>
          <ac:spMkLst>
            <pc:docMk/>
            <pc:sldMk cId="3071804229" sldId="4204"/>
            <ac:spMk id="5" creationId="{D8E861D1-CBCA-7EF3-EB6A-E0162E14AD1C}"/>
          </ac:spMkLst>
        </pc:spChg>
        <pc:spChg chg="mod ord">
          <ac:chgData name="Jay Vinicki" userId="07d27807-aaae-449e-8b78-68721e18d6d0" providerId="ADAL" clId="{3644129A-6D66-4E85-A400-CB8F9063C819}" dt="2024-03-05T22:15:31.577" v="72" actId="1076"/>
          <ac:spMkLst>
            <pc:docMk/>
            <pc:sldMk cId="3071804229" sldId="4204"/>
            <ac:spMk id="6" creationId="{28C44F81-03C9-2CBA-D39C-C367847F0876}"/>
          </ac:spMkLst>
        </pc:spChg>
        <pc:spChg chg="add mod ord">
          <ac:chgData name="Jay Vinicki" userId="07d27807-aaae-449e-8b78-68721e18d6d0" providerId="ADAL" clId="{3644129A-6D66-4E85-A400-CB8F9063C819}" dt="2024-03-05T22:16:27.434" v="87" actId="1076"/>
          <ac:spMkLst>
            <pc:docMk/>
            <pc:sldMk cId="3071804229" sldId="4204"/>
            <ac:spMk id="7" creationId="{0890335E-1787-80A8-83CB-A20C3618F2B7}"/>
          </ac:spMkLst>
        </pc:spChg>
      </pc:sldChg>
    </pc:docChg>
  </pc:docChgLst>
  <pc:docChgLst>
    <pc:chgData name="Kathy Florence" userId="S::kathy.florence@dunwoodyga.gov::fd22e21a-748f-4ed7-9cec-ded054a303d5" providerId="AD" clId="Web-{4E2779E0-7D05-DC7C-368E-D1B07BFE7FE8}"/>
    <pc:docChg chg="modSld">
      <pc:chgData name="Kathy Florence" userId="S::kathy.florence@dunwoodyga.gov::fd22e21a-748f-4ed7-9cec-ded054a303d5" providerId="AD" clId="Web-{4E2779E0-7D05-DC7C-368E-D1B07BFE7FE8}" dt="2024-03-06T19:35:51.409" v="1" actId="20577"/>
      <pc:docMkLst>
        <pc:docMk/>
      </pc:docMkLst>
      <pc:sldChg chg="modSp">
        <pc:chgData name="Kathy Florence" userId="S::kathy.florence@dunwoodyga.gov::fd22e21a-748f-4ed7-9cec-ded054a303d5" providerId="AD" clId="Web-{4E2779E0-7D05-DC7C-368E-D1B07BFE7FE8}" dt="2024-03-06T19:35:51.409" v="1" actId="20577"/>
        <pc:sldMkLst>
          <pc:docMk/>
          <pc:sldMk cId="2692253198" sldId="4216"/>
        </pc:sldMkLst>
        <pc:spChg chg="mod">
          <ac:chgData name="Kathy Florence" userId="S::kathy.florence@dunwoodyga.gov::fd22e21a-748f-4ed7-9cec-ded054a303d5" providerId="AD" clId="Web-{4E2779E0-7D05-DC7C-368E-D1B07BFE7FE8}" dt="2024-03-06T19:35:51.409" v="1" actId="20577"/>
          <ac:spMkLst>
            <pc:docMk/>
            <pc:sldMk cId="2692253198" sldId="4216"/>
            <ac:spMk id="8" creationId="{0FC02CE3-492D-C6F4-71CD-85FCF37F8C55}"/>
          </ac:spMkLst>
        </pc:spChg>
      </pc:sldChg>
    </pc:docChg>
  </pc:docChgLst>
  <pc:docChgLst>
    <pc:chgData name="Jay Vinicki" userId="07d27807-aaae-449e-8b78-68721e18d6d0" providerId="ADAL" clId="{F8DC2B91-F0ED-1E44-817A-EBC510AB90FD}"/>
    <pc:docChg chg="custSel modSld">
      <pc:chgData name="Jay Vinicki" userId="07d27807-aaae-449e-8b78-68721e18d6d0" providerId="ADAL" clId="{F8DC2B91-F0ED-1E44-817A-EBC510AB90FD}" dt="2024-03-06T20:56:06.473" v="575" actId="122"/>
      <pc:docMkLst>
        <pc:docMk/>
      </pc:docMkLst>
      <pc:sldChg chg="modSp mod">
        <pc:chgData name="Jay Vinicki" userId="07d27807-aaae-449e-8b78-68721e18d6d0" providerId="ADAL" clId="{F8DC2B91-F0ED-1E44-817A-EBC510AB90FD}" dt="2024-03-06T20:56:06.473" v="575" actId="122"/>
        <pc:sldMkLst>
          <pc:docMk/>
          <pc:sldMk cId="4219680329" sldId="258"/>
        </pc:sldMkLst>
        <pc:spChg chg="mod">
          <ac:chgData name="Jay Vinicki" userId="07d27807-aaae-449e-8b78-68721e18d6d0" providerId="ADAL" clId="{F8DC2B91-F0ED-1E44-817A-EBC510AB90FD}" dt="2024-03-06T20:56:06.473" v="575" actId="122"/>
          <ac:spMkLst>
            <pc:docMk/>
            <pc:sldMk cId="4219680329" sldId="258"/>
            <ac:spMk id="16" creationId="{00000000-0000-0000-0000-000000000000}"/>
          </ac:spMkLst>
        </pc:spChg>
      </pc:sldChg>
      <pc:sldChg chg="modSp mod">
        <pc:chgData name="Jay Vinicki" userId="07d27807-aaae-449e-8b78-68721e18d6d0" providerId="ADAL" clId="{F8DC2B91-F0ED-1E44-817A-EBC510AB90FD}" dt="2024-03-06T12:23:59.133" v="133" actId="20577"/>
        <pc:sldMkLst>
          <pc:docMk/>
          <pc:sldMk cId="1499426552" sldId="297"/>
        </pc:sldMkLst>
        <pc:spChg chg="mod">
          <ac:chgData name="Jay Vinicki" userId="07d27807-aaae-449e-8b78-68721e18d6d0" providerId="ADAL" clId="{F8DC2B91-F0ED-1E44-817A-EBC510AB90FD}" dt="2024-03-06T12:23:59.133" v="133" actId="20577"/>
          <ac:spMkLst>
            <pc:docMk/>
            <pc:sldMk cId="1499426552" sldId="297"/>
            <ac:spMk id="6" creationId="{FBC5545D-F7AE-7D30-8616-3226B3FB9C4A}"/>
          </ac:spMkLst>
        </pc:spChg>
      </pc:sldChg>
      <pc:sldChg chg="modSp mod">
        <pc:chgData name="Jay Vinicki" userId="07d27807-aaae-449e-8b78-68721e18d6d0" providerId="ADAL" clId="{F8DC2B91-F0ED-1E44-817A-EBC510AB90FD}" dt="2024-03-06T12:23:43.181" v="93" actId="20577"/>
        <pc:sldMkLst>
          <pc:docMk/>
          <pc:sldMk cId="248872957" sldId="299"/>
        </pc:sldMkLst>
        <pc:spChg chg="mod">
          <ac:chgData name="Jay Vinicki" userId="07d27807-aaae-449e-8b78-68721e18d6d0" providerId="ADAL" clId="{F8DC2B91-F0ED-1E44-817A-EBC510AB90FD}" dt="2024-03-06T12:23:43.181" v="93" actId="20577"/>
          <ac:spMkLst>
            <pc:docMk/>
            <pc:sldMk cId="248872957" sldId="299"/>
            <ac:spMk id="6" creationId="{D1AE58B0-FCC9-3AB9-5A6F-86FE756263C8}"/>
          </ac:spMkLst>
        </pc:spChg>
      </pc:sldChg>
      <pc:sldChg chg="modSp mod">
        <pc:chgData name="Jay Vinicki" userId="07d27807-aaae-449e-8b78-68721e18d6d0" providerId="ADAL" clId="{F8DC2B91-F0ED-1E44-817A-EBC510AB90FD}" dt="2024-03-06T12:23:51.391" v="113" actId="20577"/>
        <pc:sldMkLst>
          <pc:docMk/>
          <pc:sldMk cId="324378131" sldId="300"/>
        </pc:sldMkLst>
        <pc:spChg chg="mod">
          <ac:chgData name="Jay Vinicki" userId="07d27807-aaae-449e-8b78-68721e18d6d0" providerId="ADAL" clId="{F8DC2B91-F0ED-1E44-817A-EBC510AB90FD}" dt="2024-03-06T12:23:51.391" v="113" actId="20577"/>
          <ac:spMkLst>
            <pc:docMk/>
            <pc:sldMk cId="324378131" sldId="300"/>
            <ac:spMk id="6" creationId="{EABC89CD-C30C-142A-9AB0-E622A6377C30}"/>
          </ac:spMkLst>
        </pc:spChg>
      </pc:sldChg>
      <pc:sldChg chg="modSp mod">
        <pc:chgData name="Jay Vinicki" userId="07d27807-aaae-449e-8b78-68721e18d6d0" providerId="ADAL" clId="{F8DC2B91-F0ED-1E44-817A-EBC510AB90FD}" dt="2024-03-06T12:23:23.714" v="48" actId="20577"/>
        <pc:sldMkLst>
          <pc:docMk/>
          <pc:sldMk cId="1214060800" sldId="301"/>
        </pc:sldMkLst>
        <pc:spChg chg="mod">
          <ac:chgData name="Jay Vinicki" userId="07d27807-aaae-449e-8b78-68721e18d6d0" providerId="ADAL" clId="{F8DC2B91-F0ED-1E44-817A-EBC510AB90FD}" dt="2024-03-06T12:23:23.714" v="48" actId="20577"/>
          <ac:spMkLst>
            <pc:docMk/>
            <pc:sldMk cId="1214060800" sldId="301"/>
            <ac:spMk id="6" creationId="{094073C2-A088-8C7F-AB49-E1A122B4402E}"/>
          </ac:spMkLst>
        </pc:spChg>
      </pc:sldChg>
      <pc:sldChg chg="modSp mod">
        <pc:chgData name="Jay Vinicki" userId="07d27807-aaae-449e-8b78-68721e18d6d0" providerId="ADAL" clId="{F8DC2B91-F0ED-1E44-817A-EBC510AB90FD}" dt="2024-03-06T12:24:06.690" v="153" actId="20577"/>
        <pc:sldMkLst>
          <pc:docMk/>
          <pc:sldMk cId="3582618777" sldId="302"/>
        </pc:sldMkLst>
        <pc:spChg chg="mod">
          <ac:chgData name="Jay Vinicki" userId="07d27807-aaae-449e-8b78-68721e18d6d0" providerId="ADAL" clId="{F8DC2B91-F0ED-1E44-817A-EBC510AB90FD}" dt="2024-03-06T12:24:06.690" v="153" actId="20577"/>
          <ac:spMkLst>
            <pc:docMk/>
            <pc:sldMk cId="3582618777" sldId="302"/>
            <ac:spMk id="6" creationId="{08A92AC9-23BC-FE05-A2C1-6913E75BDB57}"/>
          </ac:spMkLst>
        </pc:spChg>
      </pc:sldChg>
      <pc:sldChg chg="modSp mod">
        <pc:chgData name="Jay Vinicki" userId="07d27807-aaae-449e-8b78-68721e18d6d0" providerId="ADAL" clId="{F8DC2B91-F0ED-1E44-817A-EBC510AB90FD}" dt="2024-03-06T12:24:12.838" v="173" actId="20577"/>
        <pc:sldMkLst>
          <pc:docMk/>
          <pc:sldMk cId="2595210847" sldId="303"/>
        </pc:sldMkLst>
        <pc:spChg chg="mod">
          <ac:chgData name="Jay Vinicki" userId="07d27807-aaae-449e-8b78-68721e18d6d0" providerId="ADAL" clId="{F8DC2B91-F0ED-1E44-817A-EBC510AB90FD}" dt="2024-03-06T12:24:12.838" v="173" actId="20577"/>
          <ac:spMkLst>
            <pc:docMk/>
            <pc:sldMk cId="2595210847" sldId="303"/>
            <ac:spMk id="6" creationId="{C27931D9-124C-D6A2-9232-28F2A2E6665D}"/>
          </ac:spMkLst>
        </pc:spChg>
      </pc:sldChg>
      <pc:sldChg chg="modSp mod">
        <pc:chgData name="Jay Vinicki" userId="07d27807-aaae-449e-8b78-68721e18d6d0" providerId="ADAL" clId="{F8DC2B91-F0ED-1E44-817A-EBC510AB90FD}" dt="2024-03-06T12:24:20.945" v="193" actId="20577"/>
        <pc:sldMkLst>
          <pc:docMk/>
          <pc:sldMk cId="475215585" sldId="304"/>
        </pc:sldMkLst>
        <pc:spChg chg="mod">
          <ac:chgData name="Jay Vinicki" userId="07d27807-aaae-449e-8b78-68721e18d6d0" providerId="ADAL" clId="{F8DC2B91-F0ED-1E44-817A-EBC510AB90FD}" dt="2024-03-06T12:24:20.945" v="193" actId="20577"/>
          <ac:spMkLst>
            <pc:docMk/>
            <pc:sldMk cId="475215585" sldId="304"/>
            <ac:spMk id="6" creationId="{AFC5FD35-CA96-B543-DAC4-70F78A49FBDC}"/>
          </ac:spMkLst>
        </pc:spChg>
      </pc:sldChg>
      <pc:sldChg chg="modSp mod">
        <pc:chgData name="Jay Vinicki" userId="07d27807-aaae-449e-8b78-68721e18d6d0" providerId="ADAL" clId="{F8DC2B91-F0ED-1E44-817A-EBC510AB90FD}" dt="2024-03-06T12:24:37.147" v="233" actId="20577"/>
        <pc:sldMkLst>
          <pc:docMk/>
          <pc:sldMk cId="255867070" sldId="305"/>
        </pc:sldMkLst>
        <pc:spChg chg="mod">
          <ac:chgData name="Jay Vinicki" userId="07d27807-aaae-449e-8b78-68721e18d6d0" providerId="ADAL" clId="{F8DC2B91-F0ED-1E44-817A-EBC510AB90FD}" dt="2024-03-06T12:24:37.147" v="233" actId="20577"/>
          <ac:spMkLst>
            <pc:docMk/>
            <pc:sldMk cId="255867070" sldId="305"/>
            <ac:spMk id="6" creationId="{D744F8BD-122D-C523-9E87-8EED51701C49}"/>
          </ac:spMkLst>
        </pc:spChg>
      </pc:sldChg>
      <pc:sldChg chg="modSp mod">
        <pc:chgData name="Jay Vinicki" userId="07d27807-aaae-449e-8b78-68721e18d6d0" providerId="ADAL" clId="{F8DC2B91-F0ED-1E44-817A-EBC510AB90FD}" dt="2024-03-06T12:24:46.447" v="253" actId="20577"/>
        <pc:sldMkLst>
          <pc:docMk/>
          <pc:sldMk cId="1264843803" sldId="306"/>
        </pc:sldMkLst>
        <pc:spChg chg="mod">
          <ac:chgData name="Jay Vinicki" userId="07d27807-aaae-449e-8b78-68721e18d6d0" providerId="ADAL" clId="{F8DC2B91-F0ED-1E44-817A-EBC510AB90FD}" dt="2024-03-06T12:24:46.447" v="253" actId="20577"/>
          <ac:spMkLst>
            <pc:docMk/>
            <pc:sldMk cId="1264843803" sldId="306"/>
            <ac:spMk id="6" creationId="{22FF9ECF-D088-1817-FEE3-26B4D8AF298B}"/>
          </ac:spMkLst>
        </pc:spChg>
      </pc:sldChg>
      <pc:sldChg chg="modSp mod">
        <pc:chgData name="Jay Vinicki" userId="07d27807-aaae-449e-8b78-68721e18d6d0" providerId="ADAL" clId="{F8DC2B91-F0ED-1E44-817A-EBC510AB90FD}" dt="2024-03-06T12:24:54.211" v="273" actId="20577"/>
        <pc:sldMkLst>
          <pc:docMk/>
          <pc:sldMk cId="1596241598" sldId="307"/>
        </pc:sldMkLst>
        <pc:spChg chg="mod">
          <ac:chgData name="Jay Vinicki" userId="07d27807-aaae-449e-8b78-68721e18d6d0" providerId="ADAL" clId="{F8DC2B91-F0ED-1E44-817A-EBC510AB90FD}" dt="2024-03-06T12:24:54.211" v="273" actId="20577"/>
          <ac:spMkLst>
            <pc:docMk/>
            <pc:sldMk cId="1596241598" sldId="307"/>
            <ac:spMk id="6" creationId="{73275906-B9FD-4E8A-62E0-B2EA3D91E068}"/>
          </ac:spMkLst>
        </pc:spChg>
      </pc:sldChg>
      <pc:sldChg chg="modSp mod">
        <pc:chgData name="Jay Vinicki" userId="07d27807-aaae-449e-8b78-68721e18d6d0" providerId="ADAL" clId="{F8DC2B91-F0ED-1E44-817A-EBC510AB90FD}" dt="2024-03-06T12:25:01.100" v="293" actId="20577"/>
        <pc:sldMkLst>
          <pc:docMk/>
          <pc:sldMk cId="3077693985" sldId="308"/>
        </pc:sldMkLst>
        <pc:spChg chg="mod">
          <ac:chgData name="Jay Vinicki" userId="07d27807-aaae-449e-8b78-68721e18d6d0" providerId="ADAL" clId="{F8DC2B91-F0ED-1E44-817A-EBC510AB90FD}" dt="2024-03-06T12:25:01.100" v="293" actId="20577"/>
          <ac:spMkLst>
            <pc:docMk/>
            <pc:sldMk cId="3077693985" sldId="308"/>
            <ac:spMk id="6" creationId="{41DFC08E-2011-7012-7599-FE4B3E560109}"/>
          </ac:spMkLst>
        </pc:spChg>
      </pc:sldChg>
      <pc:sldChg chg="modSp mod">
        <pc:chgData name="Jay Vinicki" userId="07d27807-aaae-449e-8b78-68721e18d6d0" providerId="ADAL" clId="{F8DC2B91-F0ED-1E44-817A-EBC510AB90FD}" dt="2024-03-06T12:25:07.856" v="313" actId="20577"/>
        <pc:sldMkLst>
          <pc:docMk/>
          <pc:sldMk cId="2898055971" sldId="309"/>
        </pc:sldMkLst>
        <pc:spChg chg="mod">
          <ac:chgData name="Jay Vinicki" userId="07d27807-aaae-449e-8b78-68721e18d6d0" providerId="ADAL" clId="{F8DC2B91-F0ED-1E44-817A-EBC510AB90FD}" dt="2024-03-06T12:25:07.856" v="313" actId="20577"/>
          <ac:spMkLst>
            <pc:docMk/>
            <pc:sldMk cId="2898055971" sldId="309"/>
            <ac:spMk id="6" creationId="{9E32930E-FA58-20F7-947E-C9197BFCD2F2}"/>
          </ac:spMkLst>
        </pc:spChg>
      </pc:sldChg>
      <pc:sldChg chg="modSp mod">
        <pc:chgData name="Jay Vinicki" userId="07d27807-aaae-449e-8b78-68721e18d6d0" providerId="ADAL" clId="{F8DC2B91-F0ED-1E44-817A-EBC510AB90FD}" dt="2024-03-06T12:25:15.747" v="334" actId="20577"/>
        <pc:sldMkLst>
          <pc:docMk/>
          <pc:sldMk cId="506885404" sldId="310"/>
        </pc:sldMkLst>
        <pc:spChg chg="mod">
          <ac:chgData name="Jay Vinicki" userId="07d27807-aaae-449e-8b78-68721e18d6d0" providerId="ADAL" clId="{F8DC2B91-F0ED-1E44-817A-EBC510AB90FD}" dt="2024-03-06T12:25:15.747" v="334" actId="20577"/>
          <ac:spMkLst>
            <pc:docMk/>
            <pc:sldMk cId="506885404" sldId="310"/>
            <ac:spMk id="6" creationId="{C3FC054D-1D8A-B312-900D-CB75D2ADA26A}"/>
          </ac:spMkLst>
        </pc:spChg>
      </pc:sldChg>
      <pc:sldChg chg="modSp mod">
        <pc:chgData name="Jay Vinicki" userId="07d27807-aaae-449e-8b78-68721e18d6d0" providerId="ADAL" clId="{F8DC2B91-F0ED-1E44-817A-EBC510AB90FD}" dt="2024-03-06T12:23:13.376" v="28" actId="20577"/>
        <pc:sldMkLst>
          <pc:docMk/>
          <pc:sldMk cId="1251006455" sldId="4158"/>
        </pc:sldMkLst>
        <pc:spChg chg="mod">
          <ac:chgData name="Jay Vinicki" userId="07d27807-aaae-449e-8b78-68721e18d6d0" providerId="ADAL" clId="{F8DC2B91-F0ED-1E44-817A-EBC510AB90FD}" dt="2024-03-06T12:23:13.376" v="28" actId="20577"/>
          <ac:spMkLst>
            <pc:docMk/>
            <pc:sldMk cId="1251006455" sldId="4158"/>
            <ac:spMk id="2" creationId="{A01CB8E7-D147-F16B-7628-F3EB6D521102}"/>
          </ac:spMkLst>
        </pc:spChg>
      </pc:sldChg>
      <pc:sldChg chg="modSp mod">
        <pc:chgData name="Jay Vinicki" userId="07d27807-aaae-449e-8b78-68721e18d6d0" providerId="ADAL" clId="{F8DC2B91-F0ED-1E44-817A-EBC510AB90FD}" dt="2024-03-06T12:23:34.120" v="73" actId="20577"/>
        <pc:sldMkLst>
          <pc:docMk/>
          <pc:sldMk cId="2313212716" sldId="4159"/>
        </pc:sldMkLst>
        <pc:spChg chg="mod">
          <ac:chgData name="Jay Vinicki" userId="07d27807-aaae-449e-8b78-68721e18d6d0" providerId="ADAL" clId="{F8DC2B91-F0ED-1E44-817A-EBC510AB90FD}" dt="2024-03-06T12:23:34.120" v="73" actId="20577"/>
          <ac:spMkLst>
            <pc:docMk/>
            <pc:sldMk cId="2313212716" sldId="4159"/>
            <ac:spMk id="6" creationId="{AAB655C7-AA0B-B62F-6EE0-537CD3B3F2C5}"/>
          </ac:spMkLst>
        </pc:spChg>
      </pc:sldChg>
      <pc:sldChg chg="modSp mod">
        <pc:chgData name="Jay Vinicki" userId="07d27807-aaae-449e-8b78-68721e18d6d0" providerId="ADAL" clId="{F8DC2B91-F0ED-1E44-817A-EBC510AB90FD}" dt="2024-03-06T12:24:30.113" v="213" actId="20577"/>
        <pc:sldMkLst>
          <pc:docMk/>
          <pc:sldMk cId="1101094256" sldId="4160"/>
        </pc:sldMkLst>
        <pc:spChg chg="mod">
          <ac:chgData name="Jay Vinicki" userId="07d27807-aaae-449e-8b78-68721e18d6d0" providerId="ADAL" clId="{F8DC2B91-F0ED-1E44-817A-EBC510AB90FD}" dt="2024-03-06T12:24:30.113" v="213" actId="20577"/>
          <ac:spMkLst>
            <pc:docMk/>
            <pc:sldMk cId="1101094256" sldId="4160"/>
            <ac:spMk id="6" creationId="{C032940D-C4B9-2526-18B9-2A99BA4DFB77}"/>
          </ac:spMkLst>
        </pc:spChg>
      </pc:sldChg>
      <pc:sldChg chg="modSp mod">
        <pc:chgData name="Jay Vinicki" userId="07d27807-aaae-449e-8b78-68721e18d6d0" providerId="ADAL" clId="{F8DC2B91-F0ED-1E44-817A-EBC510AB90FD}" dt="2024-03-06T12:26:02" v="356"/>
        <pc:sldMkLst>
          <pc:docMk/>
          <pc:sldMk cId="3145958507" sldId="4182"/>
        </pc:sldMkLst>
        <pc:spChg chg="mod">
          <ac:chgData name="Jay Vinicki" userId="07d27807-aaae-449e-8b78-68721e18d6d0" providerId="ADAL" clId="{F8DC2B91-F0ED-1E44-817A-EBC510AB90FD}" dt="2024-03-06T12:26:02" v="356"/>
          <ac:spMkLst>
            <pc:docMk/>
            <pc:sldMk cId="3145958507" sldId="4182"/>
            <ac:spMk id="2" creationId="{3A41E49A-36A1-E886-591F-32F3455F7A62}"/>
          </ac:spMkLst>
        </pc:spChg>
      </pc:sldChg>
      <pc:sldChg chg="modSp mod">
        <pc:chgData name="Jay Vinicki" userId="07d27807-aaae-449e-8b78-68721e18d6d0" providerId="ADAL" clId="{F8DC2B91-F0ED-1E44-817A-EBC510AB90FD}" dt="2024-03-06T12:25:51.742" v="355" actId="20577"/>
        <pc:sldMkLst>
          <pc:docMk/>
          <pc:sldMk cId="2214844026" sldId="4183"/>
        </pc:sldMkLst>
        <pc:spChg chg="mod">
          <ac:chgData name="Jay Vinicki" userId="07d27807-aaae-449e-8b78-68721e18d6d0" providerId="ADAL" clId="{F8DC2B91-F0ED-1E44-817A-EBC510AB90FD}" dt="2024-03-06T12:25:51.742" v="355" actId="20577"/>
          <ac:spMkLst>
            <pc:docMk/>
            <pc:sldMk cId="2214844026" sldId="4183"/>
            <ac:spMk id="2" creationId="{3A41E49A-36A1-E886-591F-32F3455F7A62}"/>
          </ac:spMkLst>
        </pc:spChg>
      </pc:sldChg>
      <pc:sldChg chg="modSp mod">
        <pc:chgData name="Jay Vinicki" userId="07d27807-aaae-449e-8b78-68721e18d6d0" providerId="ADAL" clId="{F8DC2B91-F0ED-1E44-817A-EBC510AB90FD}" dt="2024-03-06T12:26:07.488" v="357"/>
        <pc:sldMkLst>
          <pc:docMk/>
          <pc:sldMk cId="3138779331" sldId="4184"/>
        </pc:sldMkLst>
        <pc:spChg chg="mod">
          <ac:chgData name="Jay Vinicki" userId="07d27807-aaae-449e-8b78-68721e18d6d0" providerId="ADAL" clId="{F8DC2B91-F0ED-1E44-817A-EBC510AB90FD}" dt="2024-03-06T12:26:07.488" v="357"/>
          <ac:spMkLst>
            <pc:docMk/>
            <pc:sldMk cId="3138779331" sldId="4184"/>
            <ac:spMk id="2" creationId="{779F748E-C8EF-41E2-0FE4-A4D3BBC8CAAC}"/>
          </ac:spMkLst>
        </pc:spChg>
      </pc:sldChg>
      <pc:sldChg chg="modSp mod">
        <pc:chgData name="Jay Vinicki" userId="07d27807-aaae-449e-8b78-68721e18d6d0" providerId="ADAL" clId="{F8DC2B91-F0ED-1E44-817A-EBC510AB90FD}" dt="2024-03-06T12:26:12.203" v="358"/>
        <pc:sldMkLst>
          <pc:docMk/>
          <pc:sldMk cId="843610234" sldId="4185"/>
        </pc:sldMkLst>
        <pc:spChg chg="mod">
          <ac:chgData name="Jay Vinicki" userId="07d27807-aaae-449e-8b78-68721e18d6d0" providerId="ADAL" clId="{F8DC2B91-F0ED-1E44-817A-EBC510AB90FD}" dt="2024-03-06T12:26:12.203" v="358"/>
          <ac:spMkLst>
            <pc:docMk/>
            <pc:sldMk cId="843610234" sldId="4185"/>
            <ac:spMk id="2" creationId="{EB306EAF-032A-9CBA-31C5-3FAB2B77994C}"/>
          </ac:spMkLst>
        </pc:spChg>
      </pc:sldChg>
      <pc:sldChg chg="modSp mod">
        <pc:chgData name="Jay Vinicki" userId="07d27807-aaae-449e-8b78-68721e18d6d0" providerId="ADAL" clId="{F8DC2B91-F0ED-1E44-817A-EBC510AB90FD}" dt="2024-03-06T12:26:16.824" v="359"/>
        <pc:sldMkLst>
          <pc:docMk/>
          <pc:sldMk cId="280906154" sldId="4186"/>
        </pc:sldMkLst>
        <pc:spChg chg="mod">
          <ac:chgData name="Jay Vinicki" userId="07d27807-aaae-449e-8b78-68721e18d6d0" providerId="ADAL" clId="{F8DC2B91-F0ED-1E44-817A-EBC510AB90FD}" dt="2024-03-06T12:26:16.824" v="359"/>
          <ac:spMkLst>
            <pc:docMk/>
            <pc:sldMk cId="280906154" sldId="4186"/>
            <ac:spMk id="2" creationId="{B4F978F8-1F11-93CB-2CC8-8DAF972438F6}"/>
          </ac:spMkLst>
        </pc:spChg>
      </pc:sldChg>
      <pc:sldChg chg="modSp mod">
        <pc:chgData name="Jay Vinicki" userId="07d27807-aaae-449e-8b78-68721e18d6d0" providerId="ADAL" clId="{F8DC2B91-F0ED-1E44-817A-EBC510AB90FD}" dt="2024-03-06T12:26:20.970" v="360"/>
        <pc:sldMkLst>
          <pc:docMk/>
          <pc:sldMk cId="4186988147" sldId="4187"/>
        </pc:sldMkLst>
        <pc:spChg chg="mod">
          <ac:chgData name="Jay Vinicki" userId="07d27807-aaae-449e-8b78-68721e18d6d0" providerId="ADAL" clId="{F8DC2B91-F0ED-1E44-817A-EBC510AB90FD}" dt="2024-03-06T12:26:20.970" v="360"/>
          <ac:spMkLst>
            <pc:docMk/>
            <pc:sldMk cId="4186988147" sldId="4187"/>
            <ac:spMk id="2" creationId="{6EBB2950-7D0D-D379-C97F-B9186E320E0A}"/>
          </ac:spMkLst>
        </pc:spChg>
      </pc:sldChg>
      <pc:sldChg chg="modSp mod">
        <pc:chgData name="Jay Vinicki" userId="07d27807-aaae-449e-8b78-68721e18d6d0" providerId="ADAL" clId="{F8DC2B91-F0ED-1E44-817A-EBC510AB90FD}" dt="2024-03-06T12:26:28.523" v="362"/>
        <pc:sldMkLst>
          <pc:docMk/>
          <pc:sldMk cId="2951678495" sldId="4188"/>
        </pc:sldMkLst>
        <pc:spChg chg="mod">
          <ac:chgData name="Jay Vinicki" userId="07d27807-aaae-449e-8b78-68721e18d6d0" providerId="ADAL" clId="{F8DC2B91-F0ED-1E44-817A-EBC510AB90FD}" dt="2024-03-06T12:26:28.523" v="362"/>
          <ac:spMkLst>
            <pc:docMk/>
            <pc:sldMk cId="2951678495" sldId="4188"/>
            <ac:spMk id="2" creationId="{280AEF99-B14B-35DB-76A9-050E37E4F295}"/>
          </ac:spMkLst>
        </pc:spChg>
      </pc:sldChg>
      <pc:sldChg chg="modSp mod">
        <pc:chgData name="Jay Vinicki" userId="07d27807-aaae-449e-8b78-68721e18d6d0" providerId="ADAL" clId="{F8DC2B91-F0ED-1E44-817A-EBC510AB90FD}" dt="2024-03-06T12:26:36.256" v="364" actId="20577"/>
        <pc:sldMkLst>
          <pc:docMk/>
          <pc:sldMk cId="2218025036" sldId="4189"/>
        </pc:sldMkLst>
        <pc:spChg chg="mod">
          <ac:chgData name="Jay Vinicki" userId="07d27807-aaae-449e-8b78-68721e18d6d0" providerId="ADAL" clId="{F8DC2B91-F0ED-1E44-817A-EBC510AB90FD}" dt="2024-03-06T12:26:36.256" v="364" actId="20577"/>
          <ac:spMkLst>
            <pc:docMk/>
            <pc:sldMk cId="2218025036" sldId="4189"/>
            <ac:spMk id="2" creationId="{EB306EAF-032A-9CBA-31C5-3FAB2B77994C}"/>
          </ac:spMkLst>
        </pc:spChg>
      </pc:sldChg>
      <pc:sldChg chg="modSp mod">
        <pc:chgData name="Jay Vinicki" userId="07d27807-aaae-449e-8b78-68721e18d6d0" providerId="ADAL" clId="{F8DC2B91-F0ED-1E44-817A-EBC510AB90FD}" dt="2024-03-06T12:26:41.872" v="365"/>
        <pc:sldMkLst>
          <pc:docMk/>
          <pc:sldMk cId="1776813932" sldId="4190"/>
        </pc:sldMkLst>
        <pc:spChg chg="mod">
          <ac:chgData name="Jay Vinicki" userId="07d27807-aaae-449e-8b78-68721e18d6d0" providerId="ADAL" clId="{F8DC2B91-F0ED-1E44-817A-EBC510AB90FD}" dt="2024-03-06T12:26:41.872" v="365"/>
          <ac:spMkLst>
            <pc:docMk/>
            <pc:sldMk cId="1776813932" sldId="4190"/>
            <ac:spMk id="2" creationId="{EB306EAF-032A-9CBA-31C5-3FAB2B77994C}"/>
          </ac:spMkLst>
        </pc:spChg>
      </pc:sldChg>
      <pc:sldChg chg="modSp mod">
        <pc:chgData name="Jay Vinicki" userId="07d27807-aaae-449e-8b78-68721e18d6d0" providerId="ADAL" clId="{F8DC2B91-F0ED-1E44-817A-EBC510AB90FD}" dt="2024-03-06T12:26:46.788" v="366"/>
        <pc:sldMkLst>
          <pc:docMk/>
          <pc:sldMk cId="3894395001" sldId="4191"/>
        </pc:sldMkLst>
        <pc:spChg chg="mod">
          <ac:chgData name="Jay Vinicki" userId="07d27807-aaae-449e-8b78-68721e18d6d0" providerId="ADAL" clId="{F8DC2B91-F0ED-1E44-817A-EBC510AB90FD}" dt="2024-03-06T12:26:46.788" v="366"/>
          <ac:spMkLst>
            <pc:docMk/>
            <pc:sldMk cId="3894395001" sldId="4191"/>
            <ac:spMk id="2" creationId="{EB306EAF-032A-9CBA-31C5-3FAB2B77994C}"/>
          </ac:spMkLst>
        </pc:spChg>
      </pc:sldChg>
      <pc:sldChg chg="modSp mod">
        <pc:chgData name="Jay Vinicki" userId="07d27807-aaae-449e-8b78-68721e18d6d0" providerId="ADAL" clId="{F8DC2B91-F0ED-1E44-817A-EBC510AB90FD}" dt="2024-03-06T12:26:53.030" v="367"/>
        <pc:sldMkLst>
          <pc:docMk/>
          <pc:sldMk cId="363400920" sldId="4192"/>
        </pc:sldMkLst>
        <pc:spChg chg="mod">
          <ac:chgData name="Jay Vinicki" userId="07d27807-aaae-449e-8b78-68721e18d6d0" providerId="ADAL" clId="{F8DC2B91-F0ED-1E44-817A-EBC510AB90FD}" dt="2024-03-06T12:26:53.030" v="367"/>
          <ac:spMkLst>
            <pc:docMk/>
            <pc:sldMk cId="363400920" sldId="4192"/>
            <ac:spMk id="2" creationId="{33C6033B-53AC-58CB-38F2-E50D94CA5BA4}"/>
          </ac:spMkLst>
        </pc:spChg>
      </pc:sldChg>
      <pc:sldChg chg="modSp mod">
        <pc:chgData name="Jay Vinicki" userId="07d27807-aaae-449e-8b78-68721e18d6d0" providerId="ADAL" clId="{F8DC2B91-F0ED-1E44-817A-EBC510AB90FD}" dt="2024-03-06T12:27:03.700" v="388" actId="20577"/>
        <pc:sldMkLst>
          <pc:docMk/>
          <pc:sldMk cId="1601804485" sldId="4193"/>
        </pc:sldMkLst>
        <pc:spChg chg="mod">
          <ac:chgData name="Jay Vinicki" userId="07d27807-aaae-449e-8b78-68721e18d6d0" providerId="ADAL" clId="{F8DC2B91-F0ED-1E44-817A-EBC510AB90FD}" dt="2024-03-06T12:27:03.700" v="388" actId="20577"/>
          <ac:spMkLst>
            <pc:docMk/>
            <pc:sldMk cId="1601804485" sldId="4193"/>
            <ac:spMk id="2" creationId="{D6774614-22DA-F5FE-796D-E8E84615D4CF}"/>
          </ac:spMkLst>
        </pc:spChg>
      </pc:sldChg>
      <pc:sldChg chg="modSp mod">
        <pc:chgData name="Jay Vinicki" userId="07d27807-aaae-449e-8b78-68721e18d6d0" providerId="ADAL" clId="{F8DC2B91-F0ED-1E44-817A-EBC510AB90FD}" dt="2024-03-06T12:27:14.245" v="411" actId="313"/>
        <pc:sldMkLst>
          <pc:docMk/>
          <pc:sldMk cId="2000981142" sldId="4194"/>
        </pc:sldMkLst>
        <pc:spChg chg="mod">
          <ac:chgData name="Jay Vinicki" userId="07d27807-aaae-449e-8b78-68721e18d6d0" providerId="ADAL" clId="{F8DC2B91-F0ED-1E44-817A-EBC510AB90FD}" dt="2024-03-06T12:27:14.245" v="411" actId="313"/>
          <ac:spMkLst>
            <pc:docMk/>
            <pc:sldMk cId="2000981142" sldId="4194"/>
            <ac:spMk id="2" creationId="{B45CA59F-6EE2-C87C-7F3E-43F5F39A11FD}"/>
          </ac:spMkLst>
        </pc:spChg>
      </pc:sldChg>
      <pc:sldChg chg="modSp mod">
        <pc:chgData name="Jay Vinicki" userId="07d27807-aaae-449e-8b78-68721e18d6d0" providerId="ADAL" clId="{F8DC2B91-F0ED-1E44-817A-EBC510AB90FD}" dt="2024-03-06T12:27:26.987" v="437" actId="20577"/>
        <pc:sldMkLst>
          <pc:docMk/>
          <pc:sldMk cId="2836141406" sldId="4195"/>
        </pc:sldMkLst>
        <pc:spChg chg="mod">
          <ac:chgData name="Jay Vinicki" userId="07d27807-aaae-449e-8b78-68721e18d6d0" providerId="ADAL" clId="{F8DC2B91-F0ED-1E44-817A-EBC510AB90FD}" dt="2024-03-06T12:27:26.987" v="437" actId="20577"/>
          <ac:spMkLst>
            <pc:docMk/>
            <pc:sldMk cId="2836141406" sldId="4195"/>
            <ac:spMk id="2" creationId="{85390AF6-F6C5-75AE-8F90-C9E1B4D36184}"/>
          </ac:spMkLst>
        </pc:spChg>
      </pc:sldChg>
      <pc:sldChg chg="modSp mod">
        <pc:chgData name="Jay Vinicki" userId="07d27807-aaae-449e-8b78-68721e18d6d0" providerId="ADAL" clId="{F8DC2B91-F0ED-1E44-817A-EBC510AB90FD}" dt="2024-03-06T12:27:32.261" v="444" actId="20577"/>
        <pc:sldMkLst>
          <pc:docMk/>
          <pc:sldMk cId="3044437298" sldId="4196"/>
        </pc:sldMkLst>
        <pc:spChg chg="mod">
          <ac:chgData name="Jay Vinicki" userId="07d27807-aaae-449e-8b78-68721e18d6d0" providerId="ADAL" clId="{F8DC2B91-F0ED-1E44-817A-EBC510AB90FD}" dt="2024-03-06T12:27:32.261" v="444" actId="20577"/>
          <ac:spMkLst>
            <pc:docMk/>
            <pc:sldMk cId="3044437298" sldId="4196"/>
            <ac:spMk id="6" creationId="{AAB655C7-AA0B-B62F-6EE0-537CD3B3F2C5}"/>
          </ac:spMkLst>
        </pc:spChg>
      </pc:sldChg>
      <pc:sldChg chg="modSp mod">
        <pc:chgData name="Jay Vinicki" userId="07d27807-aaae-449e-8b78-68721e18d6d0" providerId="ADAL" clId="{F8DC2B91-F0ED-1E44-817A-EBC510AB90FD}" dt="2024-03-06T12:27:53.401" v="452" actId="20577"/>
        <pc:sldMkLst>
          <pc:docMk/>
          <pc:sldMk cId="4248787052" sldId="4197"/>
        </pc:sldMkLst>
        <pc:spChg chg="mod">
          <ac:chgData name="Jay Vinicki" userId="07d27807-aaae-449e-8b78-68721e18d6d0" providerId="ADAL" clId="{F8DC2B91-F0ED-1E44-817A-EBC510AB90FD}" dt="2024-03-06T12:27:53.401" v="452" actId="20577"/>
          <ac:spMkLst>
            <pc:docMk/>
            <pc:sldMk cId="4248787052" sldId="4197"/>
            <ac:spMk id="6" creationId="{AF71724D-57C0-FE1D-9ADD-7A315749FCBD}"/>
          </ac:spMkLst>
        </pc:spChg>
      </pc:sldChg>
      <pc:sldChg chg="modSp mod">
        <pc:chgData name="Jay Vinicki" userId="07d27807-aaae-449e-8b78-68721e18d6d0" providerId="ADAL" clId="{F8DC2B91-F0ED-1E44-817A-EBC510AB90FD}" dt="2024-03-06T12:28:00.990" v="453"/>
        <pc:sldMkLst>
          <pc:docMk/>
          <pc:sldMk cId="2502347277" sldId="4198"/>
        </pc:sldMkLst>
        <pc:spChg chg="mod">
          <ac:chgData name="Jay Vinicki" userId="07d27807-aaae-449e-8b78-68721e18d6d0" providerId="ADAL" clId="{F8DC2B91-F0ED-1E44-817A-EBC510AB90FD}" dt="2024-03-06T12:28:00.990" v="453"/>
          <ac:spMkLst>
            <pc:docMk/>
            <pc:sldMk cId="2502347277" sldId="4198"/>
            <ac:spMk id="6" creationId="{458DF1DB-EF4E-58C0-0DBF-8929BF5307CB}"/>
          </ac:spMkLst>
        </pc:spChg>
      </pc:sldChg>
      <pc:sldChg chg="modSp mod">
        <pc:chgData name="Jay Vinicki" userId="07d27807-aaae-449e-8b78-68721e18d6d0" providerId="ADAL" clId="{F8DC2B91-F0ED-1E44-817A-EBC510AB90FD}" dt="2024-03-06T12:28:03.605" v="454"/>
        <pc:sldMkLst>
          <pc:docMk/>
          <pc:sldMk cId="1849196048" sldId="4199"/>
        </pc:sldMkLst>
        <pc:spChg chg="mod">
          <ac:chgData name="Jay Vinicki" userId="07d27807-aaae-449e-8b78-68721e18d6d0" providerId="ADAL" clId="{F8DC2B91-F0ED-1E44-817A-EBC510AB90FD}" dt="2024-03-06T12:28:03.605" v="454"/>
          <ac:spMkLst>
            <pc:docMk/>
            <pc:sldMk cId="1849196048" sldId="4199"/>
            <ac:spMk id="6" creationId="{C032940D-C4B9-2526-18B9-2A99BA4DFB77}"/>
          </ac:spMkLst>
        </pc:spChg>
      </pc:sldChg>
      <pc:sldChg chg="modSp mod">
        <pc:chgData name="Jay Vinicki" userId="07d27807-aaae-449e-8b78-68721e18d6d0" providerId="ADAL" clId="{F8DC2B91-F0ED-1E44-817A-EBC510AB90FD}" dt="2024-03-06T12:28:07.248" v="455"/>
        <pc:sldMkLst>
          <pc:docMk/>
          <pc:sldMk cId="2026496282" sldId="4200"/>
        </pc:sldMkLst>
        <pc:spChg chg="mod">
          <ac:chgData name="Jay Vinicki" userId="07d27807-aaae-449e-8b78-68721e18d6d0" providerId="ADAL" clId="{F8DC2B91-F0ED-1E44-817A-EBC510AB90FD}" dt="2024-03-06T12:28:07.248" v="455"/>
          <ac:spMkLst>
            <pc:docMk/>
            <pc:sldMk cId="2026496282" sldId="4200"/>
            <ac:spMk id="6" creationId="{A25F6DBF-F064-AD29-0588-F5A9EC288F3B}"/>
          </ac:spMkLst>
        </pc:spChg>
      </pc:sldChg>
      <pc:sldChg chg="modSp mod">
        <pc:chgData name="Jay Vinicki" userId="07d27807-aaae-449e-8b78-68721e18d6d0" providerId="ADAL" clId="{F8DC2B91-F0ED-1E44-817A-EBC510AB90FD}" dt="2024-03-06T12:28:11.659" v="456"/>
        <pc:sldMkLst>
          <pc:docMk/>
          <pc:sldMk cId="2971176968" sldId="4201"/>
        </pc:sldMkLst>
        <pc:spChg chg="mod">
          <ac:chgData name="Jay Vinicki" userId="07d27807-aaae-449e-8b78-68721e18d6d0" providerId="ADAL" clId="{F8DC2B91-F0ED-1E44-817A-EBC510AB90FD}" dt="2024-03-06T12:28:11.659" v="456"/>
          <ac:spMkLst>
            <pc:docMk/>
            <pc:sldMk cId="2971176968" sldId="4201"/>
            <ac:spMk id="6" creationId="{9DAF472E-AF95-BC03-FA3A-C854E60A2E7F}"/>
          </ac:spMkLst>
        </pc:spChg>
      </pc:sldChg>
      <pc:sldChg chg="modSp mod">
        <pc:chgData name="Jay Vinicki" userId="07d27807-aaae-449e-8b78-68721e18d6d0" providerId="ADAL" clId="{F8DC2B91-F0ED-1E44-817A-EBC510AB90FD}" dt="2024-03-06T12:28:15.170" v="457"/>
        <pc:sldMkLst>
          <pc:docMk/>
          <pc:sldMk cId="3703822551" sldId="4202"/>
        </pc:sldMkLst>
        <pc:spChg chg="mod">
          <ac:chgData name="Jay Vinicki" userId="07d27807-aaae-449e-8b78-68721e18d6d0" providerId="ADAL" clId="{F8DC2B91-F0ED-1E44-817A-EBC510AB90FD}" dt="2024-03-06T12:28:15.170" v="457"/>
          <ac:spMkLst>
            <pc:docMk/>
            <pc:sldMk cId="3703822551" sldId="4202"/>
            <ac:spMk id="6" creationId="{022CCCB3-4F82-CA62-4B6E-CCC3A8C47096}"/>
          </ac:spMkLst>
        </pc:spChg>
      </pc:sldChg>
      <pc:sldChg chg="modSp mod">
        <pc:chgData name="Jay Vinicki" userId="07d27807-aaae-449e-8b78-68721e18d6d0" providerId="ADAL" clId="{F8DC2B91-F0ED-1E44-817A-EBC510AB90FD}" dt="2024-03-06T12:28:19.016" v="458"/>
        <pc:sldMkLst>
          <pc:docMk/>
          <pc:sldMk cId="3058074564" sldId="4203"/>
        </pc:sldMkLst>
        <pc:spChg chg="mod">
          <ac:chgData name="Jay Vinicki" userId="07d27807-aaae-449e-8b78-68721e18d6d0" providerId="ADAL" clId="{F8DC2B91-F0ED-1E44-817A-EBC510AB90FD}" dt="2024-03-06T12:28:19.016" v="458"/>
          <ac:spMkLst>
            <pc:docMk/>
            <pc:sldMk cId="3058074564" sldId="4203"/>
            <ac:spMk id="6" creationId="{497E332B-40AD-3354-8DA7-76676B15C1E2}"/>
          </ac:spMkLst>
        </pc:spChg>
      </pc:sldChg>
      <pc:sldChg chg="modSp mod">
        <pc:chgData name="Jay Vinicki" userId="07d27807-aaae-449e-8b78-68721e18d6d0" providerId="ADAL" clId="{F8DC2B91-F0ED-1E44-817A-EBC510AB90FD}" dt="2024-03-06T12:28:22.459" v="459"/>
        <pc:sldMkLst>
          <pc:docMk/>
          <pc:sldMk cId="3071804229" sldId="4204"/>
        </pc:sldMkLst>
        <pc:spChg chg="mod">
          <ac:chgData name="Jay Vinicki" userId="07d27807-aaae-449e-8b78-68721e18d6d0" providerId="ADAL" clId="{F8DC2B91-F0ED-1E44-817A-EBC510AB90FD}" dt="2024-03-06T12:28:22.459" v="459"/>
          <ac:spMkLst>
            <pc:docMk/>
            <pc:sldMk cId="3071804229" sldId="4204"/>
            <ac:spMk id="6" creationId="{28C44F81-03C9-2CBA-D39C-C367847F0876}"/>
          </ac:spMkLst>
        </pc:spChg>
      </pc:sldChg>
      <pc:sldChg chg="modSp mod">
        <pc:chgData name="Jay Vinicki" userId="07d27807-aaae-449e-8b78-68721e18d6d0" providerId="ADAL" clId="{F8DC2B91-F0ED-1E44-817A-EBC510AB90FD}" dt="2024-03-06T12:28:31.839" v="469" actId="20577"/>
        <pc:sldMkLst>
          <pc:docMk/>
          <pc:sldMk cId="36618357" sldId="4205"/>
        </pc:sldMkLst>
        <pc:spChg chg="mod">
          <ac:chgData name="Jay Vinicki" userId="07d27807-aaae-449e-8b78-68721e18d6d0" providerId="ADAL" clId="{F8DC2B91-F0ED-1E44-817A-EBC510AB90FD}" dt="2024-03-06T12:28:31.839" v="469" actId="20577"/>
          <ac:spMkLst>
            <pc:docMk/>
            <pc:sldMk cId="36618357" sldId="4205"/>
            <ac:spMk id="6" creationId="{5C52CF12-2330-2EF4-9866-D25C789B1C52}"/>
          </ac:spMkLst>
        </pc:spChg>
      </pc:sldChg>
      <pc:sldChg chg="modSp mod">
        <pc:chgData name="Jay Vinicki" userId="07d27807-aaae-449e-8b78-68721e18d6d0" providerId="ADAL" clId="{F8DC2B91-F0ED-1E44-817A-EBC510AB90FD}" dt="2024-03-06T12:28:38.191" v="470"/>
        <pc:sldMkLst>
          <pc:docMk/>
          <pc:sldMk cId="3989724217" sldId="4206"/>
        </pc:sldMkLst>
        <pc:spChg chg="mod">
          <ac:chgData name="Jay Vinicki" userId="07d27807-aaae-449e-8b78-68721e18d6d0" providerId="ADAL" clId="{F8DC2B91-F0ED-1E44-817A-EBC510AB90FD}" dt="2024-03-06T12:28:38.191" v="470"/>
          <ac:spMkLst>
            <pc:docMk/>
            <pc:sldMk cId="3989724217" sldId="4206"/>
            <ac:spMk id="6" creationId="{AF96EE42-4E53-8E3F-F103-DDE59C386E1B}"/>
          </ac:spMkLst>
        </pc:spChg>
      </pc:sldChg>
      <pc:sldChg chg="modSp mod">
        <pc:chgData name="Jay Vinicki" userId="07d27807-aaae-449e-8b78-68721e18d6d0" providerId="ADAL" clId="{F8DC2B91-F0ED-1E44-817A-EBC510AB90FD}" dt="2024-03-06T12:28:41.138" v="471"/>
        <pc:sldMkLst>
          <pc:docMk/>
          <pc:sldMk cId="3803439566" sldId="4207"/>
        </pc:sldMkLst>
        <pc:spChg chg="mod">
          <ac:chgData name="Jay Vinicki" userId="07d27807-aaae-449e-8b78-68721e18d6d0" providerId="ADAL" clId="{F8DC2B91-F0ED-1E44-817A-EBC510AB90FD}" dt="2024-03-06T12:28:41.138" v="471"/>
          <ac:spMkLst>
            <pc:docMk/>
            <pc:sldMk cId="3803439566" sldId="4207"/>
            <ac:spMk id="6" creationId="{497E332B-40AD-3354-8DA7-76676B15C1E2}"/>
          </ac:spMkLst>
        </pc:spChg>
      </pc:sldChg>
      <pc:sldChg chg="modSp mod">
        <pc:chgData name="Jay Vinicki" userId="07d27807-aaae-449e-8b78-68721e18d6d0" providerId="ADAL" clId="{F8DC2B91-F0ED-1E44-817A-EBC510AB90FD}" dt="2024-03-06T12:28:45.503" v="472"/>
        <pc:sldMkLst>
          <pc:docMk/>
          <pc:sldMk cId="1885545600" sldId="4208"/>
        </pc:sldMkLst>
        <pc:spChg chg="mod">
          <ac:chgData name="Jay Vinicki" userId="07d27807-aaae-449e-8b78-68721e18d6d0" providerId="ADAL" clId="{F8DC2B91-F0ED-1E44-817A-EBC510AB90FD}" dt="2024-03-06T12:28:45.503" v="472"/>
          <ac:spMkLst>
            <pc:docMk/>
            <pc:sldMk cId="1885545600" sldId="4208"/>
            <ac:spMk id="6" creationId="{899B4400-0A9C-8543-3CC8-7857EAC6B24D}"/>
          </ac:spMkLst>
        </pc:spChg>
      </pc:sldChg>
      <pc:sldChg chg="modSp mod">
        <pc:chgData name="Jay Vinicki" userId="07d27807-aaae-449e-8b78-68721e18d6d0" providerId="ADAL" clId="{F8DC2B91-F0ED-1E44-817A-EBC510AB90FD}" dt="2024-03-06T12:28:49.049" v="473"/>
        <pc:sldMkLst>
          <pc:docMk/>
          <pc:sldMk cId="933231746" sldId="4209"/>
        </pc:sldMkLst>
        <pc:spChg chg="mod">
          <ac:chgData name="Jay Vinicki" userId="07d27807-aaae-449e-8b78-68721e18d6d0" providerId="ADAL" clId="{F8DC2B91-F0ED-1E44-817A-EBC510AB90FD}" dt="2024-03-06T12:28:49.049" v="473"/>
          <ac:spMkLst>
            <pc:docMk/>
            <pc:sldMk cId="933231746" sldId="4209"/>
            <ac:spMk id="6" creationId="{3D905F2A-D334-87D2-EE1E-04BBF27589DB}"/>
          </ac:spMkLst>
        </pc:spChg>
      </pc:sldChg>
      <pc:sldChg chg="modSp mod">
        <pc:chgData name="Jay Vinicki" userId="07d27807-aaae-449e-8b78-68721e18d6d0" providerId="ADAL" clId="{F8DC2B91-F0ED-1E44-817A-EBC510AB90FD}" dt="2024-03-06T12:28:52.853" v="474"/>
        <pc:sldMkLst>
          <pc:docMk/>
          <pc:sldMk cId="2435498154" sldId="4210"/>
        </pc:sldMkLst>
        <pc:spChg chg="mod">
          <ac:chgData name="Jay Vinicki" userId="07d27807-aaae-449e-8b78-68721e18d6d0" providerId="ADAL" clId="{F8DC2B91-F0ED-1E44-817A-EBC510AB90FD}" dt="2024-03-06T12:28:52.853" v="474"/>
          <ac:spMkLst>
            <pc:docMk/>
            <pc:sldMk cId="2435498154" sldId="4210"/>
            <ac:spMk id="6" creationId="{1A56C889-B255-10D6-C307-A8BCDE2C4657}"/>
          </ac:spMkLst>
        </pc:spChg>
      </pc:sldChg>
      <pc:sldChg chg="modSp mod">
        <pc:chgData name="Jay Vinicki" userId="07d27807-aaae-449e-8b78-68721e18d6d0" providerId="ADAL" clId="{F8DC2B91-F0ED-1E44-817A-EBC510AB90FD}" dt="2024-03-06T12:28:56.271" v="475"/>
        <pc:sldMkLst>
          <pc:docMk/>
          <pc:sldMk cId="56029745" sldId="4211"/>
        </pc:sldMkLst>
        <pc:spChg chg="mod">
          <ac:chgData name="Jay Vinicki" userId="07d27807-aaae-449e-8b78-68721e18d6d0" providerId="ADAL" clId="{F8DC2B91-F0ED-1E44-817A-EBC510AB90FD}" dt="2024-03-06T12:28:56.271" v="475"/>
          <ac:spMkLst>
            <pc:docMk/>
            <pc:sldMk cId="56029745" sldId="4211"/>
            <ac:spMk id="6" creationId="{4A31B786-FC93-D165-E8B7-E30341F7B839}"/>
          </ac:spMkLst>
        </pc:spChg>
      </pc:sldChg>
      <pc:sldChg chg="modSp mod">
        <pc:chgData name="Jay Vinicki" userId="07d27807-aaae-449e-8b78-68721e18d6d0" providerId="ADAL" clId="{F8DC2B91-F0ED-1E44-817A-EBC510AB90FD}" dt="2024-03-06T12:29:07.311" v="495" actId="20577"/>
        <pc:sldMkLst>
          <pc:docMk/>
          <pc:sldMk cId="3887881489" sldId="4212"/>
        </pc:sldMkLst>
        <pc:spChg chg="mod">
          <ac:chgData name="Jay Vinicki" userId="07d27807-aaae-449e-8b78-68721e18d6d0" providerId="ADAL" clId="{F8DC2B91-F0ED-1E44-817A-EBC510AB90FD}" dt="2024-03-06T12:29:07.311" v="495" actId="20577"/>
          <ac:spMkLst>
            <pc:docMk/>
            <pc:sldMk cId="3887881489" sldId="4212"/>
            <ac:spMk id="6" creationId="{AAB655C7-AA0B-B62F-6EE0-537CD3B3F2C5}"/>
          </ac:spMkLst>
        </pc:spChg>
      </pc:sldChg>
      <pc:sldChg chg="modSp mod">
        <pc:chgData name="Jay Vinicki" userId="07d27807-aaae-449e-8b78-68721e18d6d0" providerId="ADAL" clId="{F8DC2B91-F0ED-1E44-817A-EBC510AB90FD}" dt="2024-03-06T12:29:13.738" v="496"/>
        <pc:sldMkLst>
          <pc:docMk/>
          <pc:sldMk cId="2793804570" sldId="4213"/>
        </pc:sldMkLst>
        <pc:spChg chg="mod">
          <ac:chgData name="Jay Vinicki" userId="07d27807-aaae-449e-8b78-68721e18d6d0" providerId="ADAL" clId="{F8DC2B91-F0ED-1E44-817A-EBC510AB90FD}" dt="2024-03-06T12:29:13.738" v="496"/>
          <ac:spMkLst>
            <pc:docMk/>
            <pc:sldMk cId="2793804570" sldId="4213"/>
            <ac:spMk id="6" creationId="{C032940D-C4B9-2526-18B9-2A99BA4DFB77}"/>
          </ac:spMkLst>
        </pc:spChg>
      </pc:sldChg>
      <pc:sldChg chg="modSp mod">
        <pc:chgData name="Jay Vinicki" userId="07d27807-aaae-449e-8b78-68721e18d6d0" providerId="ADAL" clId="{F8DC2B91-F0ED-1E44-817A-EBC510AB90FD}" dt="2024-03-06T12:29:17.756" v="497"/>
        <pc:sldMkLst>
          <pc:docMk/>
          <pc:sldMk cId="1579345256" sldId="4214"/>
        </pc:sldMkLst>
        <pc:spChg chg="mod">
          <ac:chgData name="Jay Vinicki" userId="07d27807-aaae-449e-8b78-68721e18d6d0" providerId="ADAL" clId="{F8DC2B91-F0ED-1E44-817A-EBC510AB90FD}" dt="2024-03-06T12:29:17.756" v="497"/>
          <ac:spMkLst>
            <pc:docMk/>
            <pc:sldMk cId="1579345256" sldId="4214"/>
            <ac:spMk id="6" creationId="{497E332B-40AD-3354-8DA7-76676B15C1E2}"/>
          </ac:spMkLst>
        </pc:spChg>
      </pc:sldChg>
      <pc:sldChg chg="modSp mod">
        <pc:chgData name="Jay Vinicki" userId="07d27807-aaae-449e-8b78-68721e18d6d0" providerId="ADAL" clId="{F8DC2B91-F0ED-1E44-817A-EBC510AB90FD}" dt="2024-03-06T12:29:23.920" v="511" actId="20577"/>
        <pc:sldMkLst>
          <pc:docMk/>
          <pc:sldMk cId="533020429" sldId="4215"/>
        </pc:sldMkLst>
        <pc:spChg chg="mod">
          <ac:chgData name="Jay Vinicki" userId="07d27807-aaae-449e-8b78-68721e18d6d0" providerId="ADAL" clId="{F8DC2B91-F0ED-1E44-817A-EBC510AB90FD}" dt="2024-03-06T12:29:23.920" v="511" actId="20577"/>
          <ac:spMkLst>
            <pc:docMk/>
            <pc:sldMk cId="533020429" sldId="4215"/>
            <ac:spMk id="6" creationId="{AAB655C7-AA0B-B62F-6EE0-537CD3B3F2C5}"/>
          </ac:spMkLst>
        </pc:spChg>
      </pc:sldChg>
      <pc:sldChg chg="modSp mod">
        <pc:chgData name="Jay Vinicki" userId="07d27807-aaae-449e-8b78-68721e18d6d0" providerId="ADAL" clId="{F8DC2B91-F0ED-1E44-817A-EBC510AB90FD}" dt="2024-03-06T12:29:30.667" v="512"/>
        <pc:sldMkLst>
          <pc:docMk/>
          <pc:sldMk cId="2692253198" sldId="4216"/>
        </pc:sldMkLst>
        <pc:spChg chg="mod">
          <ac:chgData name="Jay Vinicki" userId="07d27807-aaae-449e-8b78-68721e18d6d0" providerId="ADAL" clId="{F8DC2B91-F0ED-1E44-817A-EBC510AB90FD}" dt="2024-03-06T12:29:30.667" v="512"/>
          <ac:spMkLst>
            <pc:docMk/>
            <pc:sldMk cId="2692253198" sldId="4216"/>
            <ac:spMk id="2" creationId="{1C83CB54-318A-8076-A9BF-C4266C13D4F7}"/>
          </ac:spMkLst>
        </pc:spChg>
      </pc:sldChg>
      <pc:sldChg chg="modSp mod">
        <pc:chgData name="Jay Vinicki" userId="07d27807-aaae-449e-8b78-68721e18d6d0" providerId="ADAL" clId="{F8DC2B91-F0ED-1E44-817A-EBC510AB90FD}" dt="2024-03-06T12:29:35.738" v="513"/>
        <pc:sldMkLst>
          <pc:docMk/>
          <pc:sldMk cId="659053840" sldId="4217"/>
        </pc:sldMkLst>
        <pc:spChg chg="mod">
          <ac:chgData name="Jay Vinicki" userId="07d27807-aaae-449e-8b78-68721e18d6d0" providerId="ADAL" clId="{F8DC2B91-F0ED-1E44-817A-EBC510AB90FD}" dt="2024-03-06T12:29:35.738" v="513"/>
          <ac:spMkLst>
            <pc:docMk/>
            <pc:sldMk cId="659053840" sldId="4217"/>
            <ac:spMk id="2" creationId="{F45162CD-EFEB-EAFD-DD5A-4DD887AAB8A9}"/>
          </ac:spMkLst>
        </pc:spChg>
      </pc:sldChg>
      <pc:sldChg chg="modSp mod">
        <pc:chgData name="Jay Vinicki" userId="07d27807-aaae-449e-8b78-68721e18d6d0" providerId="ADAL" clId="{F8DC2B91-F0ED-1E44-817A-EBC510AB90FD}" dt="2024-03-06T12:29:39.946" v="514"/>
        <pc:sldMkLst>
          <pc:docMk/>
          <pc:sldMk cId="2869232566" sldId="4218"/>
        </pc:sldMkLst>
        <pc:spChg chg="mod">
          <ac:chgData name="Jay Vinicki" userId="07d27807-aaae-449e-8b78-68721e18d6d0" providerId="ADAL" clId="{F8DC2B91-F0ED-1E44-817A-EBC510AB90FD}" dt="2024-03-06T12:29:39.946" v="514"/>
          <ac:spMkLst>
            <pc:docMk/>
            <pc:sldMk cId="2869232566" sldId="4218"/>
            <ac:spMk id="6" creationId="{C032940D-C4B9-2526-18B9-2A99BA4DFB77}"/>
          </ac:spMkLst>
        </pc:spChg>
      </pc:sldChg>
      <pc:sldChg chg="modSp mod">
        <pc:chgData name="Jay Vinicki" userId="07d27807-aaae-449e-8b78-68721e18d6d0" providerId="ADAL" clId="{F8DC2B91-F0ED-1E44-817A-EBC510AB90FD}" dt="2024-03-06T12:29:45.435" v="515"/>
        <pc:sldMkLst>
          <pc:docMk/>
          <pc:sldMk cId="1486105900" sldId="4219"/>
        </pc:sldMkLst>
        <pc:spChg chg="mod">
          <ac:chgData name="Jay Vinicki" userId="07d27807-aaae-449e-8b78-68721e18d6d0" providerId="ADAL" clId="{F8DC2B91-F0ED-1E44-817A-EBC510AB90FD}" dt="2024-03-06T12:29:45.435" v="515"/>
          <ac:spMkLst>
            <pc:docMk/>
            <pc:sldMk cId="1486105900" sldId="4219"/>
            <ac:spMk id="6" creationId="{497E332B-40AD-3354-8DA7-76676B15C1E2}"/>
          </ac:spMkLst>
        </pc:spChg>
      </pc:sldChg>
      <pc:sldChg chg="modSp mod">
        <pc:chgData name="Jay Vinicki" userId="07d27807-aaae-449e-8b78-68721e18d6d0" providerId="ADAL" clId="{F8DC2B91-F0ED-1E44-817A-EBC510AB90FD}" dt="2024-03-06T12:29:56.545" v="532" actId="20577"/>
        <pc:sldMkLst>
          <pc:docMk/>
          <pc:sldMk cId="2031441873" sldId="4220"/>
        </pc:sldMkLst>
        <pc:spChg chg="mod">
          <ac:chgData name="Jay Vinicki" userId="07d27807-aaae-449e-8b78-68721e18d6d0" providerId="ADAL" clId="{F8DC2B91-F0ED-1E44-817A-EBC510AB90FD}" dt="2024-03-06T12:29:56.545" v="532" actId="20577"/>
          <ac:spMkLst>
            <pc:docMk/>
            <pc:sldMk cId="2031441873" sldId="4220"/>
            <ac:spMk id="6" creationId="{AAB655C7-AA0B-B62F-6EE0-537CD3B3F2C5}"/>
          </ac:spMkLst>
        </pc:spChg>
      </pc:sldChg>
      <pc:sldChg chg="modSp mod">
        <pc:chgData name="Jay Vinicki" userId="07d27807-aaae-449e-8b78-68721e18d6d0" providerId="ADAL" clId="{F8DC2B91-F0ED-1E44-817A-EBC510AB90FD}" dt="2024-03-06T12:30:01.678" v="533"/>
        <pc:sldMkLst>
          <pc:docMk/>
          <pc:sldMk cId="3504813602" sldId="4221"/>
        </pc:sldMkLst>
        <pc:spChg chg="mod">
          <ac:chgData name="Jay Vinicki" userId="07d27807-aaae-449e-8b78-68721e18d6d0" providerId="ADAL" clId="{F8DC2B91-F0ED-1E44-817A-EBC510AB90FD}" dt="2024-03-06T12:30:01.678" v="533"/>
          <ac:spMkLst>
            <pc:docMk/>
            <pc:sldMk cId="3504813602" sldId="4221"/>
            <ac:spMk id="6" creationId="{9BBB9193-A67E-EF37-98D7-5D3278F387D9}"/>
          </ac:spMkLst>
        </pc:spChg>
      </pc:sldChg>
      <pc:sldChg chg="modSp mod">
        <pc:chgData name="Jay Vinicki" userId="07d27807-aaae-449e-8b78-68721e18d6d0" providerId="ADAL" clId="{F8DC2B91-F0ED-1E44-817A-EBC510AB90FD}" dt="2024-03-06T12:30:07.259" v="534"/>
        <pc:sldMkLst>
          <pc:docMk/>
          <pc:sldMk cId="1956380529" sldId="4222"/>
        </pc:sldMkLst>
        <pc:spChg chg="mod">
          <ac:chgData name="Jay Vinicki" userId="07d27807-aaae-449e-8b78-68721e18d6d0" providerId="ADAL" clId="{F8DC2B91-F0ED-1E44-817A-EBC510AB90FD}" dt="2024-03-06T12:30:07.259" v="534"/>
          <ac:spMkLst>
            <pc:docMk/>
            <pc:sldMk cId="1956380529" sldId="4222"/>
            <ac:spMk id="6" creationId="{C032940D-C4B9-2526-18B9-2A99BA4DFB77}"/>
          </ac:spMkLst>
        </pc:spChg>
      </pc:sldChg>
      <pc:sldChg chg="modSp mod">
        <pc:chgData name="Jay Vinicki" userId="07d27807-aaae-449e-8b78-68721e18d6d0" providerId="ADAL" clId="{F8DC2B91-F0ED-1E44-817A-EBC510AB90FD}" dt="2024-03-06T12:30:11.311" v="535"/>
        <pc:sldMkLst>
          <pc:docMk/>
          <pc:sldMk cId="871111769" sldId="4223"/>
        </pc:sldMkLst>
        <pc:spChg chg="mod">
          <ac:chgData name="Jay Vinicki" userId="07d27807-aaae-449e-8b78-68721e18d6d0" providerId="ADAL" clId="{F8DC2B91-F0ED-1E44-817A-EBC510AB90FD}" dt="2024-03-06T12:30:11.311" v="535"/>
          <ac:spMkLst>
            <pc:docMk/>
            <pc:sldMk cId="871111769" sldId="4223"/>
            <ac:spMk id="6" creationId="{497E332B-40AD-3354-8DA7-76676B15C1E2}"/>
          </ac:spMkLst>
        </pc:spChg>
      </pc:sldChg>
      <pc:sldChg chg="modSp mod">
        <pc:chgData name="Jay Vinicki" userId="07d27807-aaae-449e-8b78-68721e18d6d0" providerId="ADAL" clId="{F8DC2B91-F0ED-1E44-817A-EBC510AB90FD}" dt="2024-03-06T12:30:20.552" v="550" actId="20577"/>
        <pc:sldMkLst>
          <pc:docMk/>
          <pc:sldMk cId="1449447816" sldId="4224"/>
        </pc:sldMkLst>
        <pc:spChg chg="mod">
          <ac:chgData name="Jay Vinicki" userId="07d27807-aaae-449e-8b78-68721e18d6d0" providerId="ADAL" clId="{F8DC2B91-F0ED-1E44-817A-EBC510AB90FD}" dt="2024-03-06T12:30:20.552" v="550" actId="20577"/>
          <ac:spMkLst>
            <pc:docMk/>
            <pc:sldMk cId="1449447816" sldId="4224"/>
            <ac:spMk id="6" creationId="{AAB655C7-AA0B-B62F-6EE0-537CD3B3F2C5}"/>
          </ac:spMkLst>
        </pc:spChg>
      </pc:sldChg>
      <pc:sldChg chg="modSp mod">
        <pc:chgData name="Jay Vinicki" userId="07d27807-aaae-449e-8b78-68721e18d6d0" providerId="ADAL" clId="{F8DC2B91-F0ED-1E44-817A-EBC510AB90FD}" dt="2024-03-06T12:30:26.658" v="551"/>
        <pc:sldMkLst>
          <pc:docMk/>
          <pc:sldMk cId="3758195063" sldId="4225"/>
        </pc:sldMkLst>
        <pc:spChg chg="mod">
          <ac:chgData name="Jay Vinicki" userId="07d27807-aaae-449e-8b78-68721e18d6d0" providerId="ADAL" clId="{F8DC2B91-F0ED-1E44-817A-EBC510AB90FD}" dt="2024-03-06T12:30:26.658" v="551"/>
          <ac:spMkLst>
            <pc:docMk/>
            <pc:sldMk cId="3758195063" sldId="4225"/>
            <ac:spMk id="6" creationId="{9744B631-507D-4E73-4384-E367CA172E12}"/>
          </ac:spMkLst>
        </pc:spChg>
      </pc:sldChg>
      <pc:sldChg chg="modSp mod">
        <pc:chgData name="Jay Vinicki" userId="07d27807-aaae-449e-8b78-68721e18d6d0" providerId="ADAL" clId="{F8DC2B91-F0ED-1E44-817A-EBC510AB90FD}" dt="2024-03-06T12:30:32.095" v="552"/>
        <pc:sldMkLst>
          <pc:docMk/>
          <pc:sldMk cId="3290101110" sldId="4226"/>
        </pc:sldMkLst>
        <pc:spChg chg="mod">
          <ac:chgData name="Jay Vinicki" userId="07d27807-aaae-449e-8b78-68721e18d6d0" providerId="ADAL" clId="{F8DC2B91-F0ED-1E44-817A-EBC510AB90FD}" dt="2024-03-06T12:30:32.095" v="552"/>
          <ac:spMkLst>
            <pc:docMk/>
            <pc:sldMk cId="3290101110" sldId="4226"/>
            <ac:spMk id="6" creationId="{C032940D-C4B9-2526-18B9-2A99BA4DFB77}"/>
          </ac:spMkLst>
        </pc:spChg>
      </pc:sldChg>
      <pc:sldChg chg="modSp mod">
        <pc:chgData name="Jay Vinicki" userId="07d27807-aaae-449e-8b78-68721e18d6d0" providerId="ADAL" clId="{F8DC2B91-F0ED-1E44-817A-EBC510AB90FD}" dt="2024-03-06T12:30:37.078" v="553"/>
        <pc:sldMkLst>
          <pc:docMk/>
          <pc:sldMk cId="376138359" sldId="4227"/>
        </pc:sldMkLst>
        <pc:spChg chg="mod">
          <ac:chgData name="Jay Vinicki" userId="07d27807-aaae-449e-8b78-68721e18d6d0" providerId="ADAL" clId="{F8DC2B91-F0ED-1E44-817A-EBC510AB90FD}" dt="2024-03-06T12:30:37.078" v="553"/>
          <ac:spMkLst>
            <pc:docMk/>
            <pc:sldMk cId="376138359" sldId="4227"/>
            <ac:spMk id="6" creationId="{742C9D7D-1E08-832D-74B6-D1F22B824A95}"/>
          </ac:spMkLst>
        </pc:spChg>
      </pc:sldChg>
      <pc:sldChg chg="modSp mod">
        <pc:chgData name="Jay Vinicki" userId="07d27807-aaae-449e-8b78-68721e18d6d0" providerId="ADAL" clId="{F8DC2B91-F0ED-1E44-817A-EBC510AB90FD}" dt="2024-03-06T12:30:41.152" v="554"/>
        <pc:sldMkLst>
          <pc:docMk/>
          <pc:sldMk cId="1577358447" sldId="4228"/>
        </pc:sldMkLst>
        <pc:spChg chg="mod">
          <ac:chgData name="Jay Vinicki" userId="07d27807-aaae-449e-8b78-68721e18d6d0" providerId="ADAL" clId="{F8DC2B91-F0ED-1E44-817A-EBC510AB90FD}" dt="2024-03-06T12:30:41.152" v="554"/>
          <ac:spMkLst>
            <pc:docMk/>
            <pc:sldMk cId="1577358447" sldId="4228"/>
            <ac:spMk id="6" creationId="{497E332B-40AD-3354-8DA7-76676B15C1E2}"/>
          </ac:spMkLst>
        </pc:spChg>
      </pc:sldChg>
      <pc:sldChg chg="modSp mod">
        <pc:chgData name="Jay Vinicki" userId="07d27807-aaae-449e-8b78-68721e18d6d0" providerId="ADAL" clId="{F8DC2B91-F0ED-1E44-817A-EBC510AB90FD}" dt="2024-03-06T12:30:45.040" v="555"/>
        <pc:sldMkLst>
          <pc:docMk/>
          <pc:sldMk cId="4019086165" sldId="4229"/>
        </pc:sldMkLst>
        <pc:spChg chg="mod">
          <ac:chgData name="Jay Vinicki" userId="07d27807-aaae-449e-8b78-68721e18d6d0" providerId="ADAL" clId="{F8DC2B91-F0ED-1E44-817A-EBC510AB90FD}" dt="2024-03-06T12:30:45.040" v="555"/>
          <ac:spMkLst>
            <pc:docMk/>
            <pc:sldMk cId="4019086165" sldId="4229"/>
            <ac:spMk id="6" creationId="{32C8136B-D289-AD23-323D-4FF7A61482B0}"/>
          </ac:spMkLst>
        </pc:spChg>
      </pc:sldChg>
    </pc:docChg>
  </pc:docChgLst>
  <pc:docChgLst>
    <pc:chgData name="Kathy Florence" userId="S::kathy.florence@dunwoodyga.gov::fd22e21a-748f-4ed7-9cec-ded054a303d5" providerId="AD" clId="Web-{45D580A7-83A8-7F97-A855-FE3C90CA616B}"/>
    <pc:docChg chg="modSld sldOrd">
      <pc:chgData name="Kathy Florence" userId="S::kathy.florence@dunwoodyga.gov::fd22e21a-748f-4ed7-9cec-ded054a303d5" providerId="AD" clId="Web-{45D580A7-83A8-7F97-A855-FE3C90CA616B}" dt="2024-03-06T19:32:32.936" v="223" actId="20577"/>
      <pc:docMkLst>
        <pc:docMk/>
      </pc:docMkLst>
      <pc:sldChg chg="modSp">
        <pc:chgData name="Kathy Florence" userId="S::kathy.florence@dunwoodyga.gov::fd22e21a-748f-4ed7-9cec-ded054a303d5" providerId="AD" clId="Web-{45D580A7-83A8-7F97-A855-FE3C90CA616B}" dt="2024-03-06T18:55:56.155" v="1" actId="20577"/>
        <pc:sldMkLst>
          <pc:docMk/>
          <pc:sldMk cId="830019842" sldId="295"/>
        </pc:sldMkLst>
        <pc:spChg chg="mod">
          <ac:chgData name="Kathy Florence" userId="S::kathy.florence@dunwoodyga.gov::fd22e21a-748f-4ed7-9cec-ded054a303d5" providerId="AD" clId="Web-{45D580A7-83A8-7F97-A855-FE3C90CA616B}" dt="2024-03-06T18:55:56.155" v="1" actId="20577"/>
          <ac:spMkLst>
            <pc:docMk/>
            <pc:sldMk cId="830019842" sldId="295"/>
            <ac:spMk id="3" creationId="{607BC403-ED14-0303-34EB-A86C7D3158E0}"/>
          </ac:spMkLst>
        </pc:spChg>
      </pc:sldChg>
      <pc:sldChg chg="modSp">
        <pc:chgData name="Kathy Florence" userId="S::kathy.florence@dunwoodyga.gov::fd22e21a-748f-4ed7-9cec-ded054a303d5" providerId="AD" clId="Web-{45D580A7-83A8-7F97-A855-FE3C90CA616B}" dt="2024-03-06T18:59:26.593" v="13" actId="20577"/>
        <pc:sldMkLst>
          <pc:docMk/>
          <pc:sldMk cId="1499426552" sldId="297"/>
        </pc:sldMkLst>
        <pc:spChg chg="mod">
          <ac:chgData name="Kathy Florence" userId="S::kathy.florence@dunwoodyga.gov::fd22e21a-748f-4ed7-9cec-ded054a303d5" providerId="AD" clId="Web-{45D580A7-83A8-7F97-A855-FE3C90CA616B}" dt="2024-03-06T18:59:26.593" v="13" actId="20577"/>
          <ac:spMkLst>
            <pc:docMk/>
            <pc:sldMk cId="1499426552" sldId="297"/>
            <ac:spMk id="3" creationId="{0198F47A-3E09-4B7E-85BD-23B3BCA19ED7}"/>
          </ac:spMkLst>
        </pc:spChg>
      </pc:sldChg>
      <pc:sldChg chg="modSp">
        <pc:chgData name="Kathy Florence" userId="S::kathy.florence@dunwoodyga.gov::fd22e21a-748f-4ed7-9cec-ded054a303d5" providerId="AD" clId="Web-{45D580A7-83A8-7F97-A855-FE3C90CA616B}" dt="2024-03-06T18:57:58.546" v="9" actId="20577"/>
        <pc:sldMkLst>
          <pc:docMk/>
          <pc:sldMk cId="248872957" sldId="299"/>
        </pc:sldMkLst>
        <pc:spChg chg="mod">
          <ac:chgData name="Kathy Florence" userId="S::kathy.florence@dunwoodyga.gov::fd22e21a-748f-4ed7-9cec-ded054a303d5" providerId="AD" clId="Web-{45D580A7-83A8-7F97-A855-FE3C90CA616B}" dt="2024-03-06T18:57:58.546" v="9" actId="20577"/>
          <ac:spMkLst>
            <pc:docMk/>
            <pc:sldMk cId="248872957" sldId="299"/>
            <ac:spMk id="3" creationId="{F15B07B6-2E85-522F-AD0B-6F7C84AE22E6}"/>
          </ac:spMkLst>
        </pc:spChg>
      </pc:sldChg>
      <pc:sldChg chg="modSp">
        <pc:chgData name="Kathy Florence" userId="S::kathy.florence@dunwoodyga.gov::fd22e21a-748f-4ed7-9cec-ded054a303d5" providerId="AD" clId="Web-{45D580A7-83A8-7F97-A855-FE3C90CA616B}" dt="2024-03-06T18:57:00.999" v="4" actId="20577"/>
        <pc:sldMkLst>
          <pc:docMk/>
          <pc:sldMk cId="1214060800" sldId="301"/>
        </pc:sldMkLst>
        <pc:spChg chg="mod">
          <ac:chgData name="Kathy Florence" userId="S::kathy.florence@dunwoodyga.gov::fd22e21a-748f-4ed7-9cec-ded054a303d5" providerId="AD" clId="Web-{45D580A7-83A8-7F97-A855-FE3C90CA616B}" dt="2024-03-06T18:57:00.999" v="4" actId="20577"/>
          <ac:spMkLst>
            <pc:docMk/>
            <pc:sldMk cId="1214060800" sldId="301"/>
            <ac:spMk id="3" creationId="{98BD97AA-5588-F9EB-C58F-F2EE37FCB299}"/>
          </ac:spMkLst>
        </pc:spChg>
      </pc:sldChg>
      <pc:sldChg chg="modSp">
        <pc:chgData name="Kathy Florence" userId="S::kathy.florence@dunwoodyga.gov::fd22e21a-748f-4ed7-9cec-ded054a303d5" providerId="AD" clId="Web-{45D580A7-83A8-7F97-A855-FE3C90CA616B}" dt="2024-03-06T19:00:10.405" v="21" actId="20577"/>
        <pc:sldMkLst>
          <pc:docMk/>
          <pc:sldMk cId="3582618777" sldId="302"/>
        </pc:sldMkLst>
        <pc:spChg chg="mod">
          <ac:chgData name="Kathy Florence" userId="S::kathy.florence@dunwoodyga.gov::fd22e21a-748f-4ed7-9cec-ded054a303d5" providerId="AD" clId="Web-{45D580A7-83A8-7F97-A855-FE3C90CA616B}" dt="2024-03-06T19:00:10.405" v="21" actId="20577"/>
          <ac:spMkLst>
            <pc:docMk/>
            <pc:sldMk cId="3582618777" sldId="302"/>
            <ac:spMk id="3" creationId="{4455EDCE-D02D-CA5E-71CA-8679EB54C3D9}"/>
          </ac:spMkLst>
        </pc:spChg>
      </pc:sldChg>
      <pc:sldChg chg="modSp">
        <pc:chgData name="Kathy Florence" userId="S::kathy.florence@dunwoodyga.gov::fd22e21a-748f-4ed7-9cec-ded054a303d5" providerId="AD" clId="Web-{45D580A7-83A8-7F97-A855-FE3C90CA616B}" dt="2024-03-06T19:01:31.952" v="22" actId="20577"/>
        <pc:sldMkLst>
          <pc:docMk/>
          <pc:sldMk cId="2595210847" sldId="303"/>
        </pc:sldMkLst>
        <pc:spChg chg="mod">
          <ac:chgData name="Kathy Florence" userId="S::kathy.florence@dunwoodyga.gov::fd22e21a-748f-4ed7-9cec-ded054a303d5" providerId="AD" clId="Web-{45D580A7-83A8-7F97-A855-FE3C90CA616B}" dt="2024-03-06T19:01:31.952" v="22" actId="20577"/>
          <ac:spMkLst>
            <pc:docMk/>
            <pc:sldMk cId="2595210847" sldId="303"/>
            <ac:spMk id="3" creationId="{70440840-5157-C5D5-E1B0-506D5983EEDB}"/>
          </ac:spMkLst>
        </pc:spChg>
      </pc:sldChg>
      <pc:sldChg chg="modSp">
        <pc:chgData name="Kathy Florence" userId="S::kathy.florence@dunwoodyga.gov::fd22e21a-748f-4ed7-9cec-ded054a303d5" providerId="AD" clId="Web-{45D580A7-83A8-7F97-A855-FE3C90CA616B}" dt="2024-03-06T19:01:39.077" v="23" actId="20577"/>
        <pc:sldMkLst>
          <pc:docMk/>
          <pc:sldMk cId="475215585" sldId="304"/>
        </pc:sldMkLst>
        <pc:spChg chg="mod">
          <ac:chgData name="Kathy Florence" userId="S::kathy.florence@dunwoodyga.gov::fd22e21a-748f-4ed7-9cec-ded054a303d5" providerId="AD" clId="Web-{45D580A7-83A8-7F97-A855-FE3C90CA616B}" dt="2024-03-06T19:01:39.077" v="23" actId="20577"/>
          <ac:spMkLst>
            <pc:docMk/>
            <pc:sldMk cId="475215585" sldId="304"/>
            <ac:spMk id="3" creationId="{6E53C9F9-3BAB-0C7B-396D-AC7694728D95}"/>
          </ac:spMkLst>
        </pc:spChg>
      </pc:sldChg>
      <pc:sldChg chg="ord">
        <pc:chgData name="Kathy Florence" userId="S::kathy.florence@dunwoodyga.gov::fd22e21a-748f-4ed7-9cec-ded054a303d5" providerId="AD" clId="Web-{45D580A7-83A8-7F97-A855-FE3C90CA616B}" dt="2024-03-06T19:02:36.671" v="24"/>
        <pc:sldMkLst>
          <pc:docMk/>
          <pc:sldMk cId="2898055971" sldId="309"/>
        </pc:sldMkLst>
      </pc:sldChg>
      <pc:sldChg chg="modSp">
        <pc:chgData name="Kathy Florence" userId="S::kathy.florence@dunwoodyga.gov::fd22e21a-748f-4ed7-9cec-ded054a303d5" providerId="AD" clId="Web-{45D580A7-83A8-7F97-A855-FE3C90CA616B}" dt="2024-03-06T19:10:39.530" v="96" actId="20577"/>
        <pc:sldMkLst>
          <pc:docMk/>
          <pc:sldMk cId="383575917" sldId="311"/>
        </pc:sldMkLst>
        <pc:spChg chg="mod">
          <ac:chgData name="Kathy Florence" userId="S::kathy.florence@dunwoodyga.gov::fd22e21a-748f-4ed7-9cec-ded054a303d5" providerId="AD" clId="Web-{45D580A7-83A8-7F97-A855-FE3C90CA616B}" dt="2024-03-06T19:10:39.530" v="96" actId="20577"/>
          <ac:spMkLst>
            <pc:docMk/>
            <pc:sldMk cId="383575917" sldId="311"/>
            <ac:spMk id="3" creationId="{5C8CFEB8-877B-CAF0-493F-0ADE77C72C4C}"/>
          </ac:spMkLst>
        </pc:spChg>
      </pc:sldChg>
      <pc:sldChg chg="modSp">
        <pc:chgData name="Kathy Florence" userId="S::kathy.florence@dunwoodyga.gov::fd22e21a-748f-4ed7-9cec-ded054a303d5" providerId="AD" clId="Web-{45D580A7-83A8-7F97-A855-FE3C90CA616B}" dt="2024-03-06T19:11:05.967" v="102" actId="20577"/>
        <pc:sldMkLst>
          <pc:docMk/>
          <pc:sldMk cId="2129104781" sldId="312"/>
        </pc:sldMkLst>
        <pc:spChg chg="mod">
          <ac:chgData name="Kathy Florence" userId="S::kathy.florence@dunwoodyga.gov::fd22e21a-748f-4ed7-9cec-ded054a303d5" providerId="AD" clId="Web-{45D580A7-83A8-7F97-A855-FE3C90CA616B}" dt="2024-03-06T19:11:05.967" v="102" actId="20577"/>
          <ac:spMkLst>
            <pc:docMk/>
            <pc:sldMk cId="2129104781" sldId="312"/>
            <ac:spMk id="3" creationId="{DE049F54-C0DA-B71D-9C8A-8C0D9A35091D}"/>
          </ac:spMkLst>
        </pc:spChg>
      </pc:sldChg>
      <pc:sldChg chg="modSp">
        <pc:chgData name="Kathy Florence" userId="S::kathy.florence@dunwoodyga.gov::fd22e21a-748f-4ed7-9cec-ded054a303d5" providerId="AD" clId="Web-{45D580A7-83A8-7F97-A855-FE3C90CA616B}" dt="2024-03-06T19:11:35.499" v="106" actId="20577"/>
        <pc:sldMkLst>
          <pc:docMk/>
          <pc:sldMk cId="3235334092" sldId="313"/>
        </pc:sldMkLst>
        <pc:spChg chg="mod">
          <ac:chgData name="Kathy Florence" userId="S::kathy.florence@dunwoodyga.gov::fd22e21a-748f-4ed7-9cec-ded054a303d5" providerId="AD" clId="Web-{45D580A7-83A8-7F97-A855-FE3C90CA616B}" dt="2024-03-06T19:11:35.499" v="106" actId="20577"/>
          <ac:spMkLst>
            <pc:docMk/>
            <pc:sldMk cId="3235334092" sldId="313"/>
            <ac:spMk id="6" creationId="{77E71CBD-331B-B253-27EB-819AD0B3C11D}"/>
          </ac:spMkLst>
        </pc:spChg>
        <pc:spChg chg="mod">
          <ac:chgData name="Kathy Florence" userId="S::kathy.florence@dunwoodyga.gov::fd22e21a-748f-4ed7-9cec-ded054a303d5" providerId="AD" clId="Web-{45D580A7-83A8-7F97-A855-FE3C90CA616B}" dt="2024-03-06T19:11:28.014" v="104" actId="1076"/>
          <ac:spMkLst>
            <pc:docMk/>
            <pc:sldMk cId="3235334092" sldId="313"/>
            <ac:spMk id="16" creationId="{0BA1CD40-65CF-85B2-AE91-B61260A555E0}"/>
          </ac:spMkLst>
        </pc:spChg>
      </pc:sldChg>
      <pc:sldChg chg="modSp">
        <pc:chgData name="Kathy Florence" userId="S::kathy.florence@dunwoodyga.gov::fd22e21a-748f-4ed7-9cec-ded054a303d5" providerId="AD" clId="Web-{45D580A7-83A8-7F97-A855-FE3C90CA616B}" dt="2024-03-06T18:57:37.249" v="7" actId="20577"/>
        <pc:sldMkLst>
          <pc:docMk/>
          <pc:sldMk cId="2313212716" sldId="4159"/>
        </pc:sldMkLst>
        <pc:spChg chg="mod">
          <ac:chgData name="Kathy Florence" userId="S::kathy.florence@dunwoodyga.gov::fd22e21a-748f-4ed7-9cec-ded054a303d5" providerId="AD" clId="Web-{45D580A7-83A8-7F97-A855-FE3C90CA616B}" dt="2024-03-06T18:57:37.249" v="7" actId="20577"/>
          <ac:spMkLst>
            <pc:docMk/>
            <pc:sldMk cId="2313212716" sldId="4159"/>
            <ac:spMk id="3" creationId="{00F0C391-A805-8F07-851F-35B222D2A3C7}"/>
          </ac:spMkLst>
        </pc:spChg>
      </pc:sldChg>
      <pc:sldChg chg="modSp">
        <pc:chgData name="Kathy Florence" userId="S::kathy.florence@dunwoodyga.gov::fd22e21a-748f-4ed7-9cec-ded054a303d5" providerId="AD" clId="Web-{45D580A7-83A8-7F97-A855-FE3C90CA616B}" dt="2024-03-06T19:04:11.577" v="30" actId="20577"/>
        <pc:sldMkLst>
          <pc:docMk/>
          <pc:sldMk cId="2475012760" sldId="4161"/>
        </pc:sldMkLst>
        <pc:spChg chg="mod">
          <ac:chgData name="Kathy Florence" userId="S::kathy.florence@dunwoodyga.gov::fd22e21a-748f-4ed7-9cec-ded054a303d5" providerId="AD" clId="Web-{45D580A7-83A8-7F97-A855-FE3C90CA616B}" dt="2024-03-06T19:04:11.577" v="30" actId="20577"/>
          <ac:spMkLst>
            <pc:docMk/>
            <pc:sldMk cId="2475012760" sldId="4161"/>
            <ac:spMk id="3" creationId="{00F0C391-A805-8F07-851F-35B222D2A3C7}"/>
          </ac:spMkLst>
        </pc:spChg>
      </pc:sldChg>
      <pc:sldChg chg="modSp">
        <pc:chgData name="Kathy Florence" userId="S::kathy.florence@dunwoodyga.gov::fd22e21a-748f-4ed7-9cec-ded054a303d5" providerId="AD" clId="Web-{45D580A7-83A8-7F97-A855-FE3C90CA616B}" dt="2024-03-06T19:05:27.233" v="44" actId="20577"/>
        <pc:sldMkLst>
          <pc:docMk/>
          <pc:sldMk cId="2428366070" sldId="4162"/>
        </pc:sldMkLst>
        <pc:spChg chg="mod">
          <ac:chgData name="Kathy Florence" userId="S::kathy.florence@dunwoodyga.gov::fd22e21a-748f-4ed7-9cec-ded054a303d5" providerId="AD" clId="Web-{45D580A7-83A8-7F97-A855-FE3C90CA616B}" dt="2024-03-06T19:05:27.233" v="44" actId="20577"/>
          <ac:spMkLst>
            <pc:docMk/>
            <pc:sldMk cId="2428366070" sldId="4162"/>
            <ac:spMk id="3" creationId="{A50F7676-FF6B-A9EF-8D7A-872CBB93283B}"/>
          </ac:spMkLst>
        </pc:spChg>
      </pc:sldChg>
      <pc:sldChg chg="modSp">
        <pc:chgData name="Kathy Florence" userId="S::kathy.florence@dunwoodyga.gov::fd22e21a-748f-4ed7-9cec-ded054a303d5" providerId="AD" clId="Web-{45D580A7-83A8-7F97-A855-FE3C90CA616B}" dt="2024-03-06T19:05:19.108" v="43" actId="20577"/>
        <pc:sldMkLst>
          <pc:docMk/>
          <pc:sldMk cId="4275421717" sldId="4163"/>
        </pc:sldMkLst>
        <pc:spChg chg="mod">
          <ac:chgData name="Kathy Florence" userId="S::kathy.florence@dunwoodyga.gov::fd22e21a-748f-4ed7-9cec-ded054a303d5" providerId="AD" clId="Web-{45D580A7-83A8-7F97-A855-FE3C90CA616B}" dt="2024-03-06T19:05:19.108" v="43" actId="20577"/>
          <ac:spMkLst>
            <pc:docMk/>
            <pc:sldMk cId="4275421717" sldId="4163"/>
            <ac:spMk id="3" creationId="{6166F177-4686-8BAE-2039-DD240200F43B}"/>
          </ac:spMkLst>
        </pc:spChg>
      </pc:sldChg>
      <pc:sldChg chg="modSp">
        <pc:chgData name="Kathy Florence" userId="S::kathy.florence@dunwoodyga.gov::fd22e21a-748f-4ed7-9cec-ded054a303d5" providerId="AD" clId="Web-{45D580A7-83A8-7F97-A855-FE3C90CA616B}" dt="2024-03-06T19:06:53.796" v="59" actId="20577"/>
        <pc:sldMkLst>
          <pc:docMk/>
          <pc:sldMk cId="3915476738" sldId="4164"/>
        </pc:sldMkLst>
        <pc:spChg chg="mod">
          <ac:chgData name="Kathy Florence" userId="S::kathy.florence@dunwoodyga.gov::fd22e21a-748f-4ed7-9cec-ded054a303d5" providerId="AD" clId="Web-{45D580A7-83A8-7F97-A855-FE3C90CA616B}" dt="2024-03-06T19:06:53.796" v="59" actId="20577"/>
          <ac:spMkLst>
            <pc:docMk/>
            <pc:sldMk cId="3915476738" sldId="4164"/>
            <ac:spMk id="3" creationId="{8683AB32-0F9B-5F3A-6A12-C5373CAE7E34}"/>
          </ac:spMkLst>
        </pc:spChg>
      </pc:sldChg>
      <pc:sldChg chg="modSp">
        <pc:chgData name="Kathy Florence" userId="S::kathy.florence@dunwoodyga.gov::fd22e21a-748f-4ed7-9cec-ded054a303d5" providerId="AD" clId="Web-{45D580A7-83A8-7F97-A855-FE3C90CA616B}" dt="2024-03-06T19:07:38.358" v="69" actId="20577"/>
        <pc:sldMkLst>
          <pc:docMk/>
          <pc:sldMk cId="3347191049" sldId="4165"/>
        </pc:sldMkLst>
        <pc:spChg chg="mod">
          <ac:chgData name="Kathy Florence" userId="S::kathy.florence@dunwoodyga.gov::fd22e21a-748f-4ed7-9cec-ded054a303d5" providerId="AD" clId="Web-{45D580A7-83A8-7F97-A855-FE3C90CA616B}" dt="2024-03-06T19:07:38.358" v="69" actId="20577"/>
          <ac:spMkLst>
            <pc:docMk/>
            <pc:sldMk cId="3347191049" sldId="4165"/>
            <ac:spMk id="3" creationId="{D764283F-AD41-A3DC-6CE2-C78B30312863}"/>
          </ac:spMkLst>
        </pc:spChg>
      </pc:sldChg>
      <pc:sldChg chg="modSp">
        <pc:chgData name="Kathy Florence" userId="S::kathy.florence@dunwoodyga.gov::fd22e21a-748f-4ed7-9cec-ded054a303d5" providerId="AD" clId="Web-{45D580A7-83A8-7F97-A855-FE3C90CA616B}" dt="2024-03-06T19:08:29.436" v="78" actId="20577"/>
        <pc:sldMkLst>
          <pc:docMk/>
          <pc:sldMk cId="1026434321" sldId="4166"/>
        </pc:sldMkLst>
        <pc:spChg chg="mod">
          <ac:chgData name="Kathy Florence" userId="S::kathy.florence@dunwoodyga.gov::fd22e21a-748f-4ed7-9cec-ded054a303d5" providerId="AD" clId="Web-{45D580A7-83A8-7F97-A855-FE3C90CA616B}" dt="2024-03-06T19:08:29.436" v="78" actId="20577"/>
          <ac:spMkLst>
            <pc:docMk/>
            <pc:sldMk cId="1026434321" sldId="4166"/>
            <ac:spMk id="3" creationId="{0D9A23A2-5F5D-FBBE-7AA6-D3F63904DB27}"/>
          </ac:spMkLst>
        </pc:spChg>
      </pc:sldChg>
      <pc:sldChg chg="modSp">
        <pc:chgData name="Kathy Florence" userId="S::kathy.florence@dunwoodyga.gov::fd22e21a-748f-4ed7-9cec-ded054a303d5" providerId="AD" clId="Web-{45D580A7-83A8-7F97-A855-FE3C90CA616B}" dt="2024-03-06T19:09:05.842" v="84" actId="20577"/>
        <pc:sldMkLst>
          <pc:docMk/>
          <pc:sldMk cId="2412094470" sldId="4167"/>
        </pc:sldMkLst>
        <pc:spChg chg="mod">
          <ac:chgData name="Kathy Florence" userId="S::kathy.florence@dunwoodyga.gov::fd22e21a-748f-4ed7-9cec-ded054a303d5" providerId="AD" clId="Web-{45D580A7-83A8-7F97-A855-FE3C90CA616B}" dt="2024-03-06T19:09:05.842" v="84" actId="20577"/>
          <ac:spMkLst>
            <pc:docMk/>
            <pc:sldMk cId="2412094470" sldId="4167"/>
            <ac:spMk id="3" creationId="{A39C1A14-947B-D636-3FC9-EBAEDE8E9345}"/>
          </ac:spMkLst>
        </pc:spChg>
      </pc:sldChg>
      <pc:sldChg chg="modSp">
        <pc:chgData name="Kathy Florence" userId="S::kathy.florence@dunwoodyga.gov::fd22e21a-748f-4ed7-9cec-ded054a303d5" providerId="AD" clId="Web-{45D580A7-83A8-7F97-A855-FE3C90CA616B}" dt="2024-03-06T19:09:57.389" v="92" actId="20577"/>
        <pc:sldMkLst>
          <pc:docMk/>
          <pc:sldMk cId="3773398372" sldId="4168"/>
        </pc:sldMkLst>
        <pc:spChg chg="mod">
          <ac:chgData name="Kathy Florence" userId="S::kathy.florence@dunwoodyga.gov::fd22e21a-748f-4ed7-9cec-ded054a303d5" providerId="AD" clId="Web-{45D580A7-83A8-7F97-A855-FE3C90CA616B}" dt="2024-03-06T19:09:57.389" v="92" actId="20577"/>
          <ac:spMkLst>
            <pc:docMk/>
            <pc:sldMk cId="3773398372" sldId="4168"/>
            <ac:spMk id="3" creationId="{9DDAEC26-0749-F42C-8421-FE6881C0E578}"/>
          </ac:spMkLst>
        </pc:spChg>
      </pc:sldChg>
      <pc:sldChg chg="delSp modSp">
        <pc:chgData name="Kathy Florence" userId="S::kathy.florence@dunwoodyga.gov::fd22e21a-748f-4ed7-9cec-ded054a303d5" providerId="AD" clId="Web-{45D580A7-83A8-7F97-A855-FE3C90CA616B}" dt="2024-03-06T19:13:01.108" v="109"/>
        <pc:sldMkLst>
          <pc:docMk/>
          <pc:sldMk cId="120136537" sldId="4172"/>
        </pc:sldMkLst>
        <pc:spChg chg="del mod">
          <ac:chgData name="Kathy Florence" userId="S::kathy.florence@dunwoodyga.gov::fd22e21a-748f-4ed7-9cec-ded054a303d5" providerId="AD" clId="Web-{45D580A7-83A8-7F97-A855-FE3C90CA616B}" dt="2024-03-06T19:13:01.108" v="109"/>
          <ac:spMkLst>
            <pc:docMk/>
            <pc:sldMk cId="120136537" sldId="4172"/>
            <ac:spMk id="7" creationId="{5F57F050-C279-BD04-2CE4-0036147006DC}"/>
          </ac:spMkLst>
        </pc:spChg>
      </pc:sldChg>
      <pc:sldChg chg="modSp">
        <pc:chgData name="Kathy Florence" userId="S::kathy.florence@dunwoodyga.gov::fd22e21a-748f-4ed7-9cec-ded054a303d5" providerId="AD" clId="Web-{45D580A7-83A8-7F97-A855-FE3C90CA616B}" dt="2024-03-06T19:13:41.702" v="110" actId="20577"/>
        <pc:sldMkLst>
          <pc:docMk/>
          <pc:sldMk cId="3638865179" sldId="4179"/>
        </pc:sldMkLst>
        <pc:spChg chg="mod">
          <ac:chgData name="Kathy Florence" userId="S::kathy.florence@dunwoodyga.gov::fd22e21a-748f-4ed7-9cec-ded054a303d5" providerId="AD" clId="Web-{45D580A7-83A8-7F97-A855-FE3C90CA616B}" dt="2024-03-06T19:13:41.702" v="110" actId="20577"/>
          <ac:spMkLst>
            <pc:docMk/>
            <pc:sldMk cId="3638865179" sldId="4179"/>
            <ac:spMk id="6" creationId="{497E332B-40AD-3354-8DA7-76676B15C1E2}"/>
          </ac:spMkLst>
        </pc:spChg>
      </pc:sldChg>
      <pc:sldChg chg="modSp">
        <pc:chgData name="Kathy Florence" userId="S::kathy.florence@dunwoodyga.gov::fd22e21a-748f-4ed7-9cec-ded054a303d5" providerId="AD" clId="Web-{45D580A7-83A8-7F97-A855-FE3C90CA616B}" dt="2024-03-06T19:14:34.514" v="111" actId="20577"/>
        <pc:sldMkLst>
          <pc:docMk/>
          <pc:sldMk cId="280906154" sldId="4186"/>
        </pc:sldMkLst>
        <pc:spChg chg="mod">
          <ac:chgData name="Kathy Florence" userId="S::kathy.florence@dunwoodyga.gov::fd22e21a-748f-4ed7-9cec-ded054a303d5" providerId="AD" clId="Web-{45D580A7-83A8-7F97-A855-FE3C90CA616B}" dt="2024-03-06T19:14:34.514" v="111" actId="20577"/>
          <ac:spMkLst>
            <pc:docMk/>
            <pc:sldMk cId="280906154" sldId="4186"/>
            <ac:spMk id="2" creationId="{B4F978F8-1F11-93CB-2CC8-8DAF972438F6}"/>
          </ac:spMkLst>
        </pc:spChg>
      </pc:sldChg>
      <pc:sldChg chg="modSp">
        <pc:chgData name="Kathy Florence" userId="S::kathy.florence@dunwoodyga.gov::fd22e21a-748f-4ed7-9cec-ded054a303d5" providerId="AD" clId="Web-{45D580A7-83A8-7F97-A855-FE3C90CA616B}" dt="2024-03-06T19:20:41.046" v="118" actId="20577"/>
        <pc:sldMkLst>
          <pc:docMk/>
          <pc:sldMk cId="4248787052" sldId="4197"/>
        </pc:sldMkLst>
        <pc:spChg chg="mod">
          <ac:chgData name="Kathy Florence" userId="S::kathy.florence@dunwoodyga.gov::fd22e21a-748f-4ed7-9cec-ded054a303d5" providerId="AD" clId="Web-{45D580A7-83A8-7F97-A855-FE3C90CA616B}" dt="2024-03-06T19:20:41.046" v="118" actId="20577"/>
          <ac:spMkLst>
            <pc:docMk/>
            <pc:sldMk cId="4248787052" sldId="4197"/>
            <ac:spMk id="3" creationId="{C4A88ABD-F8FA-20E6-E5DE-B32AAD93AEC7}"/>
          </ac:spMkLst>
        </pc:spChg>
      </pc:sldChg>
      <pc:sldChg chg="modSp">
        <pc:chgData name="Kathy Florence" userId="S::kathy.florence@dunwoodyga.gov::fd22e21a-748f-4ed7-9cec-ded054a303d5" providerId="AD" clId="Web-{45D580A7-83A8-7F97-A855-FE3C90CA616B}" dt="2024-03-06T19:21:00.905" v="119" actId="20577"/>
        <pc:sldMkLst>
          <pc:docMk/>
          <pc:sldMk cId="1849196048" sldId="4199"/>
        </pc:sldMkLst>
        <pc:spChg chg="mod">
          <ac:chgData name="Kathy Florence" userId="S::kathy.florence@dunwoodyga.gov::fd22e21a-748f-4ed7-9cec-ded054a303d5" providerId="AD" clId="Web-{45D580A7-83A8-7F97-A855-FE3C90CA616B}" dt="2024-03-06T19:21:00.905" v="119" actId="20577"/>
          <ac:spMkLst>
            <pc:docMk/>
            <pc:sldMk cId="1849196048" sldId="4199"/>
            <ac:spMk id="3" creationId="{D7221AA9-D061-852E-B2C1-69C105F03321}"/>
          </ac:spMkLst>
        </pc:spChg>
      </pc:sldChg>
      <pc:sldChg chg="modSp">
        <pc:chgData name="Kathy Florence" userId="S::kathy.florence@dunwoodyga.gov::fd22e21a-748f-4ed7-9cec-ded054a303d5" providerId="AD" clId="Web-{45D580A7-83A8-7F97-A855-FE3C90CA616B}" dt="2024-03-06T19:21:24.280" v="121" actId="20577"/>
        <pc:sldMkLst>
          <pc:docMk/>
          <pc:sldMk cId="2971176968" sldId="4201"/>
        </pc:sldMkLst>
        <pc:spChg chg="mod">
          <ac:chgData name="Kathy Florence" userId="S::kathy.florence@dunwoodyga.gov::fd22e21a-748f-4ed7-9cec-ded054a303d5" providerId="AD" clId="Web-{45D580A7-83A8-7F97-A855-FE3C90CA616B}" dt="2024-03-06T19:21:24.280" v="121" actId="20577"/>
          <ac:spMkLst>
            <pc:docMk/>
            <pc:sldMk cId="2971176968" sldId="4201"/>
            <ac:spMk id="3" creationId="{8E0F03BD-7B28-05C4-33B2-E1DB687A84EF}"/>
          </ac:spMkLst>
        </pc:spChg>
      </pc:sldChg>
      <pc:sldChg chg="modSp">
        <pc:chgData name="Kathy Florence" userId="S::kathy.florence@dunwoodyga.gov::fd22e21a-748f-4ed7-9cec-ded054a303d5" providerId="AD" clId="Web-{45D580A7-83A8-7F97-A855-FE3C90CA616B}" dt="2024-03-06T19:21:53.171" v="124" actId="20577"/>
        <pc:sldMkLst>
          <pc:docMk/>
          <pc:sldMk cId="3703822551" sldId="4202"/>
        </pc:sldMkLst>
        <pc:spChg chg="mod">
          <ac:chgData name="Kathy Florence" userId="S::kathy.florence@dunwoodyga.gov::fd22e21a-748f-4ed7-9cec-ded054a303d5" providerId="AD" clId="Web-{45D580A7-83A8-7F97-A855-FE3C90CA616B}" dt="2024-03-06T19:21:53.171" v="124" actId="20577"/>
          <ac:spMkLst>
            <pc:docMk/>
            <pc:sldMk cId="3703822551" sldId="4202"/>
            <ac:spMk id="3" creationId="{8778DD14-FB19-1C14-6054-A71D6406358B}"/>
          </ac:spMkLst>
        </pc:spChg>
      </pc:sldChg>
      <pc:sldChg chg="modSp">
        <pc:chgData name="Kathy Florence" userId="S::kathy.florence@dunwoodyga.gov::fd22e21a-748f-4ed7-9cec-ded054a303d5" providerId="AD" clId="Web-{45D580A7-83A8-7F97-A855-FE3C90CA616B}" dt="2024-03-06T19:22:32.842" v="129" actId="20577"/>
        <pc:sldMkLst>
          <pc:docMk/>
          <pc:sldMk cId="3058074564" sldId="4203"/>
        </pc:sldMkLst>
        <pc:spChg chg="mod">
          <ac:chgData name="Kathy Florence" userId="S::kathy.florence@dunwoodyga.gov::fd22e21a-748f-4ed7-9cec-ded054a303d5" providerId="AD" clId="Web-{45D580A7-83A8-7F97-A855-FE3C90CA616B}" dt="2024-03-06T19:22:32.842" v="129" actId="20577"/>
          <ac:spMkLst>
            <pc:docMk/>
            <pc:sldMk cId="3058074564" sldId="4203"/>
            <ac:spMk id="3" creationId="{607BC403-ED14-0303-34EB-A86C7D3158E0}"/>
          </ac:spMkLst>
        </pc:spChg>
      </pc:sldChg>
      <pc:sldChg chg="modSp">
        <pc:chgData name="Kathy Florence" userId="S::kathy.florence@dunwoodyga.gov::fd22e21a-748f-4ed7-9cec-ded054a303d5" providerId="AD" clId="Web-{45D580A7-83A8-7F97-A855-FE3C90CA616B}" dt="2024-03-06T19:23:00.561" v="137" actId="20577"/>
        <pc:sldMkLst>
          <pc:docMk/>
          <pc:sldMk cId="3071804229" sldId="4204"/>
        </pc:sldMkLst>
        <pc:spChg chg="mod">
          <ac:chgData name="Kathy Florence" userId="S::kathy.florence@dunwoodyga.gov::fd22e21a-748f-4ed7-9cec-ded054a303d5" providerId="AD" clId="Web-{45D580A7-83A8-7F97-A855-FE3C90CA616B}" dt="2024-03-06T19:23:00.561" v="137" actId="20577"/>
          <ac:spMkLst>
            <pc:docMk/>
            <pc:sldMk cId="3071804229" sldId="4204"/>
            <ac:spMk id="3" creationId="{7DE12CD3-9C75-767E-4AA0-9D09C284576C}"/>
          </ac:spMkLst>
        </pc:spChg>
        <pc:spChg chg="mod">
          <ac:chgData name="Kathy Florence" userId="S::kathy.florence@dunwoodyga.gov::fd22e21a-748f-4ed7-9cec-ded054a303d5" providerId="AD" clId="Web-{45D580A7-83A8-7F97-A855-FE3C90CA616B}" dt="2024-03-06T19:22:38.499" v="130" actId="20577"/>
          <ac:spMkLst>
            <pc:docMk/>
            <pc:sldMk cId="3071804229" sldId="4204"/>
            <ac:spMk id="6" creationId="{28C44F81-03C9-2CBA-D39C-C367847F0876}"/>
          </ac:spMkLst>
        </pc:spChg>
      </pc:sldChg>
      <pc:sldChg chg="modSp">
        <pc:chgData name="Kathy Florence" userId="S::kathy.florence@dunwoodyga.gov::fd22e21a-748f-4ed7-9cec-ded054a303d5" providerId="AD" clId="Web-{45D580A7-83A8-7F97-A855-FE3C90CA616B}" dt="2024-03-06T19:24:02.999" v="140" actId="20577"/>
        <pc:sldMkLst>
          <pc:docMk/>
          <pc:sldMk cId="3803439566" sldId="4207"/>
        </pc:sldMkLst>
        <pc:spChg chg="mod">
          <ac:chgData name="Kathy Florence" userId="S::kathy.florence@dunwoodyga.gov::fd22e21a-748f-4ed7-9cec-ded054a303d5" providerId="AD" clId="Web-{45D580A7-83A8-7F97-A855-FE3C90CA616B}" dt="2024-03-06T19:24:02.999" v="140" actId="20577"/>
          <ac:spMkLst>
            <pc:docMk/>
            <pc:sldMk cId="3803439566" sldId="4207"/>
            <ac:spMk id="3" creationId="{607BC403-ED14-0303-34EB-A86C7D3158E0}"/>
          </ac:spMkLst>
        </pc:spChg>
      </pc:sldChg>
      <pc:sldChg chg="modSp">
        <pc:chgData name="Kathy Florence" userId="S::kathy.florence@dunwoodyga.gov::fd22e21a-748f-4ed7-9cec-ded054a303d5" providerId="AD" clId="Web-{45D580A7-83A8-7F97-A855-FE3C90CA616B}" dt="2024-03-06T19:24:15.124" v="142" actId="20577"/>
        <pc:sldMkLst>
          <pc:docMk/>
          <pc:sldMk cId="1885545600" sldId="4208"/>
        </pc:sldMkLst>
        <pc:spChg chg="mod">
          <ac:chgData name="Kathy Florence" userId="S::kathy.florence@dunwoodyga.gov::fd22e21a-748f-4ed7-9cec-ded054a303d5" providerId="AD" clId="Web-{45D580A7-83A8-7F97-A855-FE3C90CA616B}" dt="2024-03-06T19:24:15.124" v="142" actId="20577"/>
          <ac:spMkLst>
            <pc:docMk/>
            <pc:sldMk cId="1885545600" sldId="4208"/>
            <ac:spMk id="6" creationId="{899B4400-0A9C-8543-3CC8-7857EAC6B24D}"/>
          </ac:spMkLst>
        </pc:spChg>
      </pc:sldChg>
      <pc:sldChg chg="modSp">
        <pc:chgData name="Kathy Florence" userId="S::kathy.florence@dunwoodyga.gov::fd22e21a-748f-4ed7-9cec-ded054a303d5" providerId="AD" clId="Web-{45D580A7-83A8-7F97-A855-FE3C90CA616B}" dt="2024-03-06T19:24:20.186" v="143" actId="20577"/>
        <pc:sldMkLst>
          <pc:docMk/>
          <pc:sldMk cId="933231746" sldId="4209"/>
        </pc:sldMkLst>
        <pc:spChg chg="mod">
          <ac:chgData name="Kathy Florence" userId="S::kathy.florence@dunwoodyga.gov::fd22e21a-748f-4ed7-9cec-ded054a303d5" providerId="AD" clId="Web-{45D580A7-83A8-7F97-A855-FE3C90CA616B}" dt="2024-03-06T19:24:20.186" v="143" actId="20577"/>
          <ac:spMkLst>
            <pc:docMk/>
            <pc:sldMk cId="933231746" sldId="4209"/>
            <ac:spMk id="6" creationId="{3D905F2A-D334-87D2-EE1E-04BBF27589DB}"/>
          </ac:spMkLst>
        </pc:spChg>
      </pc:sldChg>
      <pc:sldChg chg="modSp">
        <pc:chgData name="Kathy Florence" userId="S::kathy.florence@dunwoodyga.gov::fd22e21a-748f-4ed7-9cec-ded054a303d5" providerId="AD" clId="Web-{45D580A7-83A8-7F97-A855-FE3C90CA616B}" dt="2024-03-06T19:24:58.764" v="145" actId="20577"/>
        <pc:sldMkLst>
          <pc:docMk/>
          <pc:sldMk cId="2435498154" sldId="4210"/>
        </pc:sldMkLst>
        <pc:spChg chg="mod">
          <ac:chgData name="Kathy Florence" userId="S::kathy.florence@dunwoodyga.gov::fd22e21a-748f-4ed7-9cec-ded054a303d5" providerId="AD" clId="Web-{45D580A7-83A8-7F97-A855-FE3C90CA616B}" dt="2024-03-06T19:24:58.764" v="145" actId="20577"/>
          <ac:spMkLst>
            <pc:docMk/>
            <pc:sldMk cId="2435498154" sldId="4210"/>
            <ac:spMk id="6" creationId="{1A56C889-B255-10D6-C307-A8BCDE2C4657}"/>
          </ac:spMkLst>
        </pc:spChg>
      </pc:sldChg>
      <pc:sldChg chg="modSp">
        <pc:chgData name="Kathy Florence" userId="S::kathy.florence@dunwoodyga.gov::fd22e21a-748f-4ed7-9cec-ded054a303d5" providerId="AD" clId="Web-{45D580A7-83A8-7F97-A855-FE3C90CA616B}" dt="2024-03-06T19:25:13.061" v="147" actId="20577"/>
        <pc:sldMkLst>
          <pc:docMk/>
          <pc:sldMk cId="56029745" sldId="4211"/>
        </pc:sldMkLst>
        <pc:spChg chg="mod">
          <ac:chgData name="Kathy Florence" userId="S::kathy.florence@dunwoodyga.gov::fd22e21a-748f-4ed7-9cec-ded054a303d5" providerId="AD" clId="Web-{45D580A7-83A8-7F97-A855-FE3C90CA616B}" dt="2024-03-06T19:25:13.061" v="147" actId="20577"/>
          <ac:spMkLst>
            <pc:docMk/>
            <pc:sldMk cId="56029745" sldId="4211"/>
            <ac:spMk id="6" creationId="{4A31B786-FC93-D165-E8B7-E30341F7B839}"/>
          </ac:spMkLst>
        </pc:spChg>
      </pc:sldChg>
      <pc:sldChg chg="modSp">
        <pc:chgData name="Kathy Florence" userId="S::kathy.florence@dunwoodyga.gov::fd22e21a-748f-4ed7-9cec-ded054a303d5" providerId="AD" clId="Web-{45D580A7-83A8-7F97-A855-FE3C90CA616B}" dt="2024-03-06T19:26:00.327" v="149" actId="20577"/>
        <pc:sldMkLst>
          <pc:docMk/>
          <pc:sldMk cId="1579345256" sldId="4214"/>
        </pc:sldMkLst>
        <pc:spChg chg="mod">
          <ac:chgData name="Kathy Florence" userId="S::kathy.florence@dunwoodyga.gov::fd22e21a-748f-4ed7-9cec-ded054a303d5" providerId="AD" clId="Web-{45D580A7-83A8-7F97-A855-FE3C90CA616B}" dt="2024-03-06T19:26:00.327" v="149" actId="20577"/>
          <ac:spMkLst>
            <pc:docMk/>
            <pc:sldMk cId="1579345256" sldId="4214"/>
            <ac:spMk id="6" creationId="{497E332B-40AD-3354-8DA7-76676B15C1E2}"/>
          </ac:spMkLst>
        </pc:spChg>
      </pc:sldChg>
      <pc:sldChg chg="modSp">
        <pc:chgData name="Kathy Florence" userId="S::kathy.florence@dunwoodyga.gov::fd22e21a-748f-4ed7-9cec-ded054a303d5" providerId="AD" clId="Web-{45D580A7-83A8-7F97-A855-FE3C90CA616B}" dt="2024-03-06T19:26:45.311" v="155" actId="20577"/>
        <pc:sldMkLst>
          <pc:docMk/>
          <pc:sldMk cId="2692253198" sldId="4216"/>
        </pc:sldMkLst>
        <pc:spChg chg="mod">
          <ac:chgData name="Kathy Florence" userId="S::kathy.florence@dunwoodyga.gov::fd22e21a-748f-4ed7-9cec-ded054a303d5" providerId="AD" clId="Web-{45D580A7-83A8-7F97-A855-FE3C90CA616B}" dt="2024-03-06T19:26:45.311" v="155" actId="20577"/>
          <ac:spMkLst>
            <pc:docMk/>
            <pc:sldMk cId="2692253198" sldId="4216"/>
            <ac:spMk id="8" creationId="{0FC02CE3-492D-C6F4-71CD-85FCF37F8C55}"/>
          </ac:spMkLst>
        </pc:spChg>
      </pc:sldChg>
      <pc:sldChg chg="modSp">
        <pc:chgData name="Kathy Florence" userId="S::kathy.florence@dunwoodyga.gov::fd22e21a-748f-4ed7-9cec-ded054a303d5" providerId="AD" clId="Web-{45D580A7-83A8-7F97-A855-FE3C90CA616B}" dt="2024-03-06T19:28:08.061" v="165" actId="20577"/>
        <pc:sldMkLst>
          <pc:docMk/>
          <pc:sldMk cId="2031441873" sldId="4220"/>
        </pc:sldMkLst>
        <pc:spChg chg="mod">
          <ac:chgData name="Kathy Florence" userId="S::kathy.florence@dunwoodyga.gov::fd22e21a-748f-4ed7-9cec-ded054a303d5" providerId="AD" clId="Web-{45D580A7-83A8-7F97-A855-FE3C90CA616B}" dt="2024-03-06T19:28:08.061" v="165" actId="20577"/>
          <ac:spMkLst>
            <pc:docMk/>
            <pc:sldMk cId="2031441873" sldId="4220"/>
            <ac:spMk id="3" creationId="{00F0C391-A805-8F07-851F-35B222D2A3C7}"/>
          </ac:spMkLst>
        </pc:spChg>
      </pc:sldChg>
      <pc:sldChg chg="modSp">
        <pc:chgData name="Kathy Florence" userId="S::kathy.florence@dunwoodyga.gov::fd22e21a-748f-4ed7-9cec-ded054a303d5" providerId="AD" clId="Web-{45D580A7-83A8-7F97-A855-FE3C90CA616B}" dt="2024-03-06T19:30:26.764" v="201" actId="20577"/>
        <pc:sldMkLst>
          <pc:docMk/>
          <pc:sldMk cId="3504813602" sldId="4221"/>
        </pc:sldMkLst>
        <pc:spChg chg="mod">
          <ac:chgData name="Kathy Florence" userId="S::kathy.florence@dunwoodyga.gov::fd22e21a-748f-4ed7-9cec-ded054a303d5" providerId="AD" clId="Web-{45D580A7-83A8-7F97-A855-FE3C90CA616B}" dt="2024-03-06T19:30:26.764" v="201" actId="20577"/>
          <ac:spMkLst>
            <pc:docMk/>
            <pc:sldMk cId="3504813602" sldId="4221"/>
            <ac:spMk id="3" creationId="{B1F27560-2A16-553F-08C7-17A16A0ED961}"/>
          </ac:spMkLst>
        </pc:spChg>
      </pc:sldChg>
      <pc:sldChg chg="modSp">
        <pc:chgData name="Kathy Florence" userId="S::kathy.florence@dunwoodyga.gov::fd22e21a-748f-4ed7-9cec-ded054a303d5" providerId="AD" clId="Web-{45D580A7-83A8-7F97-A855-FE3C90CA616B}" dt="2024-03-06T19:31:01.967" v="218" actId="20577"/>
        <pc:sldMkLst>
          <pc:docMk/>
          <pc:sldMk cId="1956380529" sldId="4222"/>
        </pc:sldMkLst>
        <pc:spChg chg="mod">
          <ac:chgData name="Kathy Florence" userId="S::kathy.florence@dunwoodyga.gov::fd22e21a-748f-4ed7-9cec-ded054a303d5" providerId="AD" clId="Web-{45D580A7-83A8-7F97-A855-FE3C90CA616B}" dt="2024-03-06T19:31:01.967" v="218" actId="20577"/>
          <ac:spMkLst>
            <pc:docMk/>
            <pc:sldMk cId="1956380529" sldId="4222"/>
            <ac:spMk id="3" creationId="{D7221AA9-D061-852E-B2C1-69C105F03321}"/>
          </ac:spMkLst>
        </pc:spChg>
      </pc:sldChg>
      <pc:sldChg chg="modSp">
        <pc:chgData name="Kathy Florence" userId="S::kathy.florence@dunwoodyga.gov::fd22e21a-748f-4ed7-9cec-ded054a303d5" providerId="AD" clId="Web-{45D580A7-83A8-7F97-A855-FE3C90CA616B}" dt="2024-03-06T19:31:25.264" v="220" actId="20577"/>
        <pc:sldMkLst>
          <pc:docMk/>
          <pc:sldMk cId="871111769" sldId="4223"/>
        </pc:sldMkLst>
        <pc:spChg chg="mod">
          <ac:chgData name="Kathy Florence" userId="S::kathy.florence@dunwoodyga.gov::fd22e21a-748f-4ed7-9cec-ded054a303d5" providerId="AD" clId="Web-{45D580A7-83A8-7F97-A855-FE3C90CA616B}" dt="2024-03-06T19:31:25.264" v="220" actId="20577"/>
          <ac:spMkLst>
            <pc:docMk/>
            <pc:sldMk cId="871111769" sldId="4223"/>
            <ac:spMk id="6" creationId="{497E332B-40AD-3354-8DA7-76676B15C1E2}"/>
          </ac:spMkLst>
        </pc:spChg>
      </pc:sldChg>
      <pc:sldChg chg="modSp">
        <pc:chgData name="Kathy Florence" userId="S::kathy.florence@dunwoodyga.gov::fd22e21a-748f-4ed7-9cec-ded054a303d5" providerId="AD" clId="Web-{45D580A7-83A8-7F97-A855-FE3C90CA616B}" dt="2024-03-06T19:32:32.936" v="223" actId="20577"/>
        <pc:sldMkLst>
          <pc:docMk/>
          <pc:sldMk cId="3758195063" sldId="4225"/>
        </pc:sldMkLst>
        <pc:spChg chg="mod">
          <ac:chgData name="Kathy Florence" userId="S::kathy.florence@dunwoodyga.gov::fd22e21a-748f-4ed7-9cec-ded054a303d5" providerId="AD" clId="Web-{45D580A7-83A8-7F97-A855-FE3C90CA616B}" dt="2024-03-06T19:32:32.936" v="223" actId="20577"/>
          <ac:spMkLst>
            <pc:docMk/>
            <pc:sldMk cId="3758195063" sldId="4225"/>
            <ac:spMk id="3" creationId="{4637041E-EDA8-5972-4811-D011E29336C3}"/>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dunfileshr1.dunwoody.local\DunwoodyShare\Public%20Works\Admin%20Documents\Finance\SPLOST%20Stats%202023.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1056_BB83846B.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14982434336646"/>
          <c:y val="0.11540864989310969"/>
          <c:w val="0.85403365171183221"/>
          <c:h val="0.65645142792077704"/>
        </c:manualLayout>
      </c:layout>
      <c:lineChart>
        <c:grouping val="standard"/>
        <c:varyColors val="0"/>
        <c:ser>
          <c:idx val="0"/>
          <c:order val="0"/>
          <c:tx>
            <c:v>Actual Paving</c:v>
          </c:tx>
          <c:spPr>
            <a:ln w="28575" cap="rnd">
              <a:solidFill>
                <a:schemeClr val="accent1"/>
              </a:solidFill>
              <a:round/>
            </a:ln>
            <a:effectLst/>
          </c:spPr>
          <c:marker>
            <c:symbol val="none"/>
          </c:marker>
          <c:cat>
            <c:numRef>
              <c:f>'Paving Progress'!$A$2:$A$20</c:f>
              <c:numCache>
                <c:formatCode>General</c:formatCode>
                <c:ptCount val="19"/>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numCache>
            </c:numRef>
          </c:cat>
          <c:val>
            <c:numRef>
              <c:f>'Paving Progress'!$B$2:$B$20</c:f>
              <c:numCache>
                <c:formatCode>0%</c:formatCode>
                <c:ptCount val="19"/>
                <c:pt idx="0">
                  <c:v>1.611842105263158E-2</c:v>
                </c:pt>
                <c:pt idx="1">
                  <c:v>7.796052631578948E-2</c:v>
                </c:pt>
                <c:pt idx="2">
                  <c:v>0.12927631578947368</c:v>
                </c:pt>
                <c:pt idx="3">
                  <c:v>0.20855263157894738</c:v>
                </c:pt>
                <c:pt idx="4">
                  <c:v>0.22697368421052633</c:v>
                </c:pt>
                <c:pt idx="5">
                  <c:v>0.28092105263157896</c:v>
                </c:pt>
                <c:pt idx="6">
                  <c:v>0.36447368421052634</c:v>
                </c:pt>
                <c:pt idx="7">
                  <c:v>0.46644736842105267</c:v>
                </c:pt>
                <c:pt idx="8">
                  <c:v>0.52138157894736847</c:v>
                </c:pt>
                <c:pt idx="9">
                  <c:v>0.58914473684210533</c:v>
                </c:pt>
                <c:pt idx="10">
                  <c:v>0.63684210526315799</c:v>
                </c:pt>
                <c:pt idx="11">
                  <c:v>0.68717105263157907</c:v>
                </c:pt>
                <c:pt idx="12">
                  <c:v>0.73618421052631589</c:v>
                </c:pt>
                <c:pt idx="13">
                  <c:v>0.78486842105263166</c:v>
                </c:pt>
                <c:pt idx="14">
                  <c:v>0.8220394736842106</c:v>
                </c:pt>
                <c:pt idx="15">
                  <c:v>0.85690789473684215</c:v>
                </c:pt>
                <c:pt idx="16">
                  <c:v>0.90526315789473688</c:v>
                </c:pt>
                <c:pt idx="17">
                  <c:v>0.92960526315789482</c:v>
                </c:pt>
                <c:pt idx="18">
                  <c:v>0.9654605263157896</c:v>
                </c:pt>
              </c:numCache>
            </c:numRef>
          </c:val>
          <c:smooth val="0"/>
          <c:extLst>
            <c:ext xmlns:c16="http://schemas.microsoft.com/office/drawing/2014/chart" uri="{C3380CC4-5D6E-409C-BE32-E72D297353CC}">
              <c16:uniqueId val="{00000000-3B1E-4FAD-89BD-0EE8D184284B}"/>
            </c:ext>
          </c:extLst>
        </c:ser>
        <c:ser>
          <c:idx val="1"/>
          <c:order val="1"/>
          <c:tx>
            <c:v>20-Year Target</c:v>
          </c:tx>
          <c:spPr>
            <a:ln w="28575" cap="rnd">
              <a:solidFill>
                <a:schemeClr val="accent2"/>
              </a:solidFill>
              <a:prstDash val="dash"/>
              <a:round/>
            </a:ln>
            <a:effectLst/>
          </c:spPr>
          <c:marker>
            <c:symbol val="none"/>
          </c:marker>
          <c:cat>
            <c:numRef>
              <c:f>'Paving Progress'!$A$2:$A$20</c:f>
              <c:numCache>
                <c:formatCode>General</c:formatCode>
                <c:ptCount val="19"/>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numCache>
            </c:numRef>
          </c:cat>
          <c:val>
            <c:numRef>
              <c:f>'Paving Progress'!$D$2:$D$20</c:f>
              <c:numCache>
                <c:formatCode>0%</c:formatCode>
                <c:ptCount val="19"/>
                <c:pt idx="0">
                  <c:v>0.05</c:v>
                </c:pt>
                <c:pt idx="1">
                  <c:v>0.1</c:v>
                </c:pt>
                <c:pt idx="2">
                  <c:v>0.15</c:v>
                </c:pt>
                <c:pt idx="3">
                  <c:v>0.2</c:v>
                </c:pt>
                <c:pt idx="4">
                  <c:v>0.25</c:v>
                </c:pt>
                <c:pt idx="5">
                  <c:v>0.3</c:v>
                </c:pt>
                <c:pt idx="6">
                  <c:v>0.35</c:v>
                </c:pt>
                <c:pt idx="7">
                  <c:v>0.4</c:v>
                </c:pt>
                <c:pt idx="8">
                  <c:v>0.45</c:v>
                </c:pt>
                <c:pt idx="9">
                  <c:v>0.5</c:v>
                </c:pt>
                <c:pt idx="10">
                  <c:v>0.55000000000000004</c:v>
                </c:pt>
                <c:pt idx="11">
                  <c:v>0.6</c:v>
                </c:pt>
                <c:pt idx="12">
                  <c:v>0.65</c:v>
                </c:pt>
                <c:pt idx="13">
                  <c:v>0.7</c:v>
                </c:pt>
                <c:pt idx="14">
                  <c:v>0.75</c:v>
                </c:pt>
                <c:pt idx="15">
                  <c:v>0.8</c:v>
                </c:pt>
                <c:pt idx="16">
                  <c:v>0.85</c:v>
                </c:pt>
                <c:pt idx="17">
                  <c:v>0.9</c:v>
                </c:pt>
                <c:pt idx="18">
                  <c:v>0.95</c:v>
                </c:pt>
              </c:numCache>
            </c:numRef>
          </c:val>
          <c:smooth val="0"/>
          <c:extLst>
            <c:ext xmlns:c16="http://schemas.microsoft.com/office/drawing/2014/chart" uri="{C3380CC4-5D6E-409C-BE32-E72D297353CC}">
              <c16:uniqueId val="{00000001-3B1E-4FAD-89BD-0EE8D184284B}"/>
            </c:ext>
          </c:extLst>
        </c:ser>
        <c:dLbls>
          <c:showLegendKey val="0"/>
          <c:showVal val="0"/>
          <c:showCatName val="0"/>
          <c:showSerName val="0"/>
          <c:showPercent val="0"/>
          <c:showBubbleSize val="0"/>
        </c:dLbls>
        <c:smooth val="0"/>
        <c:axId val="981237231"/>
        <c:axId val="981234735"/>
      </c:lineChart>
      <c:catAx>
        <c:axId val="9812372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981234735"/>
        <c:crosses val="autoZero"/>
        <c:auto val="1"/>
        <c:lblAlgn val="ctr"/>
        <c:lblOffset val="100"/>
        <c:noMultiLvlLbl val="0"/>
      </c:catAx>
      <c:valAx>
        <c:axId val="981234735"/>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Percentage of Lane Miles Paved</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9812372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Permit Applications per</a:t>
            </a:r>
            <a:r>
              <a:rPr lang="en-US" baseline="0"/>
              <a:t> Year</a:t>
            </a:r>
            <a:endParaRPr lang="en-US"/>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Permit Applications</c:v>
                </c:pt>
              </c:strCache>
            </c:strRef>
          </c:tx>
          <c:spPr>
            <a:ln w="28575" cap="rnd">
              <a:solidFill>
                <a:schemeClr val="accent1"/>
              </a:solidFill>
              <a:round/>
            </a:ln>
            <a:effectLst/>
          </c:spPr>
          <c:marker>
            <c:symbol val="none"/>
          </c:marker>
          <c:cat>
            <c:numRef>
              <c:f>Sheet1!$A$2:$A$8</c:f>
              <c:numCache>
                <c:formatCode>General</c:formatCode>
                <c:ptCount val="7"/>
                <c:pt idx="0">
                  <c:v>2017</c:v>
                </c:pt>
                <c:pt idx="1">
                  <c:v>2018</c:v>
                </c:pt>
                <c:pt idx="2">
                  <c:v>2019</c:v>
                </c:pt>
                <c:pt idx="3">
                  <c:v>2020</c:v>
                </c:pt>
                <c:pt idx="4">
                  <c:v>2021</c:v>
                </c:pt>
                <c:pt idx="5">
                  <c:v>2022</c:v>
                </c:pt>
                <c:pt idx="6">
                  <c:v>2023</c:v>
                </c:pt>
              </c:numCache>
            </c:numRef>
          </c:cat>
          <c:val>
            <c:numRef>
              <c:f>Sheet1!$B$2:$B$8</c:f>
              <c:numCache>
                <c:formatCode>General</c:formatCode>
                <c:ptCount val="7"/>
                <c:pt idx="0">
                  <c:v>1562</c:v>
                </c:pt>
                <c:pt idx="1">
                  <c:v>1725</c:v>
                </c:pt>
                <c:pt idx="2">
                  <c:v>1464</c:v>
                </c:pt>
                <c:pt idx="3">
                  <c:v>1526</c:v>
                </c:pt>
                <c:pt idx="4">
                  <c:v>1877</c:v>
                </c:pt>
                <c:pt idx="5">
                  <c:v>1767</c:v>
                </c:pt>
                <c:pt idx="6">
                  <c:v>1665</c:v>
                </c:pt>
              </c:numCache>
            </c:numRef>
          </c:val>
          <c:smooth val="0"/>
          <c:extLst>
            <c:ext xmlns:c16="http://schemas.microsoft.com/office/drawing/2014/chart" uri="{C3380CC4-5D6E-409C-BE32-E72D297353CC}">
              <c16:uniqueId val="{00000000-5ECD-4D3B-8FC3-6CA192F5B5B0}"/>
            </c:ext>
          </c:extLst>
        </c:ser>
        <c:dLbls>
          <c:showLegendKey val="0"/>
          <c:showVal val="0"/>
          <c:showCatName val="0"/>
          <c:showSerName val="0"/>
          <c:showPercent val="0"/>
          <c:showBubbleSize val="0"/>
        </c:dLbls>
        <c:smooth val="0"/>
        <c:axId val="793963999"/>
        <c:axId val="933602303"/>
      </c:lineChart>
      <c:catAx>
        <c:axId val="7939639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33602303"/>
        <c:crosses val="autoZero"/>
        <c:auto val="1"/>
        <c:lblAlgn val="ctr"/>
        <c:lblOffset val="100"/>
        <c:noMultiLvlLbl val="0"/>
      </c:catAx>
      <c:valAx>
        <c:axId val="9336023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9396399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5FB975-78CF-4176-AE3D-01838B15BC1F}" type="doc">
      <dgm:prSet loTypeId="urn:microsoft.com/office/officeart/2005/8/layout/orgChart1" loCatId="hierarchy" qsTypeId="urn:microsoft.com/office/officeart/2005/8/quickstyle/simple2" qsCatId="simple" csTypeId="urn:microsoft.com/office/officeart/2005/8/colors/accent6_4" csCatId="accent6" phldr="1"/>
      <dgm:spPr/>
      <dgm:t>
        <a:bodyPr/>
        <a:lstStyle/>
        <a:p>
          <a:endParaRPr lang="en-US"/>
        </a:p>
      </dgm:t>
    </dgm:pt>
    <dgm:pt modelId="{D63D910A-086E-4286-89F0-C853E0CEAF11}">
      <dgm:prSet phldrT="[Text]"/>
      <dgm:spPr>
        <a:solidFill>
          <a:srgbClr val="41873E"/>
        </a:solidFill>
      </dgm:spPr>
      <dgm:t>
        <a:bodyPr/>
        <a:lstStyle/>
        <a:p>
          <a:r>
            <a:rPr lang="en-US"/>
            <a:t>Rachel Waldron</a:t>
          </a:r>
        </a:p>
        <a:p>
          <a:r>
            <a:rPr lang="en-US"/>
            <a:t>Parks &amp; Recreation Director</a:t>
          </a:r>
        </a:p>
      </dgm:t>
    </dgm:pt>
    <dgm:pt modelId="{111C5EF9-BB74-43F0-8F55-2BBF6FB955F6}" type="parTrans" cxnId="{60788FEF-8FC8-4504-A7F5-D0B826B78BA7}">
      <dgm:prSet/>
      <dgm:spPr/>
      <dgm:t>
        <a:bodyPr/>
        <a:lstStyle/>
        <a:p>
          <a:endParaRPr lang="en-US"/>
        </a:p>
      </dgm:t>
    </dgm:pt>
    <dgm:pt modelId="{B662CD20-CDF7-4BB9-BEE6-7FE283653D66}" type="sibTrans" cxnId="{60788FEF-8FC8-4504-A7F5-D0B826B78BA7}">
      <dgm:prSet/>
      <dgm:spPr/>
      <dgm:t>
        <a:bodyPr/>
        <a:lstStyle/>
        <a:p>
          <a:endParaRPr lang="en-US"/>
        </a:p>
      </dgm:t>
    </dgm:pt>
    <dgm:pt modelId="{FB05FEF8-7FA5-49CE-B170-B5BF9C2B3CCC}" type="asst">
      <dgm:prSet phldrT="[Text]"/>
      <dgm:spPr>
        <a:solidFill>
          <a:srgbClr val="41873E"/>
        </a:solidFill>
      </dgm:spPr>
      <dgm:t>
        <a:bodyPr/>
        <a:lstStyle/>
        <a:p>
          <a:r>
            <a:rPr lang="en-US"/>
            <a:t>Kate Borden</a:t>
          </a:r>
        </a:p>
        <a:p>
          <a:r>
            <a:rPr lang="en-US"/>
            <a:t>Recreation Program Manager</a:t>
          </a:r>
        </a:p>
      </dgm:t>
    </dgm:pt>
    <dgm:pt modelId="{D6B4FE33-29C0-412C-97EF-85C2135FD3AB}" type="parTrans" cxnId="{D3957D6F-0A34-4EF5-AE50-A08680FDB8ED}">
      <dgm:prSet/>
      <dgm:spPr/>
      <dgm:t>
        <a:bodyPr/>
        <a:lstStyle/>
        <a:p>
          <a:endParaRPr lang="en-US"/>
        </a:p>
      </dgm:t>
    </dgm:pt>
    <dgm:pt modelId="{D81E1BBA-B5EA-4EB5-A6CB-2DE75BE3C057}" type="sibTrans" cxnId="{D3957D6F-0A34-4EF5-AE50-A08680FDB8ED}">
      <dgm:prSet/>
      <dgm:spPr/>
      <dgm:t>
        <a:bodyPr/>
        <a:lstStyle/>
        <a:p>
          <a:endParaRPr lang="en-US"/>
        </a:p>
      </dgm:t>
    </dgm:pt>
    <dgm:pt modelId="{380BCB0C-D09C-4220-ABB9-BA62D64BF5E0}">
      <dgm:prSet phldrT="[Text]"/>
      <dgm:spPr>
        <a:solidFill>
          <a:srgbClr val="41873E"/>
        </a:solidFill>
      </dgm:spPr>
      <dgm:t>
        <a:bodyPr/>
        <a:lstStyle/>
        <a:p>
          <a:r>
            <a:rPr lang="en-US"/>
            <a:t>Andrea Perez</a:t>
          </a:r>
        </a:p>
        <a:p>
          <a:r>
            <a:rPr lang="en-US"/>
            <a:t>Recreation Coordinator</a:t>
          </a:r>
        </a:p>
      </dgm:t>
    </dgm:pt>
    <dgm:pt modelId="{7711FBF3-B200-45D1-941A-B1D4EB1042E7}" type="parTrans" cxnId="{CD774313-4100-441A-BC4C-F3BF13AAD704}">
      <dgm:prSet/>
      <dgm:spPr/>
      <dgm:t>
        <a:bodyPr/>
        <a:lstStyle/>
        <a:p>
          <a:endParaRPr lang="en-US"/>
        </a:p>
      </dgm:t>
    </dgm:pt>
    <dgm:pt modelId="{ADF7416E-4296-44D2-9524-E72AAE94FBC9}" type="sibTrans" cxnId="{CD774313-4100-441A-BC4C-F3BF13AAD704}">
      <dgm:prSet/>
      <dgm:spPr/>
      <dgm:t>
        <a:bodyPr/>
        <a:lstStyle/>
        <a:p>
          <a:endParaRPr lang="en-US"/>
        </a:p>
      </dgm:t>
    </dgm:pt>
    <dgm:pt modelId="{E4E9E846-F9DF-47AB-BF98-E059A5FF0E3C}">
      <dgm:prSet phldrT="[Text]"/>
      <dgm:spPr>
        <a:solidFill>
          <a:srgbClr val="41873E"/>
        </a:solidFill>
      </dgm:spPr>
      <dgm:t>
        <a:bodyPr/>
        <a:lstStyle/>
        <a:p>
          <a:r>
            <a:rPr lang="en-US"/>
            <a:t>David Alexander</a:t>
          </a:r>
        </a:p>
        <a:p>
          <a:r>
            <a:rPr lang="en-US"/>
            <a:t>Grounds Coordinator</a:t>
          </a:r>
        </a:p>
      </dgm:t>
    </dgm:pt>
    <dgm:pt modelId="{22B70A8B-E69A-47CE-BDFA-3DF8791EBD29}" type="parTrans" cxnId="{72C65F73-6374-4D76-8779-B7800BCC1827}">
      <dgm:prSet/>
      <dgm:spPr/>
      <dgm:t>
        <a:bodyPr/>
        <a:lstStyle/>
        <a:p>
          <a:endParaRPr lang="en-US"/>
        </a:p>
      </dgm:t>
    </dgm:pt>
    <dgm:pt modelId="{0A9C3170-3890-41C5-9286-04337291EC26}" type="sibTrans" cxnId="{72C65F73-6374-4D76-8779-B7800BCC1827}">
      <dgm:prSet/>
      <dgm:spPr/>
      <dgm:t>
        <a:bodyPr/>
        <a:lstStyle/>
        <a:p>
          <a:endParaRPr lang="en-US"/>
        </a:p>
      </dgm:t>
    </dgm:pt>
    <dgm:pt modelId="{CCCCBDC8-A73A-498C-AE9A-2129F79FBEF7}">
      <dgm:prSet phldrT="[Text]"/>
      <dgm:spPr>
        <a:solidFill>
          <a:srgbClr val="41873E"/>
        </a:solidFill>
      </dgm:spPr>
      <dgm:t>
        <a:bodyPr/>
        <a:lstStyle/>
        <a:p>
          <a:r>
            <a:rPr lang="en-US"/>
            <a:t>Brandon Alvarado</a:t>
          </a:r>
        </a:p>
        <a:p>
          <a:r>
            <a:rPr lang="en-US"/>
            <a:t>Facilities Coordinator</a:t>
          </a:r>
        </a:p>
      </dgm:t>
    </dgm:pt>
    <dgm:pt modelId="{BAC7F6ED-273B-4EFE-861B-9C709F071DBD}" type="parTrans" cxnId="{4028E32A-6658-4BAF-BC69-B855372BDD71}">
      <dgm:prSet/>
      <dgm:spPr/>
      <dgm:t>
        <a:bodyPr/>
        <a:lstStyle/>
        <a:p>
          <a:endParaRPr lang="en-US"/>
        </a:p>
      </dgm:t>
    </dgm:pt>
    <dgm:pt modelId="{BCF4733D-02D0-401D-BB39-8B46EEA0E404}" type="sibTrans" cxnId="{4028E32A-6658-4BAF-BC69-B855372BDD71}">
      <dgm:prSet/>
      <dgm:spPr/>
      <dgm:t>
        <a:bodyPr/>
        <a:lstStyle/>
        <a:p>
          <a:endParaRPr lang="en-US"/>
        </a:p>
      </dgm:t>
    </dgm:pt>
    <dgm:pt modelId="{DD41E72C-262B-4792-91B7-FCAFF8EA55E0}">
      <dgm:prSet phldrT="[Text]"/>
      <dgm:spPr>
        <a:solidFill>
          <a:srgbClr val="41873E"/>
        </a:solidFill>
      </dgm:spPr>
      <dgm:t>
        <a:bodyPr/>
        <a:lstStyle/>
        <a:p>
          <a:r>
            <a:rPr lang="en-US"/>
            <a:t>XXXXXX</a:t>
          </a:r>
        </a:p>
        <a:p>
          <a:r>
            <a:rPr lang="en-US"/>
            <a:t>Recreation Coordinator</a:t>
          </a:r>
        </a:p>
      </dgm:t>
    </dgm:pt>
    <dgm:pt modelId="{0E0CF693-C343-4B88-AAD7-36798AB0D9B8}" type="parTrans" cxnId="{27F98086-5B47-4C5C-A639-B1C0130C5A55}">
      <dgm:prSet/>
      <dgm:spPr/>
      <dgm:t>
        <a:bodyPr/>
        <a:lstStyle/>
        <a:p>
          <a:endParaRPr lang="en-US"/>
        </a:p>
      </dgm:t>
    </dgm:pt>
    <dgm:pt modelId="{5BA88B0F-93A6-4084-937D-64C49A2FF54E}" type="sibTrans" cxnId="{27F98086-5B47-4C5C-A639-B1C0130C5A55}">
      <dgm:prSet/>
      <dgm:spPr/>
      <dgm:t>
        <a:bodyPr/>
        <a:lstStyle/>
        <a:p>
          <a:endParaRPr lang="en-US"/>
        </a:p>
      </dgm:t>
    </dgm:pt>
    <dgm:pt modelId="{B539C01A-6800-4572-A4BA-C61AA9E3C6EB}" type="asst">
      <dgm:prSet phldrT="[Text]"/>
      <dgm:spPr>
        <a:solidFill>
          <a:srgbClr val="41873E"/>
        </a:solidFill>
      </dgm:spPr>
      <dgm:t>
        <a:bodyPr/>
        <a:lstStyle/>
        <a:p>
          <a:r>
            <a:rPr lang="en-US"/>
            <a:t>Gabe Neps</a:t>
          </a:r>
        </a:p>
        <a:p>
          <a:r>
            <a:rPr lang="en-US"/>
            <a:t>Operations Manager</a:t>
          </a:r>
        </a:p>
      </dgm:t>
    </dgm:pt>
    <dgm:pt modelId="{C1DF80DC-FC87-48D2-BD8F-B8DD2F98D3E1}" type="parTrans" cxnId="{26F9DF03-7A6D-4101-978A-313577C8C2C0}">
      <dgm:prSet/>
      <dgm:spPr/>
      <dgm:t>
        <a:bodyPr/>
        <a:lstStyle/>
        <a:p>
          <a:endParaRPr lang="en-US"/>
        </a:p>
      </dgm:t>
    </dgm:pt>
    <dgm:pt modelId="{C5357DC0-C378-492F-A509-A9C18D58940D}" type="sibTrans" cxnId="{26F9DF03-7A6D-4101-978A-313577C8C2C0}">
      <dgm:prSet/>
      <dgm:spPr/>
      <dgm:t>
        <a:bodyPr/>
        <a:lstStyle/>
        <a:p>
          <a:endParaRPr lang="en-US"/>
        </a:p>
      </dgm:t>
    </dgm:pt>
    <dgm:pt modelId="{4AEF48D7-9393-4FE4-8826-758D9DE34AF7}">
      <dgm:prSet/>
      <dgm:spPr>
        <a:solidFill>
          <a:srgbClr val="41873E"/>
        </a:solidFill>
      </dgm:spPr>
      <dgm:t>
        <a:bodyPr/>
        <a:lstStyle/>
        <a:p>
          <a:r>
            <a:rPr lang="en-US"/>
            <a:t>Kelvin Alford</a:t>
          </a:r>
        </a:p>
        <a:p>
          <a:r>
            <a:rPr lang="en-US"/>
            <a:t>Facilities Associate</a:t>
          </a:r>
        </a:p>
      </dgm:t>
    </dgm:pt>
    <dgm:pt modelId="{19D0EFFF-DAD3-43AC-99BE-5624F9ABEF85}" type="parTrans" cxnId="{1A83A7BF-A43B-4330-BD9F-BCBA51B5834C}">
      <dgm:prSet/>
      <dgm:spPr/>
      <dgm:t>
        <a:bodyPr/>
        <a:lstStyle/>
        <a:p>
          <a:endParaRPr lang="en-US"/>
        </a:p>
      </dgm:t>
    </dgm:pt>
    <dgm:pt modelId="{1B4DBBB9-28D0-4B4A-89EF-2440A1C4D332}" type="sibTrans" cxnId="{1A83A7BF-A43B-4330-BD9F-BCBA51B5834C}">
      <dgm:prSet/>
      <dgm:spPr/>
      <dgm:t>
        <a:bodyPr/>
        <a:lstStyle/>
        <a:p>
          <a:endParaRPr lang="en-US"/>
        </a:p>
      </dgm:t>
    </dgm:pt>
    <dgm:pt modelId="{8FEB0229-609A-4B07-8324-CE83E8F51530}">
      <dgm:prSet/>
      <dgm:spPr>
        <a:solidFill>
          <a:srgbClr val="41873E"/>
        </a:solidFill>
      </dgm:spPr>
      <dgm:t>
        <a:bodyPr/>
        <a:lstStyle/>
        <a:p>
          <a:r>
            <a:rPr lang="en-US" err="1"/>
            <a:t>Antwain</a:t>
          </a:r>
          <a:r>
            <a:rPr lang="en-US"/>
            <a:t> Adams</a:t>
          </a:r>
        </a:p>
        <a:p>
          <a:r>
            <a:rPr lang="en-US"/>
            <a:t>PT Recreation Leader</a:t>
          </a:r>
        </a:p>
      </dgm:t>
    </dgm:pt>
    <dgm:pt modelId="{BA1E6C38-9ABA-49D3-9E17-4B92B3CAF7D9}" type="parTrans" cxnId="{78CFBB62-93C9-4CEF-A7BD-0763615A6EAE}">
      <dgm:prSet/>
      <dgm:spPr/>
      <dgm:t>
        <a:bodyPr/>
        <a:lstStyle/>
        <a:p>
          <a:endParaRPr lang="en-US"/>
        </a:p>
      </dgm:t>
    </dgm:pt>
    <dgm:pt modelId="{F384D3C4-317D-4601-9F99-6709DF704C82}" type="sibTrans" cxnId="{78CFBB62-93C9-4CEF-A7BD-0763615A6EAE}">
      <dgm:prSet/>
      <dgm:spPr/>
      <dgm:t>
        <a:bodyPr/>
        <a:lstStyle/>
        <a:p>
          <a:endParaRPr lang="en-US"/>
        </a:p>
      </dgm:t>
    </dgm:pt>
    <dgm:pt modelId="{7713E0B1-C01D-45CE-AB4B-73DC76EFE223}">
      <dgm:prSet/>
      <dgm:spPr>
        <a:solidFill>
          <a:srgbClr val="41873E"/>
        </a:solidFill>
      </dgm:spPr>
      <dgm:t>
        <a:bodyPr/>
        <a:lstStyle/>
        <a:p>
          <a:r>
            <a:rPr lang="en-US"/>
            <a:t>XXXXXX</a:t>
          </a:r>
        </a:p>
        <a:p>
          <a:r>
            <a:rPr lang="en-US"/>
            <a:t>PT Recreation Leader</a:t>
          </a:r>
        </a:p>
      </dgm:t>
    </dgm:pt>
    <dgm:pt modelId="{0C750DEE-0D4B-49B1-823B-2D19B7DE5BBE}" type="parTrans" cxnId="{6FA11A7E-2318-413B-9242-726B31862989}">
      <dgm:prSet/>
      <dgm:spPr/>
      <dgm:t>
        <a:bodyPr/>
        <a:lstStyle/>
        <a:p>
          <a:endParaRPr lang="en-US"/>
        </a:p>
      </dgm:t>
    </dgm:pt>
    <dgm:pt modelId="{69A74E6F-FD26-4478-B66D-700A7DCF062F}" type="sibTrans" cxnId="{6FA11A7E-2318-413B-9242-726B31862989}">
      <dgm:prSet/>
      <dgm:spPr/>
      <dgm:t>
        <a:bodyPr/>
        <a:lstStyle/>
        <a:p>
          <a:endParaRPr lang="en-US"/>
        </a:p>
      </dgm:t>
    </dgm:pt>
    <dgm:pt modelId="{479EC1B6-DF79-45A5-8975-131E572E7EF1}" type="pres">
      <dgm:prSet presAssocID="{475FB975-78CF-4176-AE3D-01838B15BC1F}" presName="hierChild1" presStyleCnt="0">
        <dgm:presLayoutVars>
          <dgm:orgChart val="1"/>
          <dgm:chPref val="1"/>
          <dgm:dir/>
          <dgm:animOne val="branch"/>
          <dgm:animLvl val="lvl"/>
          <dgm:resizeHandles/>
        </dgm:presLayoutVars>
      </dgm:prSet>
      <dgm:spPr/>
    </dgm:pt>
    <dgm:pt modelId="{38FB659E-1462-4490-B03C-C686633E5F47}" type="pres">
      <dgm:prSet presAssocID="{D63D910A-086E-4286-89F0-C853E0CEAF11}" presName="hierRoot1" presStyleCnt="0">
        <dgm:presLayoutVars>
          <dgm:hierBranch val="init"/>
        </dgm:presLayoutVars>
      </dgm:prSet>
      <dgm:spPr/>
    </dgm:pt>
    <dgm:pt modelId="{14F688A7-8875-448E-8A50-981B521A6677}" type="pres">
      <dgm:prSet presAssocID="{D63D910A-086E-4286-89F0-C853E0CEAF11}" presName="rootComposite1" presStyleCnt="0"/>
      <dgm:spPr/>
    </dgm:pt>
    <dgm:pt modelId="{FEEE6565-27C0-4357-B6F4-F9F6C535AA03}" type="pres">
      <dgm:prSet presAssocID="{D63D910A-086E-4286-89F0-C853E0CEAF11}" presName="rootText1" presStyleLbl="node0" presStyleIdx="0" presStyleCnt="1" custScaleX="182196">
        <dgm:presLayoutVars>
          <dgm:chPref val="3"/>
        </dgm:presLayoutVars>
      </dgm:prSet>
      <dgm:spPr/>
    </dgm:pt>
    <dgm:pt modelId="{A42994A1-62E2-4F92-A0DD-8F80E33CB404}" type="pres">
      <dgm:prSet presAssocID="{D63D910A-086E-4286-89F0-C853E0CEAF11}" presName="rootConnector1" presStyleLbl="node1" presStyleIdx="0" presStyleCnt="0"/>
      <dgm:spPr/>
    </dgm:pt>
    <dgm:pt modelId="{E71AB697-2E5F-415C-BA9E-7B58EFC78659}" type="pres">
      <dgm:prSet presAssocID="{D63D910A-086E-4286-89F0-C853E0CEAF11}" presName="hierChild2" presStyleCnt="0"/>
      <dgm:spPr/>
    </dgm:pt>
    <dgm:pt modelId="{02F2EFD4-1259-4C22-B031-42084A4544AC}" type="pres">
      <dgm:prSet presAssocID="{7711FBF3-B200-45D1-941A-B1D4EB1042E7}" presName="Name37" presStyleLbl="parChTrans1D2" presStyleIdx="0" presStyleCnt="6"/>
      <dgm:spPr/>
    </dgm:pt>
    <dgm:pt modelId="{FEDDD273-6E9C-4B17-A266-E184098A325F}" type="pres">
      <dgm:prSet presAssocID="{380BCB0C-D09C-4220-ABB9-BA62D64BF5E0}" presName="hierRoot2" presStyleCnt="0">
        <dgm:presLayoutVars>
          <dgm:hierBranch val="init"/>
        </dgm:presLayoutVars>
      </dgm:prSet>
      <dgm:spPr/>
    </dgm:pt>
    <dgm:pt modelId="{1A12184B-85D7-4FAC-853E-DA90D1FC9461}" type="pres">
      <dgm:prSet presAssocID="{380BCB0C-D09C-4220-ABB9-BA62D64BF5E0}" presName="rootComposite" presStyleCnt="0"/>
      <dgm:spPr/>
    </dgm:pt>
    <dgm:pt modelId="{4174680D-26FE-4E9C-BC7D-7B051B5D4922}" type="pres">
      <dgm:prSet presAssocID="{380BCB0C-D09C-4220-ABB9-BA62D64BF5E0}" presName="rootText" presStyleLbl="node2" presStyleIdx="0" presStyleCnt="4" custScaleX="144560">
        <dgm:presLayoutVars>
          <dgm:chPref val="3"/>
        </dgm:presLayoutVars>
      </dgm:prSet>
      <dgm:spPr/>
    </dgm:pt>
    <dgm:pt modelId="{90947361-5EAB-40A2-BE60-F0738160163E}" type="pres">
      <dgm:prSet presAssocID="{380BCB0C-D09C-4220-ABB9-BA62D64BF5E0}" presName="rootConnector" presStyleLbl="node2" presStyleIdx="0" presStyleCnt="4"/>
      <dgm:spPr/>
    </dgm:pt>
    <dgm:pt modelId="{80486422-C53C-4E54-B16B-B580EEE402E3}" type="pres">
      <dgm:prSet presAssocID="{380BCB0C-D09C-4220-ABB9-BA62D64BF5E0}" presName="hierChild4" presStyleCnt="0"/>
      <dgm:spPr/>
    </dgm:pt>
    <dgm:pt modelId="{770E9F22-6541-40BF-94D6-64A80DD04C81}" type="pres">
      <dgm:prSet presAssocID="{BA1E6C38-9ABA-49D3-9E17-4B92B3CAF7D9}" presName="Name37" presStyleLbl="parChTrans1D3" presStyleIdx="0" presStyleCnt="3"/>
      <dgm:spPr/>
    </dgm:pt>
    <dgm:pt modelId="{39830228-2D92-4A2A-94DF-576995D7E159}" type="pres">
      <dgm:prSet presAssocID="{8FEB0229-609A-4B07-8324-CE83E8F51530}" presName="hierRoot2" presStyleCnt="0">
        <dgm:presLayoutVars>
          <dgm:hierBranch val="init"/>
        </dgm:presLayoutVars>
      </dgm:prSet>
      <dgm:spPr/>
    </dgm:pt>
    <dgm:pt modelId="{10F4B0A8-C9D0-4EC9-897B-32CBECEA6846}" type="pres">
      <dgm:prSet presAssocID="{8FEB0229-609A-4B07-8324-CE83E8F51530}" presName="rootComposite" presStyleCnt="0"/>
      <dgm:spPr/>
    </dgm:pt>
    <dgm:pt modelId="{697B7941-B987-445A-8479-E936ADD428D7}" type="pres">
      <dgm:prSet presAssocID="{8FEB0229-609A-4B07-8324-CE83E8F51530}" presName="rootText" presStyleLbl="node3" presStyleIdx="0" presStyleCnt="3" custScaleX="121637" custLinFactNeighborX="-25272">
        <dgm:presLayoutVars>
          <dgm:chPref val="3"/>
        </dgm:presLayoutVars>
      </dgm:prSet>
      <dgm:spPr/>
    </dgm:pt>
    <dgm:pt modelId="{0BC08954-80CC-4347-81CD-50DAFE36518D}" type="pres">
      <dgm:prSet presAssocID="{8FEB0229-609A-4B07-8324-CE83E8F51530}" presName="rootConnector" presStyleLbl="node3" presStyleIdx="0" presStyleCnt="3"/>
      <dgm:spPr/>
    </dgm:pt>
    <dgm:pt modelId="{B2FFF8F9-8E56-4DFC-AAF4-06BB98EF017F}" type="pres">
      <dgm:prSet presAssocID="{8FEB0229-609A-4B07-8324-CE83E8F51530}" presName="hierChild4" presStyleCnt="0"/>
      <dgm:spPr/>
    </dgm:pt>
    <dgm:pt modelId="{BE604EBD-8B88-417C-B060-8BA2B3A534D6}" type="pres">
      <dgm:prSet presAssocID="{8FEB0229-609A-4B07-8324-CE83E8F51530}" presName="hierChild5" presStyleCnt="0"/>
      <dgm:spPr/>
    </dgm:pt>
    <dgm:pt modelId="{2308F7AA-57A6-4DFF-B889-24DDEB3A9BCC}" type="pres">
      <dgm:prSet presAssocID="{380BCB0C-D09C-4220-ABB9-BA62D64BF5E0}" presName="hierChild5" presStyleCnt="0"/>
      <dgm:spPr/>
    </dgm:pt>
    <dgm:pt modelId="{7F0A63D4-6980-40F8-A619-BF144094C4C9}" type="pres">
      <dgm:prSet presAssocID="{0E0CF693-C343-4B88-AAD7-36798AB0D9B8}" presName="Name37" presStyleLbl="parChTrans1D2" presStyleIdx="1" presStyleCnt="6"/>
      <dgm:spPr/>
    </dgm:pt>
    <dgm:pt modelId="{031BEE16-2F7C-4A2D-9E12-E842337CCF0D}" type="pres">
      <dgm:prSet presAssocID="{DD41E72C-262B-4792-91B7-FCAFF8EA55E0}" presName="hierRoot2" presStyleCnt="0">
        <dgm:presLayoutVars>
          <dgm:hierBranch val="init"/>
        </dgm:presLayoutVars>
      </dgm:prSet>
      <dgm:spPr/>
    </dgm:pt>
    <dgm:pt modelId="{8B6A733D-9340-48C0-98B2-1BF8F06A1D56}" type="pres">
      <dgm:prSet presAssocID="{DD41E72C-262B-4792-91B7-FCAFF8EA55E0}" presName="rootComposite" presStyleCnt="0"/>
      <dgm:spPr/>
    </dgm:pt>
    <dgm:pt modelId="{AC444228-E99E-41F8-9C20-6D92939E6D01}" type="pres">
      <dgm:prSet presAssocID="{DD41E72C-262B-4792-91B7-FCAFF8EA55E0}" presName="rootText" presStyleLbl="node2" presStyleIdx="1" presStyleCnt="4" custScaleX="140499" custLinFactNeighborX="-16607">
        <dgm:presLayoutVars>
          <dgm:chPref val="3"/>
        </dgm:presLayoutVars>
      </dgm:prSet>
      <dgm:spPr/>
    </dgm:pt>
    <dgm:pt modelId="{311D28F0-B0E3-4A3B-81E6-FAFF3491EB0B}" type="pres">
      <dgm:prSet presAssocID="{DD41E72C-262B-4792-91B7-FCAFF8EA55E0}" presName="rootConnector" presStyleLbl="node2" presStyleIdx="1" presStyleCnt="4"/>
      <dgm:spPr/>
    </dgm:pt>
    <dgm:pt modelId="{47104271-9E86-446A-AB73-531AC4A52CD4}" type="pres">
      <dgm:prSet presAssocID="{DD41E72C-262B-4792-91B7-FCAFF8EA55E0}" presName="hierChild4" presStyleCnt="0"/>
      <dgm:spPr/>
    </dgm:pt>
    <dgm:pt modelId="{45D78861-0704-4278-A2AD-1BE08D0A3D43}" type="pres">
      <dgm:prSet presAssocID="{0C750DEE-0D4B-49B1-823B-2D19B7DE5BBE}" presName="Name37" presStyleLbl="parChTrans1D3" presStyleIdx="1" presStyleCnt="3"/>
      <dgm:spPr/>
    </dgm:pt>
    <dgm:pt modelId="{A19DC122-7A36-4A11-8A41-F89F48801DDD}" type="pres">
      <dgm:prSet presAssocID="{7713E0B1-C01D-45CE-AB4B-73DC76EFE223}" presName="hierRoot2" presStyleCnt="0">
        <dgm:presLayoutVars>
          <dgm:hierBranch val="init"/>
        </dgm:presLayoutVars>
      </dgm:prSet>
      <dgm:spPr/>
    </dgm:pt>
    <dgm:pt modelId="{F9BDC44A-80EA-4A13-B90E-B2A0B2E02133}" type="pres">
      <dgm:prSet presAssocID="{7713E0B1-C01D-45CE-AB4B-73DC76EFE223}" presName="rootComposite" presStyleCnt="0"/>
      <dgm:spPr/>
    </dgm:pt>
    <dgm:pt modelId="{014880BC-CA06-4416-9B4D-87E9495B9938}" type="pres">
      <dgm:prSet presAssocID="{7713E0B1-C01D-45CE-AB4B-73DC76EFE223}" presName="rootText" presStyleLbl="node3" presStyleIdx="1" presStyleCnt="3" custScaleX="132229" custLinFactNeighborX="-44768">
        <dgm:presLayoutVars>
          <dgm:chPref val="3"/>
        </dgm:presLayoutVars>
      </dgm:prSet>
      <dgm:spPr/>
    </dgm:pt>
    <dgm:pt modelId="{3C4F7620-D7DB-4DA6-A998-6F8519A965CF}" type="pres">
      <dgm:prSet presAssocID="{7713E0B1-C01D-45CE-AB4B-73DC76EFE223}" presName="rootConnector" presStyleLbl="node3" presStyleIdx="1" presStyleCnt="3"/>
      <dgm:spPr/>
    </dgm:pt>
    <dgm:pt modelId="{4FECB9BD-C7A3-4908-B14C-61DBA248303A}" type="pres">
      <dgm:prSet presAssocID="{7713E0B1-C01D-45CE-AB4B-73DC76EFE223}" presName="hierChild4" presStyleCnt="0"/>
      <dgm:spPr/>
    </dgm:pt>
    <dgm:pt modelId="{36B85FE3-8789-4C4E-91A0-60866736FEBF}" type="pres">
      <dgm:prSet presAssocID="{7713E0B1-C01D-45CE-AB4B-73DC76EFE223}" presName="hierChild5" presStyleCnt="0"/>
      <dgm:spPr/>
    </dgm:pt>
    <dgm:pt modelId="{C865BEC9-2A05-405F-91A8-BE77C5C04235}" type="pres">
      <dgm:prSet presAssocID="{DD41E72C-262B-4792-91B7-FCAFF8EA55E0}" presName="hierChild5" presStyleCnt="0"/>
      <dgm:spPr/>
    </dgm:pt>
    <dgm:pt modelId="{41AF0B5D-474B-4C80-A9ED-3E5225CDB015}" type="pres">
      <dgm:prSet presAssocID="{22B70A8B-E69A-47CE-BDFA-3DF8791EBD29}" presName="Name37" presStyleLbl="parChTrans1D2" presStyleIdx="2" presStyleCnt="6"/>
      <dgm:spPr/>
    </dgm:pt>
    <dgm:pt modelId="{99F123C2-51B0-4099-9E49-F6A0340E6AE2}" type="pres">
      <dgm:prSet presAssocID="{E4E9E846-F9DF-47AB-BF98-E059A5FF0E3C}" presName="hierRoot2" presStyleCnt="0">
        <dgm:presLayoutVars>
          <dgm:hierBranch val="init"/>
        </dgm:presLayoutVars>
      </dgm:prSet>
      <dgm:spPr/>
    </dgm:pt>
    <dgm:pt modelId="{734F8F1B-019B-48C6-B33F-A7DDF50B727B}" type="pres">
      <dgm:prSet presAssocID="{E4E9E846-F9DF-47AB-BF98-E059A5FF0E3C}" presName="rootComposite" presStyleCnt="0"/>
      <dgm:spPr/>
    </dgm:pt>
    <dgm:pt modelId="{796F1034-FAD7-4C57-9FCB-22E13DBBA2DA}" type="pres">
      <dgm:prSet presAssocID="{E4E9E846-F9DF-47AB-BF98-E059A5FF0E3C}" presName="rootText" presStyleLbl="node2" presStyleIdx="2" presStyleCnt="4" custScaleX="120694">
        <dgm:presLayoutVars>
          <dgm:chPref val="3"/>
        </dgm:presLayoutVars>
      </dgm:prSet>
      <dgm:spPr/>
    </dgm:pt>
    <dgm:pt modelId="{ABC15845-BACB-4B60-9769-8BD1D54BBA2C}" type="pres">
      <dgm:prSet presAssocID="{E4E9E846-F9DF-47AB-BF98-E059A5FF0E3C}" presName="rootConnector" presStyleLbl="node2" presStyleIdx="2" presStyleCnt="4"/>
      <dgm:spPr/>
    </dgm:pt>
    <dgm:pt modelId="{E31A5D10-FB2C-47C0-A66F-B34EF5338A6C}" type="pres">
      <dgm:prSet presAssocID="{E4E9E846-F9DF-47AB-BF98-E059A5FF0E3C}" presName="hierChild4" presStyleCnt="0"/>
      <dgm:spPr/>
    </dgm:pt>
    <dgm:pt modelId="{28C39F92-9C17-409A-A8B5-B9D455E56593}" type="pres">
      <dgm:prSet presAssocID="{E4E9E846-F9DF-47AB-BF98-E059A5FF0E3C}" presName="hierChild5" presStyleCnt="0"/>
      <dgm:spPr/>
    </dgm:pt>
    <dgm:pt modelId="{91E58549-0874-42BA-A118-517CBD08F5F0}" type="pres">
      <dgm:prSet presAssocID="{BAC7F6ED-273B-4EFE-861B-9C709F071DBD}" presName="Name37" presStyleLbl="parChTrans1D2" presStyleIdx="3" presStyleCnt="6"/>
      <dgm:spPr/>
    </dgm:pt>
    <dgm:pt modelId="{F9763E3B-EDEB-4070-BE6C-0A4B8BCB42C9}" type="pres">
      <dgm:prSet presAssocID="{CCCCBDC8-A73A-498C-AE9A-2129F79FBEF7}" presName="hierRoot2" presStyleCnt="0">
        <dgm:presLayoutVars>
          <dgm:hierBranch val="init"/>
        </dgm:presLayoutVars>
      </dgm:prSet>
      <dgm:spPr/>
    </dgm:pt>
    <dgm:pt modelId="{C462CAC0-A75B-4B7D-8F5A-D98DB83ED8B8}" type="pres">
      <dgm:prSet presAssocID="{CCCCBDC8-A73A-498C-AE9A-2129F79FBEF7}" presName="rootComposite" presStyleCnt="0"/>
      <dgm:spPr/>
    </dgm:pt>
    <dgm:pt modelId="{C187B75B-412F-47E9-8B3A-DABCD63FB78D}" type="pres">
      <dgm:prSet presAssocID="{CCCCBDC8-A73A-498C-AE9A-2129F79FBEF7}" presName="rootText" presStyleLbl="node2" presStyleIdx="3" presStyleCnt="4" custScaleX="124185">
        <dgm:presLayoutVars>
          <dgm:chPref val="3"/>
        </dgm:presLayoutVars>
      </dgm:prSet>
      <dgm:spPr/>
    </dgm:pt>
    <dgm:pt modelId="{C207A66D-CB3B-44F2-839D-07D5202C0904}" type="pres">
      <dgm:prSet presAssocID="{CCCCBDC8-A73A-498C-AE9A-2129F79FBEF7}" presName="rootConnector" presStyleLbl="node2" presStyleIdx="3" presStyleCnt="4"/>
      <dgm:spPr/>
    </dgm:pt>
    <dgm:pt modelId="{4CB2F757-A30B-4A89-B63E-22CB879431E7}" type="pres">
      <dgm:prSet presAssocID="{CCCCBDC8-A73A-498C-AE9A-2129F79FBEF7}" presName="hierChild4" presStyleCnt="0"/>
      <dgm:spPr/>
    </dgm:pt>
    <dgm:pt modelId="{120C0D30-89BC-4527-80FE-A43B4D2F2DDA}" type="pres">
      <dgm:prSet presAssocID="{19D0EFFF-DAD3-43AC-99BE-5624F9ABEF85}" presName="Name37" presStyleLbl="parChTrans1D3" presStyleIdx="2" presStyleCnt="3"/>
      <dgm:spPr/>
    </dgm:pt>
    <dgm:pt modelId="{AF8DD7F3-8462-4A3E-A3F7-81549960B815}" type="pres">
      <dgm:prSet presAssocID="{4AEF48D7-9393-4FE4-8826-758D9DE34AF7}" presName="hierRoot2" presStyleCnt="0">
        <dgm:presLayoutVars>
          <dgm:hierBranch val="init"/>
        </dgm:presLayoutVars>
      </dgm:prSet>
      <dgm:spPr/>
    </dgm:pt>
    <dgm:pt modelId="{DEB367DC-8B79-401E-9CA9-442C0998E86B}" type="pres">
      <dgm:prSet presAssocID="{4AEF48D7-9393-4FE4-8826-758D9DE34AF7}" presName="rootComposite" presStyleCnt="0"/>
      <dgm:spPr/>
    </dgm:pt>
    <dgm:pt modelId="{F97BD7D9-3F59-40BE-A27D-8871F1040B52}" type="pres">
      <dgm:prSet presAssocID="{4AEF48D7-9393-4FE4-8826-758D9DE34AF7}" presName="rootText" presStyleLbl="node3" presStyleIdx="2" presStyleCnt="3" custScaleX="122211">
        <dgm:presLayoutVars>
          <dgm:chPref val="3"/>
        </dgm:presLayoutVars>
      </dgm:prSet>
      <dgm:spPr/>
    </dgm:pt>
    <dgm:pt modelId="{84DCC810-2E02-408D-A371-77115FE15F85}" type="pres">
      <dgm:prSet presAssocID="{4AEF48D7-9393-4FE4-8826-758D9DE34AF7}" presName="rootConnector" presStyleLbl="node3" presStyleIdx="2" presStyleCnt="3"/>
      <dgm:spPr/>
    </dgm:pt>
    <dgm:pt modelId="{EE9A9112-8ED9-4D8F-80AD-28673D1DE3A7}" type="pres">
      <dgm:prSet presAssocID="{4AEF48D7-9393-4FE4-8826-758D9DE34AF7}" presName="hierChild4" presStyleCnt="0"/>
      <dgm:spPr/>
    </dgm:pt>
    <dgm:pt modelId="{17F6D852-5D23-4A4C-9452-48D73EFF8411}" type="pres">
      <dgm:prSet presAssocID="{4AEF48D7-9393-4FE4-8826-758D9DE34AF7}" presName="hierChild5" presStyleCnt="0"/>
      <dgm:spPr/>
    </dgm:pt>
    <dgm:pt modelId="{EA7F7741-DA34-48A7-BBB4-06FBAA3240A8}" type="pres">
      <dgm:prSet presAssocID="{CCCCBDC8-A73A-498C-AE9A-2129F79FBEF7}" presName="hierChild5" presStyleCnt="0"/>
      <dgm:spPr/>
    </dgm:pt>
    <dgm:pt modelId="{ACE756BF-CFE2-477D-A970-CE62ABD9D1A1}" type="pres">
      <dgm:prSet presAssocID="{D63D910A-086E-4286-89F0-C853E0CEAF11}" presName="hierChild3" presStyleCnt="0"/>
      <dgm:spPr/>
    </dgm:pt>
    <dgm:pt modelId="{78DFCAAA-F492-4FF1-9DD0-13BBD9B97488}" type="pres">
      <dgm:prSet presAssocID="{D6B4FE33-29C0-412C-97EF-85C2135FD3AB}" presName="Name111" presStyleLbl="parChTrans1D2" presStyleIdx="4" presStyleCnt="6"/>
      <dgm:spPr/>
    </dgm:pt>
    <dgm:pt modelId="{EFF50AA1-ED28-405E-B3F7-09C76BB66D92}" type="pres">
      <dgm:prSet presAssocID="{FB05FEF8-7FA5-49CE-B170-B5BF9C2B3CCC}" presName="hierRoot3" presStyleCnt="0">
        <dgm:presLayoutVars>
          <dgm:hierBranch val="init"/>
        </dgm:presLayoutVars>
      </dgm:prSet>
      <dgm:spPr/>
    </dgm:pt>
    <dgm:pt modelId="{1C0D135E-C16C-4CDF-BA20-0BE21FCBDDF2}" type="pres">
      <dgm:prSet presAssocID="{FB05FEF8-7FA5-49CE-B170-B5BF9C2B3CCC}" presName="rootComposite3" presStyleCnt="0"/>
      <dgm:spPr/>
    </dgm:pt>
    <dgm:pt modelId="{0976660F-90ED-4D4F-8006-1CCC503B6843}" type="pres">
      <dgm:prSet presAssocID="{FB05FEF8-7FA5-49CE-B170-B5BF9C2B3CCC}" presName="rootText3" presStyleLbl="asst1" presStyleIdx="0" presStyleCnt="2" custScaleX="160948" custLinFactNeighborX="-56322">
        <dgm:presLayoutVars>
          <dgm:chPref val="3"/>
        </dgm:presLayoutVars>
      </dgm:prSet>
      <dgm:spPr/>
    </dgm:pt>
    <dgm:pt modelId="{D1E9CA9D-4824-4A58-B074-88A6C1183B00}" type="pres">
      <dgm:prSet presAssocID="{FB05FEF8-7FA5-49CE-B170-B5BF9C2B3CCC}" presName="rootConnector3" presStyleLbl="asst1" presStyleIdx="0" presStyleCnt="2"/>
      <dgm:spPr/>
    </dgm:pt>
    <dgm:pt modelId="{A0500656-0AF8-4BC7-A8E7-B089A60EF4EC}" type="pres">
      <dgm:prSet presAssocID="{FB05FEF8-7FA5-49CE-B170-B5BF9C2B3CCC}" presName="hierChild6" presStyleCnt="0"/>
      <dgm:spPr/>
    </dgm:pt>
    <dgm:pt modelId="{EFEF30CF-50D6-44C2-9139-57B8F03B1DAB}" type="pres">
      <dgm:prSet presAssocID="{FB05FEF8-7FA5-49CE-B170-B5BF9C2B3CCC}" presName="hierChild7" presStyleCnt="0"/>
      <dgm:spPr/>
    </dgm:pt>
    <dgm:pt modelId="{9F33CAEA-E763-4F71-99A3-680E4ADF5922}" type="pres">
      <dgm:prSet presAssocID="{C1DF80DC-FC87-48D2-BD8F-B8DD2F98D3E1}" presName="Name111" presStyleLbl="parChTrans1D2" presStyleIdx="5" presStyleCnt="6"/>
      <dgm:spPr/>
    </dgm:pt>
    <dgm:pt modelId="{FB2A80C6-0199-4228-806E-D1D25632D6DF}" type="pres">
      <dgm:prSet presAssocID="{B539C01A-6800-4572-A4BA-C61AA9E3C6EB}" presName="hierRoot3" presStyleCnt="0">
        <dgm:presLayoutVars>
          <dgm:hierBranch val="init"/>
        </dgm:presLayoutVars>
      </dgm:prSet>
      <dgm:spPr/>
    </dgm:pt>
    <dgm:pt modelId="{3DAD02C7-29C2-4B14-9E50-F5C3FD68F285}" type="pres">
      <dgm:prSet presAssocID="{B539C01A-6800-4572-A4BA-C61AA9E3C6EB}" presName="rootComposite3" presStyleCnt="0"/>
      <dgm:spPr/>
    </dgm:pt>
    <dgm:pt modelId="{5833259E-6C47-4EF8-8E77-D9CA60F58021}" type="pres">
      <dgm:prSet presAssocID="{B539C01A-6800-4572-A4BA-C61AA9E3C6EB}" presName="rootText3" presStyleLbl="asst1" presStyleIdx="1" presStyleCnt="2" custScaleX="160948" custLinFactNeighborX="72231">
        <dgm:presLayoutVars>
          <dgm:chPref val="3"/>
        </dgm:presLayoutVars>
      </dgm:prSet>
      <dgm:spPr/>
    </dgm:pt>
    <dgm:pt modelId="{5966F1F1-66C4-4329-8363-B4F67919F733}" type="pres">
      <dgm:prSet presAssocID="{B539C01A-6800-4572-A4BA-C61AA9E3C6EB}" presName="rootConnector3" presStyleLbl="asst1" presStyleIdx="1" presStyleCnt="2"/>
      <dgm:spPr/>
    </dgm:pt>
    <dgm:pt modelId="{3377D172-BA76-4912-9E98-75673DF67246}" type="pres">
      <dgm:prSet presAssocID="{B539C01A-6800-4572-A4BA-C61AA9E3C6EB}" presName="hierChild6" presStyleCnt="0"/>
      <dgm:spPr/>
    </dgm:pt>
    <dgm:pt modelId="{C6AFD03F-9667-434F-B669-C01C8FF498A7}" type="pres">
      <dgm:prSet presAssocID="{B539C01A-6800-4572-A4BA-C61AA9E3C6EB}" presName="hierChild7" presStyleCnt="0"/>
      <dgm:spPr/>
    </dgm:pt>
  </dgm:ptLst>
  <dgm:cxnLst>
    <dgm:cxn modelId="{519F0F01-C3CE-4699-ABB4-A5C6E4640371}" type="presOf" srcId="{7711FBF3-B200-45D1-941A-B1D4EB1042E7}" destId="{02F2EFD4-1259-4C22-B031-42084A4544AC}" srcOrd="0" destOrd="0" presId="urn:microsoft.com/office/officeart/2005/8/layout/orgChart1"/>
    <dgm:cxn modelId="{26F9DF03-7A6D-4101-978A-313577C8C2C0}" srcId="{D63D910A-086E-4286-89F0-C853E0CEAF11}" destId="{B539C01A-6800-4572-A4BA-C61AA9E3C6EB}" srcOrd="1" destOrd="0" parTransId="{C1DF80DC-FC87-48D2-BD8F-B8DD2F98D3E1}" sibTransId="{C5357DC0-C378-492F-A509-A9C18D58940D}"/>
    <dgm:cxn modelId="{CD774313-4100-441A-BC4C-F3BF13AAD704}" srcId="{D63D910A-086E-4286-89F0-C853E0CEAF11}" destId="{380BCB0C-D09C-4220-ABB9-BA62D64BF5E0}" srcOrd="2" destOrd="0" parTransId="{7711FBF3-B200-45D1-941A-B1D4EB1042E7}" sibTransId="{ADF7416E-4296-44D2-9524-E72AAE94FBC9}"/>
    <dgm:cxn modelId="{95E35614-C540-42D4-AE47-6267948396A7}" type="presOf" srcId="{E4E9E846-F9DF-47AB-BF98-E059A5FF0E3C}" destId="{796F1034-FAD7-4C57-9FCB-22E13DBBA2DA}" srcOrd="0" destOrd="0" presId="urn:microsoft.com/office/officeart/2005/8/layout/orgChart1"/>
    <dgm:cxn modelId="{9C741E26-088A-494C-B50B-D54DFC7EB18B}" type="presOf" srcId="{D63D910A-086E-4286-89F0-C853E0CEAF11}" destId="{FEEE6565-27C0-4357-B6F4-F9F6C535AA03}" srcOrd="0" destOrd="0" presId="urn:microsoft.com/office/officeart/2005/8/layout/orgChart1"/>
    <dgm:cxn modelId="{4028E32A-6658-4BAF-BC69-B855372BDD71}" srcId="{D63D910A-086E-4286-89F0-C853E0CEAF11}" destId="{CCCCBDC8-A73A-498C-AE9A-2129F79FBEF7}" srcOrd="5" destOrd="0" parTransId="{BAC7F6ED-273B-4EFE-861B-9C709F071DBD}" sibTransId="{BCF4733D-02D0-401D-BB39-8B46EEA0E404}"/>
    <dgm:cxn modelId="{DA169D38-C2EF-4AD7-B655-7561826AEE5A}" type="presOf" srcId="{4AEF48D7-9393-4FE4-8826-758D9DE34AF7}" destId="{84DCC810-2E02-408D-A371-77115FE15F85}" srcOrd="1" destOrd="0" presId="urn:microsoft.com/office/officeart/2005/8/layout/orgChart1"/>
    <dgm:cxn modelId="{78CFBB62-93C9-4CEF-A7BD-0763615A6EAE}" srcId="{380BCB0C-D09C-4220-ABB9-BA62D64BF5E0}" destId="{8FEB0229-609A-4B07-8324-CE83E8F51530}" srcOrd="0" destOrd="0" parTransId="{BA1E6C38-9ABA-49D3-9E17-4B92B3CAF7D9}" sibTransId="{F384D3C4-317D-4601-9F99-6709DF704C82}"/>
    <dgm:cxn modelId="{7441B66A-C354-4CAC-BB9F-3F827061B1FC}" type="presOf" srcId="{4AEF48D7-9393-4FE4-8826-758D9DE34AF7}" destId="{F97BD7D9-3F59-40BE-A27D-8871F1040B52}" srcOrd="0" destOrd="0" presId="urn:microsoft.com/office/officeart/2005/8/layout/orgChart1"/>
    <dgm:cxn modelId="{F32B084C-98DC-4D07-A947-E8FBD8B12C80}" type="presOf" srcId="{7713E0B1-C01D-45CE-AB4B-73DC76EFE223}" destId="{014880BC-CA06-4416-9B4D-87E9495B9938}" srcOrd="0" destOrd="0" presId="urn:microsoft.com/office/officeart/2005/8/layout/orgChart1"/>
    <dgm:cxn modelId="{D3957D6F-0A34-4EF5-AE50-A08680FDB8ED}" srcId="{D63D910A-086E-4286-89F0-C853E0CEAF11}" destId="{FB05FEF8-7FA5-49CE-B170-B5BF9C2B3CCC}" srcOrd="0" destOrd="0" parTransId="{D6B4FE33-29C0-412C-97EF-85C2135FD3AB}" sibTransId="{D81E1BBA-B5EA-4EB5-A6CB-2DE75BE3C057}"/>
    <dgm:cxn modelId="{72C65F73-6374-4D76-8779-B7800BCC1827}" srcId="{D63D910A-086E-4286-89F0-C853E0CEAF11}" destId="{E4E9E846-F9DF-47AB-BF98-E059A5FF0E3C}" srcOrd="4" destOrd="0" parTransId="{22B70A8B-E69A-47CE-BDFA-3DF8791EBD29}" sibTransId="{0A9C3170-3890-41C5-9286-04337291EC26}"/>
    <dgm:cxn modelId="{4DE4A774-5755-49CE-A8FF-032E04B80B9D}" type="presOf" srcId="{8FEB0229-609A-4B07-8324-CE83E8F51530}" destId="{0BC08954-80CC-4347-81CD-50DAFE36518D}" srcOrd="1" destOrd="0" presId="urn:microsoft.com/office/officeart/2005/8/layout/orgChart1"/>
    <dgm:cxn modelId="{6FA11A7E-2318-413B-9242-726B31862989}" srcId="{DD41E72C-262B-4792-91B7-FCAFF8EA55E0}" destId="{7713E0B1-C01D-45CE-AB4B-73DC76EFE223}" srcOrd="0" destOrd="0" parTransId="{0C750DEE-0D4B-49B1-823B-2D19B7DE5BBE}" sibTransId="{69A74E6F-FD26-4478-B66D-700A7DCF062F}"/>
    <dgm:cxn modelId="{7BDA6A82-7BF2-4ECD-8598-5232F1520E46}" type="presOf" srcId="{FB05FEF8-7FA5-49CE-B170-B5BF9C2B3CCC}" destId="{0976660F-90ED-4D4F-8006-1CCC503B6843}" srcOrd="0" destOrd="0" presId="urn:microsoft.com/office/officeart/2005/8/layout/orgChart1"/>
    <dgm:cxn modelId="{F9A05582-3ABD-4204-B20E-B61C39895F25}" type="presOf" srcId="{475FB975-78CF-4176-AE3D-01838B15BC1F}" destId="{479EC1B6-DF79-45A5-8975-131E572E7EF1}" srcOrd="0" destOrd="0" presId="urn:microsoft.com/office/officeart/2005/8/layout/orgChart1"/>
    <dgm:cxn modelId="{9ED71C84-10D2-40B3-A37D-AF113BFD3E9E}" type="presOf" srcId="{380BCB0C-D09C-4220-ABB9-BA62D64BF5E0}" destId="{4174680D-26FE-4E9C-BC7D-7B051B5D4922}" srcOrd="0" destOrd="0" presId="urn:microsoft.com/office/officeart/2005/8/layout/orgChart1"/>
    <dgm:cxn modelId="{27F98086-5B47-4C5C-A639-B1C0130C5A55}" srcId="{D63D910A-086E-4286-89F0-C853E0CEAF11}" destId="{DD41E72C-262B-4792-91B7-FCAFF8EA55E0}" srcOrd="3" destOrd="0" parTransId="{0E0CF693-C343-4B88-AAD7-36798AB0D9B8}" sibTransId="{5BA88B0F-93A6-4084-937D-64C49A2FF54E}"/>
    <dgm:cxn modelId="{6E4A408F-5BB7-42C3-B34C-1BE9D8989E0A}" type="presOf" srcId="{19D0EFFF-DAD3-43AC-99BE-5624F9ABEF85}" destId="{120C0D30-89BC-4527-80FE-A43B4D2F2DDA}" srcOrd="0" destOrd="0" presId="urn:microsoft.com/office/officeart/2005/8/layout/orgChart1"/>
    <dgm:cxn modelId="{C11C1495-2B4B-44BA-8AF6-DBFF079721F1}" type="presOf" srcId="{0E0CF693-C343-4B88-AAD7-36798AB0D9B8}" destId="{7F0A63D4-6980-40F8-A619-BF144094C4C9}" srcOrd="0" destOrd="0" presId="urn:microsoft.com/office/officeart/2005/8/layout/orgChart1"/>
    <dgm:cxn modelId="{61080398-5AEB-4541-9C8F-5A89EF3C0CCA}" type="presOf" srcId="{C1DF80DC-FC87-48D2-BD8F-B8DD2F98D3E1}" destId="{9F33CAEA-E763-4F71-99A3-680E4ADF5922}" srcOrd="0" destOrd="0" presId="urn:microsoft.com/office/officeart/2005/8/layout/orgChart1"/>
    <dgm:cxn modelId="{DD8E1E9D-C958-4B2D-AEDB-6203EB787722}" type="presOf" srcId="{B539C01A-6800-4572-A4BA-C61AA9E3C6EB}" destId="{5966F1F1-66C4-4329-8363-B4F67919F733}" srcOrd="1" destOrd="0" presId="urn:microsoft.com/office/officeart/2005/8/layout/orgChart1"/>
    <dgm:cxn modelId="{737BA8B1-93CA-45D9-8DF2-E0060EFA045B}" type="presOf" srcId="{FB05FEF8-7FA5-49CE-B170-B5BF9C2B3CCC}" destId="{D1E9CA9D-4824-4A58-B074-88A6C1183B00}" srcOrd="1" destOrd="0" presId="urn:microsoft.com/office/officeart/2005/8/layout/orgChart1"/>
    <dgm:cxn modelId="{B69DDDB2-A20B-425E-8471-703A63E5B8E4}" type="presOf" srcId="{BA1E6C38-9ABA-49D3-9E17-4B92B3CAF7D9}" destId="{770E9F22-6541-40BF-94D6-64A80DD04C81}" srcOrd="0" destOrd="0" presId="urn:microsoft.com/office/officeart/2005/8/layout/orgChart1"/>
    <dgm:cxn modelId="{573007B6-8B02-45EE-934B-6A648AC74D94}" type="presOf" srcId="{380BCB0C-D09C-4220-ABB9-BA62D64BF5E0}" destId="{90947361-5EAB-40A2-BE60-F0738160163E}" srcOrd="1" destOrd="0" presId="urn:microsoft.com/office/officeart/2005/8/layout/orgChart1"/>
    <dgm:cxn modelId="{D8A7A3BC-5B19-483C-B9D3-87E8DFA3A356}" type="presOf" srcId="{D6B4FE33-29C0-412C-97EF-85C2135FD3AB}" destId="{78DFCAAA-F492-4FF1-9DD0-13BBD9B97488}" srcOrd="0" destOrd="0" presId="urn:microsoft.com/office/officeart/2005/8/layout/orgChart1"/>
    <dgm:cxn modelId="{C2D4BBBD-EDE7-4294-83F3-90EBC647B6B9}" type="presOf" srcId="{BAC7F6ED-273B-4EFE-861B-9C709F071DBD}" destId="{91E58549-0874-42BA-A118-517CBD08F5F0}" srcOrd="0" destOrd="0" presId="urn:microsoft.com/office/officeart/2005/8/layout/orgChart1"/>
    <dgm:cxn modelId="{1A83A7BF-A43B-4330-BD9F-BCBA51B5834C}" srcId="{CCCCBDC8-A73A-498C-AE9A-2129F79FBEF7}" destId="{4AEF48D7-9393-4FE4-8826-758D9DE34AF7}" srcOrd="0" destOrd="0" parTransId="{19D0EFFF-DAD3-43AC-99BE-5624F9ABEF85}" sibTransId="{1B4DBBB9-28D0-4B4A-89EF-2440A1C4D332}"/>
    <dgm:cxn modelId="{D5CFBEC3-D7B0-4E75-9FF8-28134E3324F5}" type="presOf" srcId="{7713E0B1-C01D-45CE-AB4B-73DC76EFE223}" destId="{3C4F7620-D7DB-4DA6-A998-6F8519A965CF}" srcOrd="1" destOrd="0" presId="urn:microsoft.com/office/officeart/2005/8/layout/orgChart1"/>
    <dgm:cxn modelId="{BD63E4C3-2300-4C9C-A590-A3B7B6F2F7FB}" type="presOf" srcId="{CCCCBDC8-A73A-498C-AE9A-2129F79FBEF7}" destId="{C207A66D-CB3B-44F2-839D-07D5202C0904}" srcOrd="1" destOrd="0" presId="urn:microsoft.com/office/officeart/2005/8/layout/orgChart1"/>
    <dgm:cxn modelId="{F834AEC5-5BB8-4669-9D8E-B4B03F14515E}" type="presOf" srcId="{B539C01A-6800-4572-A4BA-C61AA9E3C6EB}" destId="{5833259E-6C47-4EF8-8E77-D9CA60F58021}" srcOrd="0" destOrd="0" presId="urn:microsoft.com/office/officeart/2005/8/layout/orgChart1"/>
    <dgm:cxn modelId="{DF8989C9-C3A0-4896-AF9E-B6E067ACF307}" type="presOf" srcId="{CCCCBDC8-A73A-498C-AE9A-2129F79FBEF7}" destId="{C187B75B-412F-47E9-8B3A-DABCD63FB78D}" srcOrd="0" destOrd="0" presId="urn:microsoft.com/office/officeart/2005/8/layout/orgChart1"/>
    <dgm:cxn modelId="{453784D2-D6C0-4512-9CD7-590ACD312723}" type="presOf" srcId="{DD41E72C-262B-4792-91B7-FCAFF8EA55E0}" destId="{311D28F0-B0E3-4A3B-81E6-FAFF3491EB0B}" srcOrd="1" destOrd="0" presId="urn:microsoft.com/office/officeart/2005/8/layout/orgChart1"/>
    <dgm:cxn modelId="{CD6408D4-5E98-47A1-B4F7-9D3B4A74FB92}" type="presOf" srcId="{22B70A8B-E69A-47CE-BDFA-3DF8791EBD29}" destId="{41AF0B5D-474B-4C80-A9ED-3E5225CDB015}" srcOrd="0" destOrd="0" presId="urn:microsoft.com/office/officeart/2005/8/layout/orgChart1"/>
    <dgm:cxn modelId="{7EB95ED9-DB5E-4668-88B5-7D8DC2283EE2}" type="presOf" srcId="{8FEB0229-609A-4B07-8324-CE83E8F51530}" destId="{697B7941-B987-445A-8479-E936ADD428D7}" srcOrd="0" destOrd="0" presId="urn:microsoft.com/office/officeart/2005/8/layout/orgChart1"/>
    <dgm:cxn modelId="{DA7BC2EB-4F32-4C64-B353-0B9A72079147}" type="presOf" srcId="{E4E9E846-F9DF-47AB-BF98-E059A5FF0E3C}" destId="{ABC15845-BACB-4B60-9769-8BD1D54BBA2C}" srcOrd="1" destOrd="0" presId="urn:microsoft.com/office/officeart/2005/8/layout/orgChart1"/>
    <dgm:cxn modelId="{60788FEF-8FC8-4504-A7F5-D0B826B78BA7}" srcId="{475FB975-78CF-4176-AE3D-01838B15BC1F}" destId="{D63D910A-086E-4286-89F0-C853E0CEAF11}" srcOrd="0" destOrd="0" parTransId="{111C5EF9-BB74-43F0-8F55-2BBF6FB955F6}" sibTransId="{B662CD20-CDF7-4BB9-BEE6-7FE283653D66}"/>
    <dgm:cxn modelId="{61FF51F0-3EB9-4E08-BB51-54C9ACFFF36D}" type="presOf" srcId="{D63D910A-086E-4286-89F0-C853E0CEAF11}" destId="{A42994A1-62E2-4F92-A0DD-8F80E33CB404}" srcOrd="1" destOrd="0" presId="urn:microsoft.com/office/officeart/2005/8/layout/orgChart1"/>
    <dgm:cxn modelId="{1561F9F3-5A6B-4CE4-B4BC-B4494AC9948A}" type="presOf" srcId="{0C750DEE-0D4B-49B1-823B-2D19B7DE5BBE}" destId="{45D78861-0704-4278-A2AD-1BE08D0A3D43}" srcOrd="0" destOrd="0" presId="urn:microsoft.com/office/officeart/2005/8/layout/orgChart1"/>
    <dgm:cxn modelId="{63BC89FA-86E5-48C4-B504-DC6BC40423D3}" type="presOf" srcId="{DD41E72C-262B-4792-91B7-FCAFF8EA55E0}" destId="{AC444228-E99E-41F8-9C20-6D92939E6D01}" srcOrd="0" destOrd="0" presId="urn:microsoft.com/office/officeart/2005/8/layout/orgChart1"/>
    <dgm:cxn modelId="{474FB257-A162-4DF0-B991-43A856FB04F1}" type="presParOf" srcId="{479EC1B6-DF79-45A5-8975-131E572E7EF1}" destId="{38FB659E-1462-4490-B03C-C686633E5F47}" srcOrd="0" destOrd="0" presId="urn:microsoft.com/office/officeart/2005/8/layout/orgChart1"/>
    <dgm:cxn modelId="{C9B9D633-0863-4F66-BFFB-FDF9691316F1}" type="presParOf" srcId="{38FB659E-1462-4490-B03C-C686633E5F47}" destId="{14F688A7-8875-448E-8A50-981B521A6677}" srcOrd="0" destOrd="0" presId="urn:microsoft.com/office/officeart/2005/8/layout/orgChart1"/>
    <dgm:cxn modelId="{B686CD1E-4751-43D3-AEF0-C78A18231121}" type="presParOf" srcId="{14F688A7-8875-448E-8A50-981B521A6677}" destId="{FEEE6565-27C0-4357-B6F4-F9F6C535AA03}" srcOrd="0" destOrd="0" presId="urn:microsoft.com/office/officeart/2005/8/layout/orgChart1"/>
    <dgm:cxn modelId="{7639A538-B04F-41B0-8DFF-F38801D068B9}" type="presParOf" srcId="{14F688A7-8875-448E-8A50-981B521A6677}" destId="{A42994A1-62E2-4F92-A0DD-8F80E33CB404}" srcOrd="1" destOrd="0" presId="urn:microsoft.com/office/officeart/2005/8/layout/orgChart1"/>
    <dgm:cxn modelId="{DA413EBA-6719-4145-9FBC-BED72DC2A7AF}" type="presParOf" srcId="{38FB659E-1462-4490-B03C-C686633E5F47}" destId="{E71AB697-2E5F-415C-BA9E-7B58EFC78659}" srcOrd="1" destOrd="0" presId="urn:microsoft.com/office/officeart/2005/8/layout/orgChart1"/>
    <dgm:cxn modelId="{5DB3170D-3481-409E-ACE7-5E1BBC5CFE35}" type="presParOf" srcId="{E71AB697-2E5F-415C-BA9E-7B58EFC78659}" destId="{02F2EFD4-1259-4C22-B031-42084A4544AC}" srcOrd="0" destOrd="0" presId="urn:microsoft.com/office/officeart/2005/8/layout/orgChart1"/>
    <dgm:cxn modelId="{3F980948-B78E-415B-95B5-A19EE78F8CCB}" type="presParOf" srcId="{E71AB697-2E5F-415C-BA9E-7B58EFC78659}" destId="{FEDDD273-6E9C-4B17-A266-E184098A325F}" srcOrd="1" destOrd="0" presId="urn:microsoft.com/office/officeart/2005/8/layout/orgChart1"/>
    <dgm:cxn modelId="{C2656F5F-DE7D-4DB8-9E9D-531CC465B078}" type="presParOf" srcId="{FEDDD273-6E9C-4B17-A266-E184098A325F}" destId="{1A12184B-85D7-4FAC-853E-DA90D1FC9461}" srcOrd="0" destOrd="0" presId="urn:microsoft.com/office/officeart/2005/8/layout/orgChart1"/>
    <dgm:cxn modelId="{8642A3FA-EC81-417E-95AF-5F6D7A9A610C}" type="presParOf" srcId="{1A12184B-85D7-4FAC-853E-DA90D1FC9461}" destId="{4174680D-26FE-4E9C-BC7D-7B051B5D4922}" srcOrd="0" destOrd="0" presId="urn:microsoft.com/office/officeart/2005/8/layout/orgChart1"/>
    <dgm:cxn modelId="{C6791A61-2AD8-4CD4-9F30-57A9B71C35FF}" type="presParOf" srcId="{1A12184B-85D7-4FAC-853E-DA90D1FC9461}" destId="{90947361-5EAB-40A2-BE60-F0738160163E}" srcOrd="1" destOrd="0" presId="urn:microsoft.com/office/officeart/2005/8/layout/orgChart1"/>
    <dgm:cxn modelId="{40BEC3D6-6344-48AD-9188-598F14760D9F}" type="presParOf" srcId="{FEDDD273-6E9C-4B17-A266-E184098A325F}" destId="{80486422-C53C-4E54-B16B-B580EEE402E3}" srcOrd="1" destOrd="0" presId="urn:microsoft.com/office/officeart/2005/8/layout/orgChart1"/>
    <dgm:cxn modelId="{AA5A7B6F-A680-4A19-86FD-048023ACC550}" type="presParOf" srcId="{80486422-C53C-4E54-B16B-B580EEE402E3}" destId="{770E9F22-6541-40BF-94D6-64A80DD04C81}" srcOrd="0" destOrd="0" presId="urn:microsoft.com/office/officeart/2005/8/layout/orgChart1"/>
    <dgm:cxn modelId="{E06BCE60-7A9A-4671-967A-F5E987813EEF}" type="presParOf" srcId="{80486422-C53C-4E54-B16B-B580EEE402E3}" destId="{39830228-2D92-4A2A-94DF-576995D7E159}" srcOrd="1" destOrd="0" presId="urn:microsoft.com/office/officeart/2005/8/layout/orgChart1"/>
    <dgm:cxn modelId="{CBF10EA8-5E8A-46F0-B0EA-EA64F536BB1A}" type="presParOf" srcId="{39830228-2D92-4A2A-94DF-576995D7E159}" destId="{10F4B0A8-C9D0-4EC9-897B-32CBECEA6846}" srcOrd="0" destOrd="0" presId="urn:microsoft.com/office/officeart/2005/8/layout/orgChart1"/>
    <dgm:cxn modelId="{1B0CA1B5-5694-414B-A1D8-2443A2A7280B}" type="presParOf" srcId="{10F4B0A8-C9D0-4EC9-897B-32CBECEA6846}" destId="{697B7941-B987-445A-8479-E936ADD428D7}" srcOrd="0" destOrd="0" presId="urn:microsoft.com/office/officeart/2005/8/layout/orgChart1"/>
    <dgm:cxn modelId="{FEF1E7DD-A755-4337-AD23-624C48B35B85}" type="presParOf" srcId="{10F4B0A8-C9D0-4EC9-897B-32CBECEA6846}" destId="{0BC08954-80CC-4347-81CD-50DAFE36518D}" srcOrd="1" destOrd="0" presId="urn:microsoft.com/office/officeart/2005/8/layout/orgChart1"/>
    <dgm:cxn modelId="{FE557FC5-4AA2-4966-8E0D-E0550F6B6602}" type="presParOf" srcId="{39830228-2D92-4A2A-94DF-576995D7E159}" destId="{B2FFF8F9-8E56-4DFC-AAF4-06BB98EF017F}" srcOrd="1" destOrd="0" presId="urn:microsoft.com/office/officeart/2005/8/layout/orgChart1"/>
    <dgm:cxn modelId="{BC50AA7F-85AA-4552-BF50-49DCB831B1EA}" type="presParOf" srcId="{39830228-2D92-4A2A-94DF-576995D7E159}" destId="{BE604EBD-8B88-417C-B060-8BA2B3A534D6}" srcOrd="2" destOrd="0" presId="urn:microsoft.com/office/officeart/2005/8/layout/orgChart1"/>
    <dgm:cxn modelId="{5DEA407E-B104-4B62-9AF4-8563F4591ACD}" type="presParOf" srcId="{FEDDD273-6E9C-4B17-A266-E184098A325F}" destId="{2308F7AA-57A6-4DFF-B889-24DDEB3A9BCC}" srcOrd="2" destOrd="0" presId="urn:microsoft.com/office/officeart/2005/8/layout/orgChart1"/>
    <dgm:cxn modelId="{4CF72864-AF77-46E5-9DA0-02986F61D877}" type="presParOf" srcId="{E71AB697-2E5F-415C-BA9E-7B58EFC78659}" destId="{7F0A63D4-6980-40F8-A619-BF144094C4C9}" srcOrd="2" destOrd="0" presId="urn:microsoft.com/office/officeart/2005/8/layout/orgChart1"/>
    <dgm:cxn modelId="{CDEC94F8-96A4-45AC-9C93-D6BD966FADBF}" type="presParOf" srcId="{E71AB697-2E5F-415C-BA9E-7B58EFC78659}" destId="{031BEE16-2F7C-4A2D-9E12-E842337CCF0D}" srcOrd="3" destOrd="0" presId="urn:microsoft.com/office/officeart/2005/8/layout/orgChart1"/>
    <dgm:cxn modelId="{11D419AE-7CB0-44AC-95EC-F75AFE7709C3}" type="presParOf" srcId="{031BEE16-2F7C-4A2D-9E12-E842337CCF0D}" destId="{8B6A733D-9340-48C0-98B2-1BF8F06A1D56}" srcOrd="0" destOrd="0" presId="urn:microsoft.com/office/officeart/2005/8/layout/orgChart1"/>
    <dgm:cxn modelId="{E73C38B5-B80F-4CA7-A551-1F7BC102CF0B}" type="presParOf" srcId="{8B6A733D-9340-48C0-98B2-1BF8F06A1D56}" destId="{AC444228-E99E-41F8-9C20-6D92939E6D01}" srcOrd="0" destOrd="0" presId="urn:microsoft.com/office/officeart/2005/8/layout/orgChart1"/>
    <dgm:cxn modelId="{A0048AA8-2C86-422B-901F-44B63FFEE192}" type="presParOf" srcId="{8B6A733D-9340-48C0-98B2-1BF8F06A1D56}" destId="{311D28F0-B0E3-4A3B-81E6-FAFF3491EB0B}" srcOrd="1" destOrd="0" presId="urn:microsoft.com/office/officeart/2005/8/layout/orgChart1"/>
    <dgm:cxn modelId="{CF3803BE-0136-4D44-A2D7-88594C1E109D}" type="presParOf" srcId="{031BEE16-2F7C-4A2D-9E12-E842337CCF0D}" destId="{47104271-9E86-446A-AB73-531AC4A52CD4}" srcOrd="1" destOrd="0" presId="urn:microsoft.com/office/officeart/2005/8/layout/orgChart1"/>
    <dgm:cxn modelId="{DDFAE13F-8A3B-406B-BA12-629C69726C70}" type="presParOf" srcId="{47104271-9E86-446A-AB73-531AC4A52CD4}" destId="{45D78861-0704-4278-A2AD-1BE08D0A3D43}" srcOrd="0" destOrd="0" presId="urn:microsoft.com/office/officeart/2005/8/layout/orgChart1"/>
    <dgm:cxn modelId="{53DA5ADC-7267-49F4-896A-AFDF69E3C5A5}" type="presParOf" srcId="{47104271-9E86-446A-AB73-531AC4A52CD4}" destId="{A19DC122-7A36-4A11-8A41-F89F48801DDD}" srcOrd="1" destOrd="0" presId="urn:microsoft.com/office/officeart/2005/8/layout/orgChart1"/>
    <dgm:cxn modelId="{B544AC43-6C5A-4611-96A8-7B478B6BDB33}" type="presParOf" srcId="{A19DC122-7A36-4A11-8A41-F89F48801DDD}" destId="{F9BDC44A-80EA-4A13-B90E-B2A0B2E02133}" srcOrd="0" destOrd="0" presId="urn:microsoft.com/office/officeart/2005/8/layout/orgChart1"/>
    <dgm:cxn modelId="{D0B85F76-03C6-41D9-8E84-11520D12DD12}" type="presParOf" srcId="{F9BDC44A-80EA-4A13-B90E-B2A0B2E02133}" destId="{014880BC-CA06-4416-9B4D-87E9495B9938}" srcOrd="0" destOrd="0" presId="urn:microsoft.com/office/officeart/2005/8/layout/orgChart1"/>
    <dgm:cxn modelId="{B120FA72-E879-45BB-A9BF-659161534AA4}" type="presParOf" srcId="{F9BDC44A-80EA-4A13-B90E-B2A0B2E02133}" destId="{3C4F7620-D7DB-4DA6-A998-6F8519A965CF}" srcOrd="1" destOrd="0" presId="urn:microsoft.com/office/officeart/2005/8/layout/orgChart1"/>
    <dgm:cxn modelId="{15A3CE0F-293D-4051-880F-4F02535233CF}" type="presParOf" srcId="{A19DC122-7A36-4A11-8A41-F89F48801DDD}" destId="{4FECB9BD-C7A3-4908-B14C-61DBA248303A}" srcOrd="1" destOrd="0" presId="urn:microsoft.com/office/officeart/2005/8/layout/orgChart1"/>
    <dgm:cxn modelId="{1E065788-DAF1-47BA-959B-83B409C35644}" type="presParOf" srcId="{A19DC122-7A36-4A11-8A41-F89F48801DDD}" destId="{36B85FE3-8789-4C4E-91A0-60866736FEBF}" srcOrd="2" destOrd="0" presId="urn:microsoft.com/office/officeart/2005/8/layout/orgChart1"/>
    <dgm:cxn modelId="{D2FA6EC5-22F7-4E01-84E8-DF225735FB92}" type="presParOf" srcId="{031BEE16-2F7C-4A2D-9E12-E842337CCF0D}" destId="{C865BEC9-2A05-405F-91A8-BE77C5C04235}" srcOrd="2" destOrd="0" presId="urn:microsoft.com/office/officeart/2005/8/layout/orgChart1"/>
    <dgm:cxn modelId="{066CA4DF-381D-4A95-88CE-CA5A52205E6B}" type="presParOf" srcId="{E71AB697-2E5F-415C-BA9E-7B58EFC78659}" destId="{41AF0B5D-474B-4C80-A9ED-3E5225CDB015}" srcOrd="4" destOrd="0" presId="urn:microsoft.com/office/officeart/2005/8/layout/orgChart1"/>
    <dgm:cxn modelId="{F6F4EB72-1102-4863-A0CD-FBF20B5C626D}" type="presParOf" srcId="{E71AB697-2E5F-415C-BA9E-7B58EFC78659}" destId="{99F123C2-51B0-4099-9E49-F6A0340E6AE2}" srcOrd="5" destOrd="0" presId="urn:microsoft.com/office/officeart/2005/8/layout/orgChart1"/>
    <dgm:cxn modelId="{003AB725-B476-4A2A-A391-E5C96B1F01D5}" type="presParOf" srcId="{99F123C2-51B0-4099-9E49-F6A0340E6AE2}" destId="{734F8F1B-019B-48C6-B33F-A7DDF50B727B}" srcOrd="0" destOrd="0" presId="urn:microsoft.com/office/officeart/2005/8/layout/orgChart1"/>
    <dgm:cxn modelId="{53921B3E-B0AB-49A1-B46A-7E8B1CC93C16}" type="presParOf" srcId="{734F8F1B-019B-48C6-B33F-A7DDF50B727B}" destId="{796F1034-FAD7-4C57-9FCB-22E13DBBA2DA}" srcOrd="0" destOrd="0" presId="urn:microsoft.com/office/officeart/2005/8/layout/orgChart1"/>
    <dgm:cxn modelId="{1E387B53-2292-481A-AABF-6F311B2FBBE2}" type="presParOf" srcId="{734F8F1B-019B-48C6-B33F-A7DDF50B727B}" destId="{ABC15845-BACB-4B60-9769-8BD1D54BBA2C}" srcOrd="1" destOrd="0" presId="urn:microsoft.com/office/officeart/2005/8/layout/orgChart1"/>
    <dgm:cxn modelId="{7423B5C4-ADB5-4E17-BEE3-FA78027B6F5F}" type="presParOf" srcId="{99F123C2-51B0-4099-9E49-F6A0340E6AE2}" destId="{E31A5D10-FB2C-47C0-A66F-B34EF5338A6C}" srcOrd="1" destOrd="0" presId="urn:microsoft.com/office/officeart/2005/8/layout/orgChart1"/>
    <dgm:cxn modelId="{AB184129-0FFC-4411-A903-140DDBE91903}" type="presParOf" srcId="{99F123C2-51B0-4099-9E49-F6A0340E6AE2}" destId="{28C39F92-9C17-409A-A8B5-B9D455E56593}" srcOrd="2" destOrd="0" presId="urn:microsoft.com/office/officeart/2005/8/layout/orgChart1"/>
    <dgm:cxn modelId="{5E58EACC-DDA8-4E51-8168-09FBFD79699B}" type="presParOf" srcId="{E71AB697-2E5F-415C-BA9E-7B58EFC78659}" destId="{91E58549-0874-42BA-A118-517CBD08F5F0}" srcOrd="6" destOrd="0" presId="urn:microsoft.com/office/officeart/2005/8/layout/orgChart1"/>
    <dgm:cxn modelId="{897C7240-F608-4F9E-9B35-677D5CD51FCA}" type="presParOf" srcId="{E71AB697-2E5F-415C-BA9E-7B58EFC78659}" destId="{F9763E3B-EDEB-4070-BE6C-0A4B8BCB42C9}" srcOrd="7" destOrd="0" presId="urn:microsoft.com/office/officeart/2005/8/layout/orgChart1"/>
    <dgm:cxn modelId="{7F4D971A-0B4C-465B-92F5-CDE08DEF1EF5}" type="presParOf" srcId="{F9763E3B-EDEB-4070-BE6C-0A4B8BCB42C9}" destId="{C462CAC0-A75B-4B7D-8F5A-D98DB83ED8B8}" srcOrd="0" destOrd="0" presId="urn:microsoft.com/office/officeart/2005/8/layout/orgChart1"/>
    <dgm:cxn modelId="{3BAC8372-C48F-4139-BABA-CBE4F7E4264C}" type="presParOf" srcId="{C462CAC0-A75B-4B7D-8F5A-D98DB83ED8B8}" destId="{C187B75B-412F-47E9-8B3A-DABCD63FB78D}" srcOrd="0" destOrd="0" presId="urn:microsoft.com/office/officeart/2005/8/layout/orgChart1"/>
    <dgm:cxn modelId="{7E6AEE16-F2A3-40B5-9B34-7CFE76E7A3D2}" type="presParOf" srcId="{C462CAC0-A75B-4B7D-8F5A-D98DB83ED8B8}" destId="{C207A66D-CB3B-44F2-839D-07D5202C0904}" srcOrd="1" destOrd="0" presId="urn:microsoft.com/office/officeart/2005/8/layout/orgChart1"/>
    <dgm:cxn modelId="{A58C5A0B-C460-42AD-854F-2707352B90B3}" type="presParOf" srcId="{F9763E3B-EDEB-4070-BE6C-0A4B8BCB42C9}" destId="{4CB2F757-A30B-4A89-B63E-22CB879431E7}" srcOrd="1" destOrd="0" presId="urn:microsoft.com/office/officeart/2005/8/layout/orgChart1"/>
    <dgm:cxn modelId="{20AF6A81-DC20-4922-AF1F-7597C2F5736E}" type="presParOf" srcId="{4CB2F757-A30B-4A89-B63E-22CB879431E7}" destId="{120C0D30-89BC-4527-80FE-A43B4D2F2DDA}" srcOrd="0" destOrd="0" presId="urn:microsoft.com/office/officeart/2005/8/layout/orgChart1"/>
    <dgm:cxn modelId="{DA5EA0F3-360C-4D73-9A2F-05EAB2EC6EF9}" type="presParOf" srcId="{4CB2F757-A30B-4A89-B63E-22CB879431E7}" destId="{AF8DD7F3-8462-4A3E-A3F7-81549960B815}" srcOrd="1" destOrd="0" presId="urn:microsoft.com/office/officeart/2005/8/layout/orgChart1"/>
    <dgm:cxn modelId="{3D486B0E-BCDD-4522-B2BE-BB8FDCF4C750}" type="presParOf" srcId="{AF8DD7F3-8462-4A3E-A3F7-81549960B815}" destId="{DEB367DC-8B79-401E-9CA9-442C0998E86B}" srcOrd="0" destOrd="0" presId="urn:microsoft.com/office/officeart/2005/8/layout/orgChart1"/>
    <dgm:cxn modelId="{AA5BCF80-0D7F-4A53-9C77-11E771221839}" type="presParOf" srcId="{DEB367DC-8B79-401E-9CA9-442C0998E86B}" destId="{F97BD7D9-3F59-40BE-A27D-8871F1040B52}" srcOrd="0" destOrd="0" presId="urn:microsoft.com/office/officeart/2005/8/layout/orgChart1"/>
    <dgm:cxn modelId="{596E0F20-1F9A-4E6C-83E6-D3F1B55A55AB}" type="presParOf" srcId="{DEB367DC-8B79-401E-9CA9-442C0998E86B}" destId="{84DCC810-2E02-408D-A371-77115FE15F85}" srcOrd="1" destOrd="0" presId="urn:microsoft.com/office/officeart/2005/8/layout/orgChart1"/>
    <dgm:cxn modelId="{A3FB37F9-6C12-4766-8B6C-42DB8C7C7D77}" type="presParOf" srcId="{AF8DD7F3-8462-4A3E-A3F7-81549960B815}" destId="{EE9A9112-8ED9-4D8F-80AD-28673D1DE3A7}" srcOrd="1" destOrd="0" presId="urn:microsoft.com/office/officeart/2005/8/layout/orgChart1"/>
    <dgm:cxn modelId="{E274EA4E-EDAE-4860-A1B8-6D3B466764E5}" type="presParOf" srcId="{AF8DD7F3-8462-4A3E-A3F7-81549960B815}" destId="{17F6D852-5D23-4A4C-9452-48D73EFF8411}" srcOrd="2" destOrd="0" presId="urn:microsoft.com/office/officeart/2005/8/layout/orgChart1"/>
    <dgm:cxn modelId="{E2C23E88-DE8B-41B7-86F7-02A176F499B1}" type="presParOf" srcId="{F9763E3B-EDEB-4070-BE6C-0A4B8BCB42C9}" destId="{EA7F7741-DA34-48A7-BBB4-06FBAA3240A8}" srcOrd="2" destOrd="0" presId="urn:microsoft.com/office/officeart/2005/8/layout/orgChart1"/>
    <dgm:cxn modelId="{9F735E78-1750-48CD-894B-C6D95EE5B44E}" type="presParOf" srcId="{38FB659E-1462-4490-B03C-C686633E5F47}" destId="{ACE756BF-CFE2-477D-A970-CE62ABD9D1A1}" srcOrd="2" destOrd="0" presId="urn:microsoft.com/office/officeart/2005/8/layout/orgChart1"/>
    <dgm:cxn modelId="{B4B8516A-159B-488C-8F7B-1D4D6BF5FB11}" type="presParOf" srcId="{ACE756BF-CFE2-477D-A970-CE62ABD9D1A1}" destId="{78DFCAAA-F492-4FF1-9DD0-13BBD9B97488}" srcOrd="0" destOrd="0" presId="urn:microsoft.com/office/officeart/2005/8/layout/orgChart1"/>
    <dgm:cxn modelId="{F927674C-3546-4E5E-9DCC-8975F4BC254B}" type="presParOf" srcId="{ACE756BF-CFE2-477D-A970-CE62ABD9D1A1}" destId="{EFF50AA1-ED28-405E-B3F7-09C76BB66D92}" srcOrd="1" destOrd="0" presId="urn:microsoft.com/office/officeart/2005/8/layout/orgChart1"/>
    <dgm:cxn modelId="{02A6DBFB-A6D9-405D-867A-9B2A115D2445}" type="presParOf" srcId="{EFF50AA1-ED28-405E-B3F7-09C76BB66D92}" destId="{1C0D135E-C16C-4CDF-BA20-0BE21FCBDDF2}" srcOrd="0" destOrd="0" presId="urn:microsoft.com/office/officeart/2005/8/layout/orgChart1"/>
    <dgm:cxn modelId="{98616182-1763-4D1D-B207-6CE951B77F49}" type="presParOf" srcId="{1C0D135E-C16C-4CDF-BA20-0BE21FCBDDF2}" destId="{0976660F-90ED-4D4F-8006-1CCC503B6843}" srcOrd="0" destOrd="0" presId="urn:microsoft.com/office/officeart/2005/8/layout/orgChart1"/>
    <dgm:cxn modelId="{383FC7A2-71BF-4F53-8174-48D55E07D1BE}" type="presParOf" srcId="{1C0D135E-C16C-4CDF-BA20-0BE21FCBDDF2}" destId="{D1E9CA9D-4824-4A58-B074-88A6C1183B00}" srcOrd="1" destOrd="0" presId="urn:microsoft.com/office/officeart/2005/8/layout/orgChart1"/>
    <dgm:cxn modelId="{A00AB7CD-A196-48CE-AC24-5F2A480C3968}" type="presParOf" srcId="{EFF50AA1-ED28-405E-B3F7-09C76BB66D92}" destId="{A0500656-0AF8-4BC7-A8E7-B089A60EF4EC}" srcOrd="1" destOrd="0" presId="urn:microsoft.com/office/officeart/2005/8/layout/orgChart1"/>
    <dgm:cxn modelId="{24197D34-EB3A-4E60-B3D9-49A73D1C2040}" type="presParOf" srcId="{EFF50AA1-ED28-405E-B3F7-09C76BB66D92}" destId="{EFEF30CF-50D6-44C2-9139-57B8F03B1DAB}" srcOrd="2" destOrd="0" presId="urn:microsoft.com/office/officeart/2005/8/layout/orgChart1"/>
    <dgm:cxn modelId="{3FCA2F18-ECBC-4C13-8F01-6232AA462063}" type="presParOf" srcId="{ACE756BF-CFE2-477D-A970-CE62ABD9D1A1}" destId="{9F33CAEA-E763-4F71-99A3-680E4ADF5922}" srcOrd="2" destOrd="0" presId="urn:microsoft.com/office/officeart/2005/8/layout/orgChart1"/>
    <dgm:cxn modelId="{ABC800DC-DDB2-45C3-94B4-29F48026D302}" type="presParOf" srcId="{ACE756BF-CFE2-477D-A970-CE62ABD9D1A1}" destId="{FB2A80C6-0199-4228-806E-D1D25632D6DF}" srcOrd="3" destOrd="0" presId="urn:microsoft.com/office/officeart/2005/8/layout/orgChart1"/>
    <dgm:cxn modelId="{56BA1266-80A5-40AC-A057-7F72529C76CA}" type="presParOf" srcId="{FB2A80C6-0199-4228-806E-D1D25632D6DF}" destId="{3DAD02C7-29C2-4B14-9E50-F5C3FD68F285}" srcOrd="0" destOrd="0" presId="urn:microsoft.com/office/officeart/2005/8/layout/orgChart1"/>
    <dgm:cxn modelId="{294D3925-FDD2-482A-8671-1BA0A4D5E730}" type="presParOf" srcId="{3DAD02C7-29C2-4B14-9E50-F5C3FD68F285}" destId="{5833259E-6C47-4EF8-8E77-D9CA60F58021}" srcOrd="0" destOrd="0" presId="urn:microsoft.com/office/officeart/2005/8/layout/orgChart1"/>
    <dgm:cxn modelId="{EFFBD8C4-C661-4DE0-ABF1-3705A0DA6BCA}" type="presParOf" srcId="{3DAD02C7-29C2-4B14-9E50-F5C3FD68F285}" destId="{5966F1F1-66C4-4329-8363-B4F67919F733}" srcOrd="1" destOrd="0" presId="urn:microsoft.com/office/officeart/2005/8/layout/orgChart1"/>
    <dgm:cxn modelId="{29F1F4DF-A1B2-49A5-A82E-0BEE9EFC916F}" type="presParOf" srcId="{FB2A80C6-0199-4228-806E-D1D25632D6DF}" destId="{3377D172-BA76-4912-9E98-75673DF67246}" srcOrd="1" destOrd="0" presId="urn:microsoft.com/office/officeart/2005/8/layout/orgChart1"/>
    <dgm:cxn modelId="{43716F56-F373-41AD-9895-98F89101443B}" type="presParOf" srcId="{FB2A80C6-0199-4228-806E-D1D25632D6DF}" destId="{C6AFD03F-9667-434F-B669-C01C8FF498A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33CAEA-E763-4F71-99A3-680E4ADF5922}">
      <dsp:nvSpPr>
        <dsp:cNvPr id="0" name=""/>
        <dsp:cNvSpPr/>
      </dsp:nvSpPr>
      <dsp:spPr>
        <a:xfrm>
          <a:off x="4101035" y="1173765"/>
          <a:ext cx="1142571" cy="635291"/>
        </a:xfrm>
        <a:custGeom>
          <a:avLst/>
          <a:gdLst/>
          <a:ahLst/>
          <a:cxnLst/>
          <a:rect l="0" t="0" r="0" b="0"/>
          <a:pathLst>
            <a:path>
              <a:moveTo>
                <a:pt x="0" y="0"/>
              </a:moveTo>
              <a:lnTo>
                <a:pt x="0" y="635291"/>
              </a:lnTo>
              <a:lnTo>
                <a:pt x="1142571" y="635291"/>
              </a:lnTo>
            </a:path>
          </a:pathLst>
        </a:custGeom>
        <a:noFill/>
        <a:ln w="12700" cap="flat" cmpd="sng" algn="ctr">
          <a:solidFill>
            <a:schemeClr val="accent6">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8DFCAAA-F492-4FF1-9DD0-13BBD9B97488}">
      <dsp:nvSpPr>
        <dsp:cNvPr id="0" name=""/>
        <dsp:cNvSpPr/>
      </dsp:nvSpPr>
      <dsp:spPr>
        <a:xfrm>
          <a:off x="3178178" y="1173765"/>
          <a:ext cx="922857" cy="635291"/>
        </a:xfrm>
        <a:custGeom>
          <a:avLst/>
          <a:gdLst/>
          <a:ahLst/>
          <a:cxnLst/>
          <a:rect l="0" t="0" r="0" b="0"/>
          <a:pathLst>
            <a:path>
              <a:moveTo>
                <a:pt x="922857" y="0"/>
              </a:moveTo>
              <a:lnTo>
                <a:pt x="922857" y="635291"/>
              </a:lnTo>
              <a:lnTo>
                <a:pt x="0" y="635291"/>
              </a:lnTo>
            </a:path>
          </a:pathLst>
        </a:custGeom>
        <a:noFill/>
        <a:ln w="12700" cap="flat" cmpd="sng" algn="ctr">
          <a:solidFill>
            <a:schemeClr val="accent6">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0C0D30-89BC-4527-80FE-A43B4D2F2DDA}">
      <dsp:nvSpPr>
        <dsp:cNvPr id="0" name=""/>
        <dsp:cNvSpPr/>
      </dsp:nvSpPr>
      <dsp:spPr>
        <a:xfrm>
          <a:off x="6651902" y="3134881"/>
          <a:ext cx="257261" cy="635291"/>
        </a:xfrm>
        <a:custGeom>
          <a:avLst/>
          <a:gdLst/>
          <a:ahLst/>
          <a:cxnLst/>
          <a:rect l="0" t="0" r="0" b="0"/>
          <a:pathLst>
            <a:path>
              <a:moveTo>
                <a:pt x="0" y="0"/>
              </a:moveTo>
              <a:lnTo>
                <a:pt x="0" y="635291"/>
              </a:lnTo>
              <a:lnTo>
                <a:pt x="257261" y="635291"/>
              </a:lnTo>
            </a:path>
          </a:pathLst>
        </a:custGeom>
        <a:noFill/>
        <a:ln w="12700" cap="flat" cmpd="sng" algn="ctr">
          <a:solidFill>
            <a:schemeClr val="accent6">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E58549-0874-42BA-A118-517CBD08F5F0}">
      <dsp:nvSpPr>
        <dsp:cNvPr id="0" name=""/>
        <dsp:cNvSpPr/>
      </dsp:nvSpPr>
      <dsp:spPr>
        <a:xfrm>
          <a:off x="4101035" y="1173765"/>
          <a:ext cx="3236898" cy="1270582"/>
        </a:xfrm>
        <a:custGeom>
          <a:avLst/>
          <a:gdLst/>
          <a:ahLst/>
          <a:cxnLst/>
          <a:rect l="0" t="0" r="0" b="0"/>
          <a:pathLst>
            <a:path>
              <a:moveTo>
                <a:pt x="0" y="0"/>
              </a:moveTo>
              <a:lnTo>
                <a:pt x="0" y="1125570"/>
              </a:lnTo>
              <a:lnTo>
                <a:pt x="3236898" y="1125570"/>
              </a:lnTo>
              <a:lnTo>
                <a:pt x="3236898" y="1270582"/>
              </a:lnTo>
            </a:path>
          </a:pathLst>
        </a:custGeom>
        <a:noFill/>
        <a:ln w="12700" cap="flat" cmpd="sng" algn="ctr">
          <a:solidFill>
            <a:schemeClr val="accent6">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AF0B5D-474B-4C80-A9ED-3E5225CDB015}">
      <dsp:nvSpPr>
        <dsp:cNvPr id="0" name=""/>
        <dsp:cNvSpPr/>
      </dsp:nvSpPr>
      <dsp:spPr>
        <a:xfrm>
          <a:off x="4101035" y="1173765"/>
          <a:ext cx="1255901" cy="1270582"/>
        </a:xfrm>
        <a:custGeom>
          <a:avLst/>
          <a:gdLst/>
          <a:ahLst/>
          <a:cxnLst/>
          <a:rect l="0" t="0" r="0" b="0"/>
          <a:pathLst>
            <a:path>
              <a:moveTo>
                <a:pt x="0" y="0"/>
              </a:moveTo>
              <a:lnTo>
                <a:pt x="0" y="1125570"/>
              </a:lnTo>
              <a:lnTo>
                <a:pt x="1255901" y="1125570"/>
              </a:lnTo>
              <a:lnTo>
                <a:pt x="1255901" y="1270582"/>
              </a:lnTo>
            </a:path>
          </a:pathLst>
        </a:custGeom>
        <a:noFill/>
        <a:ln w="12700" cap="flat" cmpd="sng" algn="ctr">
          <a:solidFill>
            <a:schemeClr val="accent6">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D78861-0704-4278-A2AD-1BE08D0A3D43}">
      <dsp:nvSpPr>
        <dsp:cNvPr id="0" name=""/>
        <dsp:cNvSpPr/>
      </dsp:nvSpPr>
      <dsp:spPr>
        <a:xfrm>
          <a:off x="2159914" y="3134881"/>
          <a:ext cx="97864" cy="635291"/>
        </a:xfrm>
        <a:custGeom>
          <a:avLst/>
          <a:gdLst/>
          <a:ahLst/>
          <a:cxnLst/>
          <a:rect l="0" t="0" r="0" b="0"/>
          <a:pathLst>
            <a:path>
              <a:moveTo>
                <a:pt x="97864" y="0"/>
              </a:moveTo>
              <a:lnTo>
                <a:pt x="0" y="635291"/>
              </a:lnTo>
            </a:path>
          </a:pathLst>
        </a:custGeom>
        <a:noFill/>
        <a:ln w="12700" cap="flat" cmpd="sng" algn="ctr">
          <a:solidFill>
            <a:schemeClr val="accent6">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F0A63D4-6980-40F8-A619-BF144094C4C9}">
      <dsp:nvSpPr>
        <dsp:cNvPr id="0" name=""/>
        <dsp:cNvSpPr/>
      </dsp:nvSpPr>
      <dsp:spPr>
        <a:xfrm>
          <a:off x="3033933" y="1173765"/>
          <a:ext cx="1067102" cy="1270582"/>
        </a:xfrm>
        <a:custGeom>
          <a:avLst/>
          <a:gdLst/>
          <a:ahLst/>
          <a:cxnLst/>
          <a:rect l="0" t="0" r="0" b="0"/>
          <a:pathLst>
            <a:path>
              <a:moveTo>
                <a:pt x="1067102" y="0"/>
              </a:moveTo>
              <a:lnTo>
                <a:pt x="1067102" y="1125570"/>
              </a:lnTo>
              <a:lnTo>
                <a:pt x="0" y="1125570"/>
              </a:lnTo>
              <a:lnTo>
                <a:pt x="0" y="1270582"/>
              </a:lnTo>
            </a:path>
          </a:pathLst>
        </a:custGeom>
        <a:noFill/>
        <a:ln w="12700" cap="flat" cmpd="sng" algn="ctr">
          <a:solidFill>
            <a:schemeClr val="accent6">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70E9F22-6541-40BF-94D6-64A80DD04C81}">
      <dsp:nvSpPr>
        <dsp:cNvPr id="0" name=""/>
        <dsp:cNvSpPr/>
      </dsp:nvSpPr>
      <dsp:spPr>
        <a:xfrm>
          <a:off x="110972" y="3134881"/>
          <a:ext cx="91440" cy="635291"/>
        </a:xfrm>
        <a:custGeom>
          <a:avLst/>
          <a:gdLst/>
          <a:ahLst/>
          <a:cxnLst/>
          <a:rect l="0" t="0" r="0" b="0"/>
          <a:pathLst>
            <a:path>
              <a:moveTo>
                <a:pt x="95272" y="0"/>
              </a:moveTo>
              <a:lnTo>
                <a:pt x="45720" y="635291"/>
              </a:lnTo>
            </a:path>
          </a:pathLst>
        </a:custGeom>
        <a:noFill/>
        <a:ln w="12700" cap="flat" cmpd="sng" algn="ctr">
          <a:solidFill>
            <a:schemeClr val="accent6">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F2EFD4-1259-4C22-B031-42084A4544AC}">
      <dsp:nvSpPr>
        <dsp:cNvPr id="0" name=""/>
        <dsp:cNvSpPr/>
      </dsp:nvSpPr>
      <dsp:spPr>
        <a:xfrm>
          <a:off x="1004833" y="1173765"/>
          <a:ext cx="3096201" cy="1270582"/>
        </a:xfrm>
        <a:custGeom>
          <a:avLst/>
          <a:gdLst/>
          <a:ahLst/>
          <a:cxnLst/>
          <a:rect l="0" t="0" r="0" b="0"/>
          <a:pathLst>
            <a:path>
              <a:moveTo>
                <a:pt x="3096201" y="0"/>
              </a:moveTo>
              <a:lnTo>
                <a:pt x="3096201" y="1125570"/>
              </a:lnTo>
              <a:lnTo>
                <a:pt x="0" y="1125570"/>
              </a:lnTo>
              <a:lnTo>
                <a:pt x="0" y="1270582"/>
              </a:lnTo>
            </a:path>
          </a:pathLst>
        </a:custGeom>
        <a:noFill/>
        <a:ln w="12700" cap="flat" cmpd="sng" algn="ctr">
          <a:solidFill>
            <a:schemeClr val="accent6">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EEE6565-27C0-4357-B6F4-F9F6C535AA03}">
      <dsp:nvSpPr>
        <dsp:cNvPr id="0" name=""/>
        <dsp:cNvSpPr/>
      </dsp:nvSpPr>
      <dsp:spPr>
        <a:xfrm>
          <a:off x="2842910" y="483231"/>
          <a:ext cx="2516250" cy="690533"/>
        </a:xfrm>
        <a:prstGeom prst="rect">
          <a:avLst/>
        </a:prstGeom>
        <a:solidFill>
          <a:srgbClr val="41873E"/>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Rachel Waldron</a:t>
          </a:r>
        </a:p>
        <a:p>
          <a:pPr marL="0" lvl="0" indent="0" algn="ctr" defTabSz="622300">
            <a:lnSpc>
              <a:spcPct val="90000"/>
            </a:lnSpc>
            <a:spcBef>
              <a:spcPct val="0"/>
            </a:spcBef>
            <a:spcAft>
              <a:spcPct val="35000"/>
            </a:spcAft>
            <a:buNone/>
          </a:pPr>
          <a:r>
            <a:rPr lang="en-US" sz="1400" kern="1200"/>
            <a:t>Parks &amp; Recreation Director</a:t>
          </a:r>
        </a:p>
      </dsp:txBody>
      <dsp:txXfrm>
        <a:off x="2842910" y="483231"/>
        <a:ext cx="2516250" cy="690533"/>
      </dsp:txXfrm>
    </dsp:sp>
    <dsp:sp modelId="{4174680D-26FE-4E9C-BC7D-7B051B5D4922}">
      <dsp:nvSpPr>
        <dsp:cNvPr id="0" name=""/>
        <dsp:cNvSpPr/>
      </dsp:nvSpPr>
      <dsp:spPr>
        <a:xfrm>
          <a:off x="6598" y="2444347"/>
          <a:ext cx="1996471" cy="690533"/>
        </a:xfrm>
        <a:prstGeom prst="rect">
          <a:avLst/>
        </a:prstGeom>
        <a:solidFill>
          <a:srgbClr val="41873E"/>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Andrea Perez</a:t>
          </a:r>
        </a:p>
        <a:p>
          <a:pPr marL="0" lvl="0" indent="0" algn="ctr" defTabSz="622300">
            <a:lnSpc>
              <a:spcPct val="90000"/>
            </a:lnSpc>
            <a:spcBef>
              <a:spcPct val="0"/>
            </a:spcBef>
            <a:spcAft>
              <a:spcPct val="35000"/>
            </a:spcAft>
            <a:buNone/>
          </a:pPr>
          <a:r>
            <a:rPr lang="en-US" sz="1400" kern="1200"/>
            <a:t>Recreation Coordinator</a:t>
          </a:r>
        </a:p>
      </dsp:txBody>
      <dsp:txXfrm>
        <a:off x="6598" y="2444347"/>
        <a:ext cx="1996471" cy="690533"/>
      </dsp:txXfrm>
    </dsp:sp>
    <dsp:sp modelId="{697B7941-B987-445A-8479-E936ADD428D7}">
      <dsp:nvSpPr>
        <dsp:cNvPr id="0" name=""/>
        <dsp:cNvSpPr/>
      </dsp:nvSpPr>
      <dsp:spPr>
        <a:xfrm>
          <a:off x="156692" y="3424905"/>
          <a:ext cx="1679889" cy="690533"/>
        </a:xfrm>
        <a:prstGeom prst="rect">
          <a:avLst/>
        </a:prstGeom>
        <a:solidFill>
          <a:srgbClr val="41873E"/>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err="1"/>
            <a:t>Antwain</a:t>
          </a:r>
          <a:r>
            <a:rPr lang="en-US" sz="1400" kern="1200"/>
            <a:t> Adams</a:t>
          </a:r>
        </a:p>
        <a:p>
          <a:pPr marL="0" lvl="0" indent="0" algn="ctr" defTabSz="622300">
            <a:lnSpc>
              <a:spcPct val="90000"/>
            </a:lnSpc>
            <a:spcBef>
              <a:spcPct val="0"/>
            </a:spcBef>
            <a:spcAft>
              <a:spcPct val="35000"/>
            </a:spcAft>
            <a:buNone/>
          </a:pPr>
          <a:r>
            <a:rPr lang="en-US" sz="1400" kern="1200"/>
            <a:t>PT Recreation Leader</a:t>
          </a:r>
        </a:p>
      </dsp:txBody>
      <dsp:txXfrm>
        <a:off x="156692" y="3424905"/>
        <a:ext cx="1679889" cy="690533"/>
      </dsp:txXfrm>
    </dsp:sp>
    <dsp:sp modelId="{AC444228-E99E-41F8-9C20-6D92939E6D01}">
      <dsp:nvSpPr>
        <dsp:cNvPr id="0" name=""/>
        <dsp:cNvSpPr/>
      </dsp:nvSpPr>
      <dsp:spPr>
        <a:xfrm>
          <a:off x="2063739" y="2444347"/>
          <a:ext cx="1940386" cy="690533"/>
        </a:xfrm>
        <a:prstGeom prst="rect">
          <a:avLst/>
        </a:prstGeom>
        <a:solidFill>
          <a:srgbClr val="41873E"/>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XXXXXX</a:t>
          </a:r>
        </a:p>
        <a:p>
          <a:pPr marL="0" lvl="0" indent="0" algn="ctr" defTabSz="622300">
            <a:lnSpc>
              <a:spcPct val="90000"/>
            </a:lnSpc>
            <a:spcBef>
              <a:spcPct val="0"/>
            </a:spcBef>
            <a:spcAft>
              <a:spcPct val="35000"/>
            </a:spcAft>
            <a:buNone/>
          </a:pPr>
          <a:r>
            <a:rPr lang="en-US" sz="1400" kern="1200"/>
            <a:t>Recreation Coordinator</a:t>
          </a:r>
        </a:p>
      </dsp:txBody>
      <dsp:txXfrm>
        <a:off x="2063739" y="2444347"/>
        <a:ext cx="1940386" cy="690533"/>
      </dsp:txXfrm>
    </dsp:sp>
    <dsp:sp modelId="{014880BC-CA06-4416-9B4D-87E9495B9938}">
      <dsp:nvSpPr>
        <dsp:cNvPr id="0" name=""/>
        <dsp:cNvSpPr/>
      </dsp:nvSpPr>
      <dsp:spPr>
        <a:xfrm>
          <a:off x="2159914" y="3424905"/>
          <a:ext cx="1826171" cy="690533"/>
        </a:xfrm>
        <a:prstGeom prst="rect">
          <a:avLst/>
        </a:prstGeom>
        <a:solidFill>
          <a:srgbClr val="41873E"/>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XXXXXX</a:t>
          </a:r>
        </a:p>
        <a:p>
          <a:pPr marL="0" lvl="0" indent="0" algn="ctr" defTabSz="622300">
            <a:lnSpc>
              <a:spcPct val="90000"/>
            </a:lnSpc>
            <a:spcBef>
              <a:spcPct val="0"/>
            </a:spcBef>
            <a:spcAft>
              <a:spcPct val="35000"/>
            </a:spcAft>
            <a:buNone/>
          </a:pPr>
          <a:r>
            <a:rPr lang="en-US" sz="1400" kern="1200"/>
            <a:t>PT Recreation Leader</a:t>
          </a:r>
        </a:p>
      </dsp:txBody>
      <dsp:txXfrm>
        <a:off x="2159914" y="3424905"/>
        <a:ext cx="1826171" cy="690533"/>
      </dsp:txXfrm>
    </dsp:sp>
    <dsp:sp modelId="{796F1034-FAD7-4C57-9FCB-22E13DBBA2DA}">
      <dsp:nvSpPr>
        <dsp:cNvPr id="0" name=""/>
        <dsp:cNvSpPr/>
      </dsp:nvSpPr>
      <dsp:spPr>
        <a:xfrm>
          <a:off x="4523504" y="2444347"/>
          <a:ext cx="1666865" cy="690533"/>
        </a:xfrm>
        <a:prstGeom prst="rect">
          <a:avLst/>
        </a:prstGeom>
        <a:solidFill>
          <a:srgbClr val="41873E"/>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David Alexander</a:t>
          </a:r>
        </a:p>
        <a:p>
          <a:pPr marL="0" lvl="0" indent="0" algn="ctr" defTabSz="622300">
            <a:lnSpc>
              <a:spcPct val="90000"/>
            </a:lnSpc>
            <a:spcBef>
              <a:spcPct val="0"/>
            </a:spcBef>
            <a:spcAft>
              <a:spcPct val="35000"/>
            </a:spcAft>
            <a:buNone/>
          </a:pPr>
          <a:r>
            <a:rPr lang="en-US" sz="1400" kern="1200"/>
            <a:t>Grounds Coordinator</a:t>
          </a:r>
        </a:p>
      </dsp:txBody>
      <dsp:txXfrm>
        <a:off x="4523504" y="2444347"/>
        <a:ext cx="1666865" cy="690533"/>
      </dsp:txXfrm>
    </dsp:sp>
    <dsp:sp modelId="{C187B75B-412F-47E9-8B3A-DABCD63FB78D}">
      <dsp:nvSpPr>
        <dsp:cNvPr id="0" name=""/>
        <dsp:cNvSpPr/>
      </dsp:nvSpPr>
      <dsp:spPr>
        <a:xfrm>
          <a:off x="6480394" y="2444347"/>
          <a:ext cx="1715078" cy="690533"/>
        </a:xfrm>
        <a:prstGeom prst="rect">
          <a:avLst/>
        </a:prstGeom>
        <a:solidFill>
          <a:srgbClr val="41873E"/>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Brandon Alvarado</a:t>
          </a:r>
        </a:p>
        <a:p>
          <a:pPr marL="0" lvl="0" indent="0" algn="ctr" defTabSz="622300">
            <a:lnSpc>
              <a:spcPct val="90000"/>
            </a:lnSpc>
            <a:spcBef>
              <a:spcPct val="0"/>
            </a:spcBef>
            <a:spcAft>
              <a:spcPct val="35000"/>
            </a:spcAft>
            <a:buNone/>
          </a:pPr>
          <a:r>
            <a:rPr lang="en-US" sz="1400" kern="1200"/>
            <a:t>Facilities Coordinator</a:t>
          </a:r>
        </a:p>
      </dsp:txBody>
      <dsp:txXfrm>
        <a:off x="6480394" y="2444347"/>
        <a:ext cx="1715078" cy="690533"/>
      </dsp:txXfrm>
    </dsp:sp>
    <dsp:sp modelId="{F97BD7D9-3F59-40BE-A27D-8871F1040B52}">
      <dsp:nvSpPr>
        <dsp:cNvPr id="0" name=""/>
        <dsp:cNvSpPr/>
      </dsp:nvSpPr>
      <dsp:spPr>
        <a:xfrm>
          <a:off x="6909164" y="3424905"/>
          <a:ext cx="1687816" cy="690533"/>
        </a:xfrm>
        <a:prstGeom prst="rect">
          <a:avLst/>
        </a:prstGeom>
        <a:solidFill>
          <a:srgbClr val="41873E"/>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Kelvin Alford</a:t>
          </a:r>
        </a:p>
        <a:p>
          <a:pPr marL="0" lvl="0" indent="0" algn="ctr" defTabSz="622300">
            <a:lnSpc>
              <a:spcPct val="90000"/>
            </a:lnSpc>
            <a:spcBef>
              <a:spcPct val="0"/>
            </a:spcBef>
            <a:spcAft>
              <a:spcPct val="35000"/>
            </a:spcAft>
            <a:buNone/>
          </a:pPr>
          <a:r>
            <a:rPr lang="en-US" sz="1400" kern="1200"/>
            <a:t>Facilities Associate</a:t>
          </a:r>
        </a:p>
      </dsp:txBody>
      <dsp:txXfrm>
        <a:off x="6909164" y="3424905"/>
        <a:ext cx="1687816" cy="690533"/>
      </dsp:txXfrm>
    </dsp:sp>
    <dsp:sp modelId="{0976660F-90ED-4D4F-8006-1CCC503B6843}">
      <dsp:nvSpPr>
        <dsp:cNvPr id="0" name=""/>
        <dsp:cNvSpPr/>
      </dsp:nvSpPr>
      <dsp:spPr>
        <a:xfrm>
          <a:off x="955377" y="1463789"/>
          <a:ext cx="2222800" cy="690533"/>
        </a:xfrm>
        <a:prstGeom prst="rect">
          <a:avLst/>
        </a:prstGeom>
        <a:solidFill>
          <a:srgbClr val="41873E"/>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Kate Borden</a:t>
          </a:r>
        </a:p>
        <a:p>
          <a:pPr marL="0" lvl="0" indent="0" algn="ctr" defTabSz="622300">
            <a:lnSpc>
              <a:spcPct val="90000"/>
            </a:lnSpc>
            <a:spcBef>
              <a:spcPct val="0"/>
            </a:spcBef>
            <a:spcAft>
              <a:spcPct val="35000"/>
            </a:spcAft>
            <a:buNone/>
          </a:pPr>
          <a:r>
            <a:rPr lang="en-US" sz="1400" kern="1200"/>
            <a:t>Recreation Program Manager</a:t>
          </a:r>
        </a:p>
      </dsp:txBody>
      <dsp:txXfrm>
        <a:off x="955377" y="1463789"/>
        <a:ext cx="2222800" cy="690533"/>
      </dsp:txXfrm>
    </dsp:sp>
    <dsp:sp modelId="{5833259E-6C47-4EF8-8E77-D9CA60F58021}">
      <dsp:nvSpPr>
        <dsp:cNvPr id="0" name=""/>
        <dsp:cNvSpPr/>
      </dsp:nvSpPr>
      <dsp:spPr>
        <a:xfrm>
          <a:off x="5243606" y="1463789"/>
          <a:ext cx="2222800" cy="690533"/>
        </a:xfrm>
        <a:prstGeom prst="rect">
          <a:avLst/>
        </a:prstGeom>
        <a:solidFill>
          <a:srgbClr val="41873E"/>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Gabe Neps</a:t>
          </a:r>
        </a:p>
        <a:p>
          <a:pPr marL="0" lvl="0" indent="0" algn="ctr" defTabSz="622300">
            <a:lnSpc>
              <a:spcPct val="90000"/>
            </a:lnSpc>
            <a:spcBef>
              <a:spcPct val="0"/>
            </a:spcBef>
            <a:spcAft>
              <a:spcPct val="35000"/>
            </a:spcAft>
            <a:buNone/>
          </a:pPr>
          <a:r>
            <a:rPr lang="en-US" sz="1400" kern="1200"/>
            <a:t>Operations Manager</a:t>
          </a:r>
        </a:p>
      </dsp:txBody>
      <dsp:txXfrm>
        <a:off x="5243606" y="1463789"/>
        <a:ext cx="2222800" cy="690533"/>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0.7602</cdr:x>
      <cdr:y>0.14517</cdr:y>
    </cdr:from>
    <cdr:to>
      <cdr:x>0.96721</cdr:x>
      <cdr:y>0.24652</cdr:y>
    </cdr:to>
    <cdr:grpSp>
      <cdr:nvGrpSpPr>
        <cdr:cNvPr id="3" name="Group 2">
          <a:extLst xmlns:a="http://schemas.openxmlformats.org/drawingml/2006/main">
            <a:ext uri="{FF2B5EF4-FFF2-40B4-BE49-F238E27FC236}">
              <a16:creationId xmlns:a16="http://schemas.microsoft.com/office/drawing/2014/main" id="{698A6CE2-A723-9226-1C67-F0DE5ED9F29C}"/>
            </a:ext>
          </a:extLst>
        </cdr:cNvPr>
        <cdr:cNvGrpSpPr/>
      </cdr:nvGrpSpPr>
      <cdr:grpSpPr>
        <a:xfrm xmlns:a="http://schemas.openxmlformats.org/drawingml/2006/main">
          <a:off x="5936384" y="731543"/>
          <a:ext cx="1616536" cy="510724"/>
          <a:chOff x="5936376" y="731520"/>
          <a:chExt cx="1616568" cy="510743"/>
        </a:xfrm>
      </cdr:grpSpPr>
      <cdr:cxnSp macro="">
        <cdr:nvCxnSpPr>
          <cdr:cNvPr id="7" name="Straight Connector 6">
            <a:extLst xmlns:a="http://schemas.openxmlformats.org/drawingml/2006/main">
              <a:ext uri="{FF2B5EF4-FFF2-40B4-BE49-F238E27FC236}">
                <a16:creationId xmlns:a16="http://schemas.microsoft.com/office/drawing/2014/main" id="{3585AEA1-A339-3096-2A1E-E701CC748C92}"/>
              </a:ext>
            </a:extLst>
          </cdr:cNvPr>
          <cdr:cNvCxnSpPr/>
        </cdr:nvCxnSpPr>
        <cdr:spPr>
          <a:xfrm xmlns:a="http://schemas.openxmlformats.org/drawingml/2006/main" flipV="1">
            <a:off x="5936376" y="983701"/>
            <a:ext cx="735293" cy="258562"/>
          </a:xfrm>
          <a:prstGeom xmlns:a="http://schemas.openxmlformats.org/drawingml/2006/main" prst="line">
            <a:avLst/>
          </a:prstGeom>
          <a:ln xmlns:a="http://schemas.openxmlformats.org/drawingml/2006/main" w="44450" cap="flat" cmpd="sng" algn="ctr">
            <a:solidFill>
              <a:schemeClr val="bg1"/>
            </a:solidFill>
            <a:prstDash val="dash"/>
            <a:round/>
            <a:headEnd type="none" w="med" len="med"/>
            <a:tailEnd type="none" w="med" len="med"/>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cxnSp>
      <cdr:cxnSp macro="">
        <cdr:nvCxnSpPr>
          <cdr:cNvPr id="16" name="Straight Connector 15">
            <a:extLst xmlns:a="http://schemas.openxmlformats.org/drawingml/2006/main">
              <a:ext uri="{FF2B5EF4-FFF2-40B4-BE49-F238E27FC236}">
                <a16:creationId xmlns:a16="http://schemas.microsoft.com/office/drawing/2014/main" id="{011E463E-4BB6-65B9-ADE2-98A86CC0CF51}"/>
              </a:ext>
            </a:extLst>
          </cdr:cNvPr>
          <cdr:cNvCxnSpPr/>
        </cdr:nvCxnSpPr>
        <cdr:spPr>
          <a:xfrm xmlns:a="http://schemas.openxmlformats.org/drawingml/2006/main" flipH="1">
            <a:off x="6762859" y="731520"/>
            <a:ext cx="790085" cy="191733"/>
          </a:xfrm>
          <a:prstGeom xmlns:a="http://schemas.openxmlformats.org/drawingml/2006/main" prst="line">
            <a:avLst/>
          </a:prstGeom>
          <a:ln xmlns:a="http://schemas.openxmlformats.org/drawingml/2006/main" w="38100">
            <a:solidFill>
              <a:schemeClr val="bg1"/>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grp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D0D6D0B-DB88-40D5-8CE2-188B0E93C222}" type="datetimeFigureOut">
              <a:rPr lang="en-US" smtClean="0"/>
              <a:t>3/7/2024</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FC4BFDE-B61F-4DA3-9046-FAAD0027F3C9}" type="slidenum">
              <a:rPr lang="en-US" smtClean="0"/>
              <a:t>‹#›</a:t>
            </a:fld>
            <a:endParaRPr lang="en-US"/>
          </a:p>
        </p:txBody>
      </p:sp>
    </p:spTree>
    <p:extLst>
      <p:ext uri="{BB962C8B-B14F-4D97-AF65-F5344CB8AC3E}">
        <p14:creationId xmlns:p14="http://schemas.microsoft.com/office/powerpoint/2010/main" val="1340588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rgbClr val="FF00FF"/>
              </a:solidFill>
            </a:endParaRPr>
          </a:p>
        </p:txBody>
      </p:sp>
      <p:sp>
        <p:nvSpPr>
          <p:cNvPr id="4" name="Slide Number Placeholder 3"/>
          <p:cNvSpPr>
            <a:spLocks noGrp="1"/>
          </p:cNvSpPr>
          <p:nvPr>
            <p:ph type="sldNum" sz="quarter" idx="5"/>
          </p:nvPr>
        </p:nvSpPr>
        <p:spPr/>
        <p:txBody>
          <a:bodyPr/>
          <a:lstStyle/>
          <a:p>
            <a:fld id="{41AE95CC-86CB-4564-8B04-92ABEFF1AF1D}" type="slidenum">
              <a:rPr lang="en-US" smtClean="0"/>
              <a:t>6</a:t>
            </a:fld>
            <a:endParaRPr lang="en-US"/>
          </a:p>
        </p:txBody>
      </p:sp>
    </p:spTree>
    <p:extLst>
      <p:ext uri="{BB962C8B-B14F-4D97-AF65-F5344CB8AC3E}">
        <p14:creationId xmlns:p14="http://schemas.microsoft.com/office/powerpoint/2010/main" val="2791752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CB8F7-B732-C65B-B6C3-96B04D843B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CED04C-692E-81C9-CA79-2F752D78E3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472490-6EE2-562E-ACFF-04949B5343D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0F14CF0-F4DA-94CD-86A2-E88D1687158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C4BFDE-B61F-4DA3-9046-FAAD0027F3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525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C4BFDE-B61F-4DA3-9046-FAAD0027F3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0717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rgbClr val="FF00FF"/>
              </a:solidFill>
            </a:endParaRPr>
          </a:p>
        </p:txBody>
      </p:sp>
      <p:sp>
        <p:nvSpPr>
          <p:cNvPr id="4" name="Slide Number Placeholder 3"/>
          <p:cNvSpPr>
            <a:spLocks noGrp="1"/>
          </p:cNvSpPr>
          <p:nvPr>
            <p:ph type="sldNum" sz="quarter" idx="5"/>
          </p:nvPr>
        </p:nvSpPr>
        <p:spPr/>
        <p:txBody>
          <a:bodyPr/>
          <a:lstStyle/>
          <a:p>
            <a:fld id="{41AE95CC-86CB-4564-8B04-92ABEFF1AF1D}" type="slidenum">
              <a:rPr lang="en-US" smtClean="0"/>
              <a:t>7</a:t>
            </a:fld>
            <a:endParaRPr lang="en-US"/>
          </a:p>
        </p:txBody>
      </p:sp>
    </p:spTree>
    <p:extLst>
      <p:ext uri="{BB962C8B-B14F-4D97-AF65-F5344CB8AC3E}">
        <p14:creationId xmlns:p14="http://schemas.microsoft.com/office/powerpoint/2010/main" val="2311427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766B8-E8A4-4E56-7738-7512800B1C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E4E55D-879C-B73F-BFE7-7B452C9732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316286-B590-6095-6B4D-25A2B9DECD5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DDF3375-119A-AA12-7D49-DDA92210524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C4BFDE-B61F-4DA3-9046-FAAD0027F3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6794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C4BFDE-B61F-4DA3-9046-FAAD0027F3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0262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37035-1EF6-22B3-6364-8B2B7B46E7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35263A-15BD-2DFA-4B3D-5245A3E608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67E6AB-4EF8-38F4-410B-19ADBF68FFA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709F5C1-778D-267B-ADDB-692AD8B60B4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C4BFDE-B61F-4DA3-9046-FAAD0027F3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1362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DBEBA-181B-5DEA-B026-AA7DA59D99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D07688-EA55-AB6F-7507-409DD1F964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3C0547-E8CB-8931-D5F9-77093A0E6AC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74BC502-15F4-B56B-1873-319C74E9602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C4BFDE-B61F-4DA3-9046-FAAD0027F3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1759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DFDA4-7438-B774-C004-F7F2F264FF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B0D696-3DBA-FD12-FD11-9FF66CFD5C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C9B957-8265-1520-DB92-3988F70C495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E60FF81-0225-5F64-6878-BB1CD094BF9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C4BFDE-B61F-4DA3-9046-FAAD0027F3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7448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AE3DB-0B3B-8229-949B-37C5A23AC5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A2F380-69FF-2A9F-D840-365F9AD48E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7E2B68-77A8-56CB-C03A-64382C2063B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0139EB2-D4B6-AE69-B893-4AE46F935BD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C4BFDE-B61F-4DA3-9046-FAAD0027F3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9193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10412-9475-6CDF-54A1-3CB45ED3A9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6A7826-9C66-C331-275F-7517530C93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EC3FC6-9341-9EC9-F739-8AFFEDF89F2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AC417FA-BB4D-7AE9-22AB-D969A00F00C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C4BFDE-B61F-4DA3-9046-FAAD0027F3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42551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37" y="-323851"/>
            <a:ext cx="9143999" cy="5821081"/>
          </a:xfrm>
          <a:prstGeom prst="rect">
            <a:avLst/>
          </a:prstGeom>
        </p:spPr>
      </p:pic>
      <p:sp>
        <p:nvSpPr>
          <p:cNvPr id="14" name="Rectangle 13"/>
          <p:cNvSpPr/>
          <p:nvPr userDrawn="1"/>
        </p:nvSpPr>
        <p:spPr>
          <a:xfrm>
            <a:off x="17887" y="4386329"/>
            <a:ext cx="9143999" cy="247167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886" y="1628617"/>
            <a:ext cx="9144000" cy="2612572"/>
          </a:xfrm>
          <a:prstGeom prst="rect">
            <a:avLst/>
          </a:prstGeom>
        </p:spPr>
      </p:pic>
      <p:sp>
        <p:nvSpPr>
          <p:cNvPr id="16" name="Title 15"/>
          <p:cNvSpPr>
            <a:spLocks noGrp="1"/>
          </p:cNvSpPr>
          <p:nvPr>
            <p:ph type="ctrTitle"/>
          </p:nvPr>
        </p:nvSpPr>
        <p:spPr>
          <a:xfrm>
            <a:off x="681263" y="4018953"/>
            <a:ext cx="7772400" cy="2387600"/>
          </a:xfrm>
        </p:spPr>
        <p:txBody>
          <a:bodyPr>
            <a:normAutofit/>
          </a:bodyPr>
          <a:lstStyle>
            <a:lvl1pPr>
              <a:defRPr sz="4800"/>
            </a:lvl1pPr>
          </a:lstStyle>
          <a:p>
            <a:r>
              <a:rPr lang="en-US" sz="5400">
                <a:solidFill>
                  <a:schemeClr val="bg1"/>
                </a:solidFill>
                <a:latin typeface="Arial" panose="020B0604020202020204" pitchFamily="34" charset="0"/>
                <a:cs typeface="Arial" panose="020B0604020202020204" pitchFamily="34" charset="0"/>
              </a:rPr>
              <a:t>Click to edit Master title style</a:t>
            </a:r>
          </a:p>
        </p:txBody>
      </p:sp>
      <p:sp>
        <p:nvSpPr>
          <p:cNvPr id="17" name="Oval 16"/>
          <p:cNvSpPr/>
          <p:nvPr userDrawn="1"/>
        </p:nvSpPr>
        <p:spPr>
          <a:xfrm>
            <a:off x="306308" y="135709"/>
            <a:ext cx="1453896" cy="1371600"/>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userDrawn="1"/>
        </p:nvSpPr>
        <p:spPr>
          <a:xfrm>
            <a:off x="2262909" y="36951"/>
            <a:ext cx="1280160" cy="1280160"/>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userDrawn="1"/>
        </p:nvSpPr>
        <p:spPr>
          <a:xfrm>
            <a:off x="4027649" y="462113"/>
            <a:ext cx="1280160" cy="1280160"/>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5810514" y="348457"/>
            <a:ext cx="1280160" cy="1280160"/>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userDrawn="1"/>
        </p:nvSpPr>
        <p:spPr>
          <a:xfrm>
            <a:off x="7682248" y="148107"/>
            <a:ext cx="1280160" cy="1280160"/>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userDrawn="1"/>
        </p:nvSpPr>
        <p:spPr>
          <a:xfrm>
            <a:off x="681263" y="6037221"/>
            <a:ext cx="8204200" cy="369332"/>
          </a:xfrm>
          <a:prstGeom prst="rect">
            <a:avLst/>
          </a:prstGeom>
          <a:noFill/>
        </p:spPr>
        <p:txBody>
          <a:bodyPr wrap="square" rtlCol="0">
            <a:spAutoFit/>
          </a:bodyPr>
          <a:lstStyle/>
          <a:p>
            <a:r>
              <a:rPr lang="en-US" sz="1800">
                <a:solidFill>
                  <a:schemeClr val="bg1"/>
                </a:solidFill>
                <a:latin typeface="Arial" panose="020B0604020202020204" pitchFamily="34" charset="0"/>
                <a:cs typeface="Arial" panose="020B0604020202020204" pitchFamily="34" charset="0"/>
              </a:rPr>
              <a:t>Click to add subhead</a:t>
            </a:r>
          </a:p>
        </p:txBody>
      </p:sp>
    </p:spTree>
    <p:extLst>
      <p:ext uri="{BB962C8B-B14F-4D97-AF65-F5344CB8AC3E}">
        <p14:creationId xmlns:p14="http://schemas.microsoft.com/office/powerpoint/2010/main" val="4186534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F301FA-506F-42DD-8EDC-41B7ADD89B94}" type="datetime1">
              <a:rPr lang="en-US" smtClean="0"/>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6980A2-F130-4742-89EA-C23F98879079}" type="slidenum">
              <a:rPr lang="en-US" smtClean="0"/>
              <a:t>‹#›</a:t>
            </a:fld>
            <a:endParaRPr lang="en-US"/>
          </a:p>
        </p:txBody>
      </p:sp>
      <p:sp>
        <p:nvSpPr>
          <p:cNvPr id="7" name="Rectangle 6"/>
          <p:cNvSpPr/>
          <p:nvPr userDrawn="1"/>
        </p:nvSpPr>
        <p:spPr>
          <a:xfrm>
            <a:off x="-4536" y="6285052"/>
            <a:ext cx="9143999" cy="57294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4884" y="6356351"/>
            <a:ext cx="1261640" cy="360468"/>
          </a:xfrm>
          <a:prstGeom prst="rect">
            <a:avLst/>
          </a:prstGeom>
        </p:spPr>
      </p:pic>
    </p:spTree>
    <p:extLst>
      <p:ext uri="{BB962C8B-B14F-4D97-AF65-F5344CB8AC3E}">
        <p14:creationId xmlns:p14="http://schemas.microsoft.com/office/powerpoint/2010/main" val="1745294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F4FCA2-2175-4E5C-8488-DCD849E003DF}" type="datetime1">
              <a:rPr lang="en-US" smtClean="0"/>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6980A2-F130-4742-89EA-C23F98879079}" type="slidenum">
              <a:rPr lang="en-US" smtClean="0"/>
              <a:t>‹#›</a:t>
            </a:fld>
            <a:endParaRPr lang="en-US"/>
          </a:p>
        </p:txBody>
      </p:sp>
      <p:sp>
        <p:nvSpPr>
          <p:cNvPr id="7" name="Rectangle 6"/>
          <p:cNvSpPr/>
          <p:nvPr userDrawn="1"/>
        </p:nvSpPr>
        <p:spPr>
          <a:xfrm>
            <a:off x="-4536" y="6285052"/>
            <a:ext cx="9143999" cy="57294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4884" y="6356351"/>
            <a:ext cx="1261640" cy="360468"/>
          </a:xfrm>
          <a:prstGeom prst="rect">
            <a:avLst/>
          </a:prstGeom>
        </p:spPr>
      </p:pic>
    </p:spTree>
    <p:extLst>
      <p:ext uri="{BB962C8B-B14F-4D97-AF65-F5344CB8AC3E}">
        <p14:creationId xmlns:p14="http://schemas.microsoft.com/office/powerpoint/2010/main" val="1383166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B4B87A-14C9-4E70-8F39-FDC5361DB4BA}" type="datetime1">
              <a:rPr lang="en-US" smtClean="0"/>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6980A2-F130-4742-89EA-C23F98879079}" type="slidenum">
              <a:rPr lang="en-US" smtClean="0"/>
              <a:t>‹#›</a:t>
            </a:fld>
            <a:endParaRPr lang="en-US"/>
          </a:p>
        </p:txBody>
      </p:sp>
      <p:sp>
        <p:nvSpPr>
          <p:cNvPr id="7" name="Rectangle 6"/>
          <p:cNvSpPr/>
          <p:nvPr userDrawn="1"/>
        </p:nvSpPr>
        <p:spPr>
          <a:xfrm>
            <a:off x="-4536" y="6285052"/>
            <a:ext cx="9143999" cy="57294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4884" y="6356351"/>
            <a:ext cx="1261640" cy="360468"/>
          </a:xfrm>
          <a:prstGeom prst="rect">
            <a:avLst/>
          </a:prstGeom>
        </p:spPr>
      </p:pic>
    </p:spTree>
    <p:extLst>
      <p:ext uri="{BB962C8B-B14F-4D97-AF65-F5344CB8AC3E}">
        <p14:creationId xmlns:p14="http://schemas.microsoft.com/office/powerpoint/2010/main" val="1364539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BD9B22-8DFD-41F2-B861-ED93BE2B82BB}" type="datetime1">
              <a:rPr lang="en-US" smtClean="0"/>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6980A2-F130-4742-89EA-C23F98879079}" type="slidenum">
              <a:rPr lang="en-US" smtClean="0"/>
              <a:t>‹#›</a:t>
            </a:fld>
            <a:endParaRPr lang="en-US"/>
          </a:p>
        </p:txBody>
      </p:sp>
      <p:sp>
        <p:nvSpPr>
          <p:cNvPr id="7" name="Rectangle 6"/>
          <p:cNvSpPr/>
          <p:nvPr userDrawn="1"/>
        </p:nvSpPr>
        <p:spPr>
          <a:xfrm>
            <a:off x="-4536" y="6285052"/>
            <a:ext cx="9143999" cy="57294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4884" y="6356351"/>
            <a:ext cx="1261640" cy="360468"/>
          </a:xfrm>
          <a:prstGeom prst="rect">
            <a:avLst/>
          </a:prstGeom>
        </p:spPr>
      </p:pic>
    </p:spTree>
    <p:extLst>
      <p:ext uri="{BB962C8B-B14F-4D97-AF65-F5344CB8AC3E}">
        <p14:creationId xmlns:p14="http://schemas.microsoft.com/office/powerpoint/2010/main" val="2444127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A7308A-AC1A-4E8D-9503-6004FE66D305}" type="datetime1">
              <a:rPr lang="en-US" smtClean="0"/>
              <a:t>3/7/2024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6980A2-F130-4742-89EA-C23F98879079}" type="slidenum">
              <a:rPr lang="en-US" smtClean="0"/>
              <a:t>‹#›</a:t>
            </a:fld>
            <a:endParaRPr lang="en-US"/>
          </a:p>
        </p:txBody>
      </p:sp>
      <p:sp>
        <p:nvSpPr>
          <p:cNvPr id="8" name="Rectangle 7"/>
          <p:cNvSpPr/>
          <p:nvPr userDrawn="1"/>
        </p:nvSpPr>
        <p:spPr>
          <a:xfrm>
            <a:off x="-4536" y="6285052"/>
            <a:ext cx="9143999" cy="57294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4884" y="6356351"/>
            <a:ext cx="1261640" cy="360468"/>
          </a:xfrm>
          <a:prstGeom prst="rect">
            <a:avLst/>
          </a:prstGeom>
        </p:spPr>
      </p:pic>
    </p:spTree>
    <p:extLst>
      <p:ext uri="{BB962C8B-B14F-4D97-AF65-F5344CB8AC3E}">
        <p14:creationId xmlns:p14="http://schemas.microsoft.com/office/powerpoint/2010/main" val="3924527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03D0F5-53AC-4A29-BFEA-0DAE3F2B3397}" type="datetime1">
              <a:rPr lang="en-US" smtClean="0"/>
              <a:t>3/7/2024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6980A2-F130-4742-89EA-C23F98879079}" type="slidenum">
              <a:rPr lang="en-US" smtClean="0"/>
              <a:t>‹#›</a:t>
            </a:fld>
            <a:endParaRPr lang="en-US"/>
          </a:p>
        </p:txBody>
      </p:sp>
      <p:sp>
        <p:nvSpPr>
          <p:cNvPr id="10" name="Rectangle 9"/>
          <p:cNvSpPr/>
          <p:nvPr userDrawn="1"/>
        </p:nvSpPr>
        <p:spPr>
          <a:xfrm>
            <a:off x="-4536" y="6285052"/>
            <a:ext cx="9143999" cy="57294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a:p>
            <a:pPr algn="ctr"/>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4884" y="6356351"/>
            <a:ext cx="1261640" cy="360468"/>
          </a:xfrm>
          <a:prstGeom prst="rect">
            <a:avLst/>
          </a:prstGeom>
        </p:spPr>
      </p:pic>
    </p:spTree>
    <p:extLst>
      <p:ext uri="{BB962C8B-B14F-4D97-AF65-F5344CB8AC3E}">
        <p14:creationId xmlns:p14="http://schemas.microsoft.com/office/powerpoint/2010/main" val="1615614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6ECD110-B063-49E4-9CE0-A515D4F34A82}" type="datetime1">
              <a:rPr lang="en-US" smtClean="0"/>
              <a:t>3/7/2024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6980A2-F130-4742-89EA-C23F98879079}" type="slidenum">
              <a:rPr lang="en-US" smtClean="0"/>
              <a:t>‹#›</a:t>
            </a:fld>
            <a:endParaRPr lang="en-US"/>
          </a:p>
        </p:txBody>
      </p:sp>
      <p:sp>
        <p:nvSpPr>
          <p:cNvPr id="6" name="Rectangle 5"/>
          <p:cNvSpPr/>
          <p:nvPr userDrawn="1"/>
        </p:nvSpPr>
        <p:spPr>
          <a:xfrm>
            <a:off x="-4536" y="6285052"/>
            <a:ext cx="9143999" cy="57294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a:p>
            <a:pPr algn="ct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4884" y="6356351"/>
            <a:ext cx="1261640" cy="360468"/>
          </a:xfrm>
          <a:prstGeom prst="rect">
            <a:avLst/>
          </a:prstGeom>
        </p:spPr>
      </p:pic>
    </p:spTree>
    <p:extLst>
      <p:ext uri="{BB962C8B-B14F-4D97-AF65-F5344CB8AC3E}">
        <p14:creationId xmlns:p14="http://schemas.microsoft.com/office/powerpoint/2010/main" val="3588600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63B1B8-7DA8-488E-AFE4-27C202E1A7C3}" type="datetime1">
              <a:rPr lang="en-US" smtClean="0"/>
              <a:t>3/7/2024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6980A2-F130-4742-89EA-C23F98879079}" type="slidenum">
              <a:rPr lang="en-US" smtClean="0"/>
              <a:t>‹#›</a:t>
            </a:fld>
            <a:endParaRPr lang="en-US"/>
          </a:p>
        </p:txBody>
      </p:sp>
      <p:sp>
        <p:nvSpPr>
          <p:cNvPr id="5" name="Rectangle 4"/>
          <p:cNvSpPr/>
          <p:nvPr userDrawn="1"/>
        </p:nvSpPr>
        <p:spPr>
          <a:xfrm>
            <a:off x="-4536" y="6285052"/>
            <a:ext cx="9143999" cy="57294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a:p>
            <a:pPr algn="ctr"/>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4884" y="6356351"/>
            <a:ext cx="1261640" cy="360468"/>
          </a:xfrm>
          <a:prstGeom prst="rect">
            <a:avLst/>
          </a:prstGeom>
        </p:spPr>
      </p:pic>
    </p:spTree>
    <p:extLst>
      <p:ext uri="{BB962C8B-B14F-4D97-AF65-F5344CB8AC3E}">
        <p14:creationId xmlns:p14="http://schemas.microsoft.com/office/powerpoint/2010/main" val="2790872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117D00-416A-4F61-9321-1A2500F06C0A}" type="datetime1">
              <a:rPr lang="en-US" smtClean="0"/>
              <a:t>3/7/2024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6980A2-F130-4742-89EA-C23F98879079}" type="slidenum">
              <a:rPr lang="en-US" smtClean="0"/>
              <a:t>‹#›</a:t>
            </a:fld>
            <a:endParaRPr lang="en-US"/>
          </a:p>
        </p:txBody>
      </p:sp>
      <p:sp>
        <p:nvSpPr>
          <p:cNvPr id="8" name="Rectangle 7"/>
          <p:cNvSpPr/>
          <p:nvPr userDrawn="1"/>
        </p:nvSpPr>
        <p:spPr>
          <a:xfrm>
            <a:off x="-4536" y="6285052"/>
            <a:ext cx="9143999" cy="57294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4884" y="6356351"/>
            <a:ext cx="1261640" cy="360468"/>
          </a:xfrm>
          <a:prstGeom prst="rect">
            <a:avLst/>
          </a:prstGeom>
        </p:spPr>
      </p:pic>
    </p:spTree>
    <p:extLst>
      <p:ext uri="{BB962C8B-B14F-4D97-AF65-F5344CB8AC3E}">
        <p14:creationId xmlns:p14="http://schemas.microsoft.com/office/powerpoint/2010/main" val="425132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3E29EC-7868-4835-99E4-AA181D9756F6}" type="datetime1">
              <a:rPr lang="en-US" smtClean="0"/>
              <a:t>3/7/2024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6980A2-F130-4742-89EA-C23F98879079}" type="slidenum">
              <a:rPr lang="en-US" smtClean="0"/>
              <a:t>‹#›</a:t>
            </a:fld>
            <a:endParaRPr lang="en-US"/>
          </a:p>
        </p:txBody>
      </p:sp>
      <p:sp>
        <p:nvSpPr>
          <p:cNvPr id="8" name="Rectangle 7"/>
          <p:cNvSpPr/>
          <p:nvPr userDrawn="1"/>
        </p:nvSpPr>
        <p:spPr>
          <a:xfrm>
            <a:off x="-4536" y="6285052"/>
            <a:ext cx="9143999" cy="57294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4884" y="6356351"/>
            <a:ext cx="1261640" cy="360468"/>
          </a:xfrm>
          <a:prstGeom prst="rect">
            <a:avLst/>
          </a:prstGeom>
        </p:spPr>
      </p:pic>
    </p:spTree>
    <p:extLst>
      <p:ext uri="{BB962C8B-B14F-4D97-AF65-F5344CB8AC3E}">
        <p14:creationId xmlns:p14="http://schemas.microsoft.com/office/powerpoint/2010/main" val="1293848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78354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148669"/>
            <a:ext cx="7886700" cy="502829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767432-EF44-44E0-A27D-DC8E639226E3}" type="datetime1">
              <a:rPr lang="en-US" smtClean="0"/>
              <a:t>3/7/2024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6980A2-F130-4742-89EA-C23F98879079}" type="slidenum">
              <a:rPr lang="en-US" smtClean="0"/>
              <a:t>‹#›</a:t>
            </a:fld>
            <a:endParaRPr lang="en-US"/>
          </a:p>
        </p:txBody>
      </p:sp>
    </p:spTree>
    <p:extLst>
      <p:ext uri="{BB962C8B-B14F-4D97-AF65-F5344CB8AC3E}">
        <p14:creationId xmlns:p14="http://schemas.microsoft.com/office/powerpoint/2010/main" val="26907509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3600" b="1" u="sng" kern="1200">
          <a:solidFill>
            <a:schemeClr val="tx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5.xml"/><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5.xml"/><Relationship Id="rId5" Type="http://schemas.openxmlformats.org/officeDocument/2006/relationships/image" Target="../media/image54.jpeg"/><Relationship Id="rId4" Type="http://schemas.openxmlformats.org/officeDocument/2006/relationships/image" Target="../media/image53.jpeg"/></Relationships>
</file>

<file path=ppt/slides/_rels/slide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5.xml"/><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5.xml"/><Relationship Id="rId5" Type="http://schemas.openxmlformats.org/officeDocument/2006/relationships/image" Target="../media/image61.jpeg"/><Relationship Id="rId4" Type="http://schemas.openxmlformats.org/officeDocument/2006/relationships/image" Target="../media/image60.jpeg"/></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5.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3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5.xml"/><Relationship Id="rId4" Type="http://schemas.openxmlformats.org/officeDocument/2006/relationships/image" Target="../media/image69.jpeg"/></Relationships>
</file>

<file path=ppt/slides/_rels/slide3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5.xml"/><Relationship Id="rId5" Type="http://schemas.openxmlformats.org/officeDocument/2006/relationships/image" Target="../media/image73.jpeg"/><Relationship Id="rId4" Type="http://schemas.openxmlformats.org/officeDocument/2006/relationships/image" Target="../media/image72.jpeg"/></Relationships>
</file>

<file path=ppt/slides/_rels/slide3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5.xml"/><Relationship Id="rId4" Type="http://schemas.openxmlformats.org/officeDocument/2006/relationships/image" Target="../media/image76.jpeg"/></Relationships>
</file>

<file path=ppt/slides/_rels/slide3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5.xml"/><Relationship Id="rId4" Type="http://schemas.openxmlformats.org/officeDocument/2006/relationships/image" Target="../media/image79.jpeg"/></Relationships>
</file>

<file path=ppt/slides/_rels/slide3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microsoft.com/office/2007/relationships/hdphoto" Target="../media/hdphoto2.wdp"/></Relationships>
</file>

<file path=ppt/slides/_rels/slide4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5.svg"/><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7.svg"/><Relationship Id="rId2" Type="http://schemas.openxmlformats.org/officeDocument/2006/relationships/image" Target="../media/image96.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98.png"/><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83.png"/><Relationship Id="rId4" Type="http://schemas.microsoft.com/office/2007/relationships/hdphoto" Target="../media/hdphoto2.wdp"/></Relationships>
</file>

<file path=ppt/slides/_rels/slide5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5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image" Target="../media/image104.jpeg"/></Relationships>
</file>

<file path=ppt/slides/_rels/slide5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6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6" y="-238355"/>
            <a:ext cx="9143999" cy="4772862"/>
          </a:xfrm>
          <a:prstGeom prst="rect">
            <a:avLst/>
          </a:prstGeom>
        </p:spPr>
      </p:pic>
      <p:sp>
        <p:nvSpPr>
          <p:cNvPr id="28" name="Rectangle 27"/>
          <p:cNvSpPr/>
          <p:nvPr/>
        </p:nvSpPr>
        <p:spPr>
          <a:xfrm>
            <a:off x="-4537" y="4403051"/>
            <a:ext cx="9143999" cy="2495503"/>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886" y="1628617"/>
            <a:ext cx="9144000" cy="2612572"/>
          </a:xfrm>
          <a:prstGeom prst="rect">
            <a:avLst/>
          </a:prstGeom>
        </p:spPr>
      </p:pic>
      <p:sp>
        <p:nvSpPr>
          <p:cNvPr id="16" name="Title 15"/>
          <p:cNvSpPr>
            <a:spLocks noGrp="1"/>
          </p:cNvSpPr>
          <p:nvPr>
            <p:ph type="ctrTitle"/>
          </p:nvPr>
        </p:nvSpPr>
        <p:spPr>
          <a:xfrm>
            <a:off x="549928" y="4379497"/>
            <a:ext cx="7772400" cy="2387600"/>
          </a:xfrm>
        </p:spPr>
        <p:txBody>
          <a:bodyPr>
            <a:normAutofit/>
          </a:bodyPr>
          <a:lstStyle/>
          <a:p>
            <a:pPr algn="ctr"/>
            <a:br>
              <a:rPr lang="en-US" sz="3200">
                <a:solidFill>
                  <a:schemeClr val="bg1"/>
                </a:solidFill>
                <a:latin typeface="Arial"/>
                <a:cs typeface="Arial"/>
              </a:rPr>
            </a:br>
            <a:r>
              <a:rPr lang="en-US" sz="3200">
                <a:solidFill>
                  <a:schemeClr val="bg1"/>
                </a:solidFill>
                <a:latin typeface="Arial"/>
                <a:cs typeface="Arial"/>
              </a:rPr>
              <a:t>Dunwoody 2035</a:t>
            </a:r>
            <a:br>
              <a:rPr lang="en-US" sz="3200">
                <a:solidFill>
                  <a:schemeClr val="bg1"/>
                </a:solidFill>
                <a:latin typeface="Arial"/>
                <a:cs typeface="Arial"/>
              </a:rPr>
            </a:br>
            <a:br>
              <a:rPr lang="en-US" sz="3200">
                <a:solidFill>
                  <a:schemeClr val="bg1"/>
                </a:solidFill>
                <a:latin typeface="Arial"/>
                <a:cs typeface="Arial"/>
              </a:rPr>
            </a:br>
            <a:endParaRPr lang="en-US" sz="2800">
              <a:solidFill>
                <a:schemeClr val="bg1"/>
              </a:solidFill>
              <a:latin typeface="Arial" panose="020B0604020202020204" pitchFamily="34" charset="0"/>
              <a:cs typeface="Arial" panose="020B0604020202020204" pitchFamily="34" charset="0"/>
            </a:endParaRPr>
          </a:p>
        </p:txBody>
      </p:sp>
      <p:sp>
        <p:nvSpPr>
          <p:cNvPr id="8" name="Oval 7"/>
          <p:cNvSpPr/>
          <p:nvPr/>
        </p:nvSpPr>
        <p:spPr>
          <a:xfrm>
            <a:off x="306308" y="135709"/>
            <a:ext cx="1453896" cy="1371600"/>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p:cNvSpPr/>
          <p:nvPr/>
        </p:nvSpPr>
        <p:spPr>
          <a:xfrm>
            <a:off x="2262909" y="36951"/>
            <a:ext cx="1280160" cy="1280160"/>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p:cNvSpPr/>
          <p:nvPr/>
        </p:nvSpPr>
        <p:spPr>
          <a:xfrm>
            <a:off x="4027649" y="462113"/>
            <a:ext cx="1280160" cy="1280160"/>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p:cNvSpPr/>
          <p:nvPr/>
        </p:nvSpPr>
        <p:spPr>
          <a:xfrm>
            <a:off x="5810514" y="348457"/>
            <a:ext cx="1280160" cy="1280160"/>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p:cNvSpPr/>
          <p:nvPr/>
        </p:nvSpPr>
        <p:spPr>
          <a:xfrm>
            <a:off x="7682248" y="148107"/>
            <a:ext cx="1280160" cy="1280160"/>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9680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B7B8F-2637-DFD9-4449-F75B8005AEB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7BC403-ED14-0303-34EB-A86C7D3158E0}"/>
              </a:ext>
            </a:extLst>
          </p:cNvPr>
          <p:cNvSpPr>
            <a:spLocks noGrp="1"/>
          </p:cNvSpPr>
          <p:nvPr>
            <p:ph idx="1"/>
          </p:nvPr>
        </p:nvSpPr>
        <p:spPr>
          <a:xfrm>
            <a:off x="628650" y="1338605"/>
            <a:ext cx="7886700" cy="4923972"/>
          </a:xfrm>
        </p:spPr>
        <p:txBody>
          <a:bodyPr vert="horz" lIns="91440" tIns="45720" rIns="91440" bIns="45720" rtlCol="0" anchor="t">
            <a:normAutofit lnSpcReduction="10000"/>
          </a:bodyPr>
          <a:lstStyle/>
          <a:p>
            <a:pPr>
              <a:lnSpc>
                <a:spcPct val="100000"/>
              </a:lnSpc>
              <a:spcBef>
                <a:spcPts val="0"/>
              </a:spcBef>
            </a:pPr>
            <a:r>
              <a:rPr lang="en-US">
                <a:latin typeface="Arial"/>
                <a:cs typeface="Arial"/>
              </a:rPr>
              <a:t>Implement the Edge City 2.0 Vision. </a:t>
            </a:r>
          </a:p>
          <a:p>
            <a:pPr lvl="1">
              <a:lnSpc>
                <a:spcPct val="100000"/>
              </a:lnSpc>
              <a:spcBef>
                <a:spcPts val="0"/>
              </a:spcBef>
            </a:pPr>
            <a:r>
              <a:rPr lang="en-US">
                <a:latin typeface="Arial"/>
                <a:cs typeface="Arial"/>
              </a:rPr>
              <a:t>Invest in our transition from a car-oriented suburb to a “walkable community supporting multi-generational living.” </a:t>
            </a:r>
          </a:p>
          <a:p>
            <a:pPr lvl="1">
              <a:lnSpc>
                <a:spcPct val="100000"/>
              </a:lnSpc>
              <a:spcBef>
                <a:spcPts val="0"/>
              </a:spcBef>
            </a:pPr>
            <a:endParaRPr lang="en-US">
              <a:latin typeface="Arial"/>
              <a:cs typeface="Arial"/>
            </a:endParaRPr>
          </a:p>
          <a:p>
            <a:pPr>
              <a:lnSpc>
                <a:spcPct val="100000"/>
              </a:lnSpc>
              <a:spcBef>
                <a:spcPts val="0"/>
              </a:spcBef>
            </a:pPr>
            <a:r>
              <a:rPr lang="en-US">
                <a:latin typeface="Arial"/>
                <a:cs typeface="Arial"/>
              </a:rPr>
              <a:t>Clearly Articulate the Dunwoody Brand.</a:t>
            </a:r>
          </a:p>
          <a:p>
            <a:pPr>
              <a:lnSpc>
                <a:spcPct val="100000"/>
              </a:lnSpc>
              <a:spcBef>
                <a:spcPts val="0"/>
              </a:spcBef>
            </a:pPr>
            <a:endParaRPr lang="en-US">
              <a:latin typeface="Arial"/>
              <a:cs typeface="Arial"/>
            </a:endParaRPr>
          </a:p>
          <a:p>
            <a:pPr>
              <a:lnSpc>
                <a:spcPct val="100000"/>
              </a:lnSpc>
              <a:spcBef>
                <a:spcPts val="0"/>
              </a:spcBef>
            </a:pPr>
            <a:r>
              <a:rPr lang="en-US">
                <a:latin typeface="Arial"/>
                <a:cs typeface="Arial"/>
              </a:rPr>
              <a:t>Invest in the Dunwoody Village Redevelopment Plan.</a:t>
            </a:r>
          </a:p>
          <a:p>
            <a:pPr>
              <a:lnSpc>
                <a:spcPct val="100000"/>
              </a:lnSpc>
              <a:spcBef>
                <a:spcPts val="0"/>
              </a:spcBef>
            </a:pPr>
            <a:endParaRPr lang="en-US">
              <a:latin typeface="Arial"/>
              <a:cs typeface="Arial"/>
            </a:endParaRPr>
          </a:p>
          <a:p>
            <a:pPr>
              <a:lnSpc>
                <a:spcPct val="100000"/>
              </a:lnSpc>
              <a:spcBef>
                <a:spcPts val="0"/>
              </a:spcBef>
            </a:pPr>
            <a:r>
              <a:rPr lang="en-US">
                <a:latin typeface="Arial"/>
                <a:cs typeface="Arial"/>
              </a:rPr>
              <a:t>Implement the Entrepreneur &amp; Innovation Strategy. </a:t>
            </a:r>
          </a:p>
          <a:p>
            <a:endParaRPr lang="en-US">
              <a:highlight>
                <a:srgbClr val="FFFF00"/>
              </a:highlight>
            </a:endParaRPr>
          </a:p>
        </p:txBody>
      </p:sp>
      <p:sp>
        <p:nvSpPr>
          <p:cNvPr id="4" name="Slide Number Placeholder 3">
            <a:extLst>
              <a:ext uri="{FF2B5EF4-FFF2-40B4-BE49-F238E27FC236}">
                <a16:creationId xmlns:a16="http://schemas.microsoft.com/office/drawing/2014/main" id="{4375DF3B-EAD1-8924-D1FD-88CCA9BD234B}"/>
              </a:ext>
            </a:extLst>
          </p:cNvPr>
          <p:cNvSpPr>
            <a:spLocks noGrp="1"/>
          </p:cNvSpPr>
          <p:nvPr>
            <p:ph type="sldNum" sz="quarter" idx="12"/>
          </p:nvPr>
        </p:nvSpPr>
        <p:spPr/>
        <p:txBody>
          <a:bodyPr/>
          <a:lstStyle/>
          <a:p>
            <a:fld id="{3E6980A2-F130-4742-89EA-C23F98879079}" type="slidenum">
              <a:rPr lang="en-US" smtClean="0"/>
              <a:t>10</a:t>
            </a:fld>
            <a:endParaRPr lang="en-US"/>
          </a:p>
        </p:txBody>
      </p:sp>
      <p:sp>
        <p:nvSpPr>
          <p:cNvPr id="6" name="Title 5">
            <a:extLst>
              <a:ext uri="{FF2B5EF4-FFF2-40B4-BE49-F238E27FC236}">
                <a16:creationId xmlns:a16="http://schemas.microsoft.com/office/drawing/2014/main" id="{497E332B-40AD-3354-8DA7-76676B15C1E2}"/>
              </a:ext>
            </a:extLst>
          </p:cNvPr>
          <p:cNvSpPr>
            <a:spLocks noGrp="1"/>
          </p:cNvSpPr>
          <p:nvPr>
            <p:ph type="title"/>
          </p:nvPr>
        </p:nvSpPr>
        <p:spPr/>
        <p:txBody>
          <a:bodyPr>
            <a:noAutofit/>
          </a:bodyPr>
          <a:lstStyle/>
          <a:p>
            <a:r>
              <a:rPr lang="en-US" sz="2800"/>
              <a:t>Economic Development </a:t>
            </a:r>
            <a:br>
              <a:rPr lang="en-US" sz="2800"/>
            </a:br>
            <a:r>
              <a:rPr lang="en-US" sz="2800"/>
              <a:t>Dunwoody 2024 through 2034.</a:t>
            </a:r>
          </a:p>
        </p:txBody>
      </p:sp>
    </p:spTree>
    <p:extLst>
      <p:ext uri="{BB962C8B-B14F-4D97-AF65-F5344CB8AC3E}">
        <p14:creationId xmlns:p14="http://schemas.microsoft.com/office/powerpoint/2010/main" val="830019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21293-D7CA-2E4C-E66E-763912786DC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60CE6C-94EC-0BE2-DEF8-F4C3C4BF424E}"/>
              </a:ext>
            </a:extLst>
          </p:cNvPr>
          <p:cNvSpPr>
            <a:spLocks noGrp="1"/>
          </p:cNvSpPr>
          <p:nvPr>
            <p:ph idx="1"/>
          </p:nvPr>
        </p:nvSpPr>
        <p:spPr>
          <a:xfrm>
            <a:off x="628650" y="1338605"/>
            <a:ext cx="7886700" cy="4923972"/>
          </a:xfrm>
        </p:spPr>
        <p:txBody>
          <a:bodyPr vert="horz" lIns="91440" tIns="45720" rIns="91440" bIns="45720" rtlCol="0" anchor="t">
            <a:normAutofit/>
          </a:bodyPr>
          <a:lstStyle/>
          <a:p>
            <a:pPr>
              <a:lnSpc>
                <a:spcPct val="100000"/>
              </a:lnSpc>
              <a:spcBef>
                <a:spcPts val="0"/>
              </a:spcBef>
            </a:pPr>
            <a:r>
              <a:rPr lang="en-US">
                <a:latin typeface="Arial"/>
                <a:cs typeface="Arial"/>
              </a:rPr>
              <a:t>Complete the Dunwoody Placemaking Plan with the 2026 World Cup as the completion date. </a:t>
            </a:r>
          </a:p>
          <a:p>
            <a:pPr>
              <a:lnSpc>
                <a:spcPct val="100000"/>
              </a:lnSpc>
              <a:spcBef>
                <a:spcPts val="0"/>
              </a:spcBef>
            </a:pPr>
            <a:endParaRPr lang="en-US">
              <a:latin typeface="Arial"/>
              <a:cs typeface="Arial"/>
            </a:endParaRPr>
          </a:p>
          <a:p>
            <a:pPr>
              <a:lnSpc>
                <a:spcPct val="100000"/>
              </a:lnSpc>
              <a:spcBef>
                <a:spcPts val="0"/>
              </a:spcBef>
            </a:pPr>
            <a:r>
              <a:rPr lang="en-US">
                <a:latin typeface="Arial"/>
                <a:cs typeface="Arial"/>
              </a:rPr>
              <a:t>Grow Arts &amp; Culture throughout Dunwoody.  </a:t>
            </a:r>
          </a:p>
          <a:p>
            <a:pPr>
              <a:lnSpc>
                <a:spcPct val="100000"/>
              </a:lnSpc>
              <a:spcBef>
                <a:spcPts val="0"/>
              </a:spcBef>
            </a:pPr>
            <a:endParaRPr lang="en-US">
              <a:latin typeface="Arial"/>
              <a:cs typeface="Arial"/>
            </a:endParaRPr>
          </a:p>
          <a:p>
            <a:pPr>
              <a:lnSpc>
                <a:spcPct val="100000"/>
              </a:lnSpc>
              <a:spcBef>
                <a:spcPts val="0"/>
              </a:spcBef>
            </a:pPr>
            <a:r>
              <a:rPr lang="en-US">
                <a:latin typeface="Arial"/>
                <a:cs typeface="Arial"/>
              </a:rPr>
              <a:t>Continue to invest in Recruitment, Retention, Engagement, and Marketing activities. </a:t>
            </a:r>
          </a:p>
          <a:p>
            <a:endParaRPr lang="en-US">
              <a:highlight>
                <a:srgbClr val="FFFF00"/>
              </a:highlight>
            </a:endParaRPr>
          </a:p>
        </p:txBody>
      </p:sp>
      <p:sp>
        <p:nvSpPr>
          <p:cNvPr id="4" name="Slide Number Placeholder 3">
            <a:extLst>
              <a:ext uri="{FF2B5EF4-FFF2-40B4-BE49-F238E27FC236}">
                <a16:creationId xmlns:a16="http://schemas.microsoft.com/office/drawing/2014/main" id="{7F0A9169-9A98-F71C-182D-5E47FA0D1C64}"/>
              </a:ext>
            </a:extLst>
          </p:cNvPr>
          <p:cNvSpPr>
            <a:spLocks noGrp="1"/>
          </p:cNvSpPr>
          <p:nvPr>
            <p:ph type="sldNum" sz="quarter" idx="12"/>
          </p:nvPr>
        </p:nvSpPr>
        <p:spPr/>
        <p:txBody>
          <a:bodyPr/>
          <a:lstStyle/>
          <a:p>
            <a:fld id="{3E6980A2-F130-4742-89EA-C23F98879079}" type="slidenum">
              <a:rPr lang="en-US" smtClean="0"/>
              <a:t>11</a:t>
            </a:fld>
            <a:endParaRPr lang="en-US"/>
          </a:p>
        </p:txBody>
      </p:sp>
      <p:sp>
        <p:nvSpPr>
          <p:cNvPr id="6" name="Title 5">
            <a:extLst>
              <a:ext uri="{FF2B5EF4-FFF2-40B4-BE49-F238E27FC236}">
                <a16:creationId xmlns:a16="http://schemas.microsoft.com/office/drawing/2014/main" id="{A8140BFD-EC8C-0299-2AF7-7B825FC0F110}"/>
              </a:ext>
            </a:extLst>
          </p:cNvPr>
          <p:cNvSpPr>
            <a:spLocks noGrp="1"/>
          </p:cNvSpPr>
          <p:nvPr>
            <p:ph type="title"/>
          </p:nvPr>
        </p:nvSpPr>
        <p:spPr/>
        <p:txBody>
          <a:bodyPr>
            <a:noAutofit/>
          </a:bodyPr>
          <a:lstStyle/>
          <a:p>
            <a:r>
              <a:rPr lang="en-US" sz="2800"/>
              <a:t>Economic Development </a:t>
            </a:r>
            <a:br>
              <a:rPr lang="en-US" sz="2800"/>
            </a:br>
            <a:r>
              <a:rPr lang="en-US" sz="2800"/>
              <a:t>Dunwoody 2024 through 2034.</a:t>
            </a:r>
          </a:p>
        </p:txBody>
      </p:sp>
    </p:spTree>
    <p:extLst>
      <p:ext uri="{BB962C8B-B14F-4D97-AF65-F5344CB8AC3E}">
        <p14:creationId xmlns:p14="http://schemas.microsoft.com/office/powerpoint/2010/main" val="1528467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CB8E7-D147-F16B-7628-F3EB6D521102}"/>
              </a:ext>
            </a:extLst>
          </p:cNvPr>
          <p:cNvSpPr>
            <a:spLocks noGrp="1"/>
          </p:cNvSpPr>
          <p:nvPr>
            <p:ph type="title"/>
          </p:nvPr>
        </p:nvSpPr>
        <p:spPr/>
        <p:txBody>
          <a:bodyPr>
            <a:normAutofit fontScale="90000"/>
          </a:bodyPr>
          <a:lstStyle/>
          <a:p>
            <a:r>
              <a:rPr lang="en-US"/>
              <a:t>Parks and Recreation</a:t>
            </a:r>
            <a:br>
              <a:rPr lang="en-US"/>
            </a:br>
            <a:r>
              <a:rPr lang="en-US"/>
              <a:t>Staff</a:t>
            </a:r>
          </a:p>
        </p:txBody>
      </p:sp>
      <p:sp>
        <p:nvSpPr>
          <p:cNvPr id="4" name="Slide Number Placeholder 3">
            <a:extLst>
              <a:ext uri="{FF2B5EF4-FFF2-40B4-BE49-F238E27FC236}">
                <a16:creationId xmlns:a16="http://schemas.microsoft.com/office/drawing/2014/main" id="{037B3BF1-6B7E-078D-8ECD-E95AE6D4D2E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5" name="Diagram 4">
            <a:extLst>
              <a:ext uri="{FF2B5EF4-FFF2-40B4-BE49-F238E27FC236}">
                <a16:creationId xmlns:a16="http://schemas.microsoft.com/office/drawing/2014/main" id="{333F9552-544A-3CCC-B99C-B293026EBC3B}"/>
              </a:ext>
            </a:extLst>
          </p:cNvPr>
          <p:cNvGraphicFramePr/>
          <p:nvPr/>
        </p:nvGraphicFramePr>
        <p:xfrm>
          <a:off x="396239" y="1351280"/>
          <a:ext cx="8603579" cy="45986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510064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167EF-7CA7-E57F-CB8C-54D555F3C35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BD97AA-5588-F9EB-C58F-F2EE37FCB299}"/>
              </a:ext>
            </a:extLst>
          </p:cNvPr>
          <p:cNvSpPr>
            <a:spLocks noGrp="1"/>
          </p:cNvSpPr>
          <p:nvPr>
            <p:ph idx="1"/>
          </p:nvPr>
        </p:nvSpPr>
        <p:spPr>
          <a:xfrm>
            <a:off x="628650" y="1561250"/>
            <a:ext cx="8158734" cy="4795101"/>
          </a:xfrm>
        </p:spPr>
        <p:txBody>
          <a:bodyPr vert="horz" lIns="91440" tIns="45720" rIns="91440" bIns="45720" rtlCol="0" anchor="t">
            <a:noAutofit/>
          </a:bodyPr>
          <a:lstStyle/>
          <a:p>
            <a:pPr marL="342900" marR="0" lvl="0" indent="-342900">
              <a:lnSpc>
                <a:spcPct val="100000"/>
              </a:lnSpc>
              <a:spcBef>
                <a:spcPts val="0"/>
              </a:spcBef>
              <a:spcAft>
                <a:spcPts val="0"/>
              </a:spcAft>
              <a:buFont typeface="Symbol" panose="05050102010706020507" pitchFamily="18" charset="2"/>
              <a:buChar char=""/>
            </a:pPr>
            <a:r>
              <a:rPr lang="en-US" sz="2000">
                <a:effectLst/>
                <a:latin typeface="Calibri" panose="020F0502020204030204" pitchFamily="34" charset="0"/>
                <a:ea typeface="Calibri" panose="020F0502020204030204" pitchFamily="34" charset="0"/>
                <a:cs typeface="Times New Roman" panose="02020603050405020304" pitchFamily="18" charset="0"/>
              </a:rPr>
              <a:t>Increase from 4 to 25 annual events including Groovin’ on the Green 5-concert series</a:t>
            </a:r>
            <a:r>
              <a:rPr lang="en-US" sz="2000">
                <a:latin typeface="Calibri" panose="020F0502020204030204" pitchFamily="34" charset="0"/>
                <a:ea typeface="Calibri" panose="020F0502020204030204" pitchFamily="34" charset="0"/>
                <a:cs typeface="Times New Roman" panose="02020603050405020304" pitchFamily="18" charset="0"/>
              </a:rPr>
              <a:t>, </a:t>
            </a:r>
            <a:r>
              <a:rPr lang="en-US" sz="2000">
                <a:effectLst/>
                <a:latin typeface="Calibri" panose="020F0502020204030204" pitchFamily="34" charset="0"/>
                <a:ea typeface="Calibri" panose="020F0502020204030204" pitchFamily="34" charset="0"/>
                <a:cs typeface="Times New Roman" panose="02020603050405020304" pitchFamily="18" charset="0"/>
              </a:rPr>
              <a:t>Pics in the Park 3-movie series, and Holiday Lights </a:t>
            </a:r>
          </a:p>
          <a:p>
            <a:pPr marL="342900" marR="0" lvl="0" indent="-342900">
              <a:lnSpc>
                <a:spcPct val="100000"/>
              </a:lnSpc>
              <a:spcBef>
                <a:spcPts val="0"/>
              </a:spcBef>
              <a:spcAft>
                <a:spcPts val="0"/>
              </a:spcAft>
              <a:buFont typeface="Symbol" panose="05050102010706020507" pitchFamily="18" charset="2"/>
              <a:buChar char=""/>
            </a:pPr>
            <a:r>
              <a:rPr lang="en-US" sz="2000">
                <a:effectLst/>
                <a:latin typeface="Calibri"/>
                <a:ea typeface="Calibri" panose="020F0502020204030204" pitchFamily="34" charset="0"/>
                <a:cs typeface="Times New Roman"/>
              </a:rPr>
              <a:t>2,400 followers on Dunwoody Parks &amp; Rec Facebook and Instagram accounts (launched May 2019)</a:t>
            </a:r>
          </a:p>
          <a:p>
            <a:pPr marL="342900" indent="-342900">
              <a:lnSpc>
                <a:spcPct val="100000"/>
              </a:lnSpc>
              <a:spcBef>
                <a:spcPts val="0"/>
              </a:spcBef>
              <a:buFont typeface="Symbol" panose="05050102010706020507" pitchFamily="18" charset="2"/>
              <a:buChar char=""/>
            </a:pPr>
            <a:r>
              <a:rPr lang="en-US" sz="2000">
                <a:latin typeface="Calibri" panose="020F0502020204030204" pitchFamily="34" charset="0"/>
                <a:ea typeface="Calibri" panose="020F0502020204030204" pitchFamily="34" charset="0"/>
                <a:cs typeface="Times New Roman" panose="02020603050405020304" pitchFamily="18" charset="0"/>
              </a:rPr>
              <a:t>Parks microsite launched 2021 with dedicated landing pages for Master Plan, Parks &amp; Partners Calendar, and Art in the Park</a:t>
            </a:r>
          </a:p>
          <a:p>
            <a:pPr marL="342900" marR="0" lvl="0" indent="-342900">
              <a:lnSpc>
                <a:spcPct val="100000"/>
              </a:lnSpc>
              <a:spcBef>
                <a:spcPts val="0"/>
              </a:spcBef>
              <a:spcAft>
                <a:spcPts val="0"/>
              </a:spcAft>
              <a:buFont typeface="Symbol" panose="05050102010706020507" pitchFamily="18" charset="2"/>
              <a:buChar char=""/>
            </a:pPr>
            <a:r>
              <a:rPr lang="en-US" sz="2000">
                <a:effectLst/>
                <a:latin typeface="Calibri" panose="020F0502020204030204" pitchFamily="34" charset="0"/>
                <a:ea typeface="Calibri" panose="020F0502020204030204" pitchFamily="34" charset="0"/>
                <a:cs typeface="Times New Roman" panose="02020603050405020304" pitchFamily="18" charset="0"/>
              </a:rPr>
              <a:t>4,500 recipients to monthly Recreation Roundup email (first sent 2021)</a:t>
            </a:r>
          </a:p>
          <a:p>
            <a:pPr marL="342900" marR="0" lvl="0" indent="-342900">
              <a:lnSpc>
                <a:spcPct val="100000"/>
              </a:lnSpc>
              <a:spcBef>
                <a:spcPts val="0"/>
              </a:spcBef>
              <a:spcAft>
                <a:spcPts val="0"/>
              </a:spcAft>
              <a:buFont typeface="Symbol" panose="05050102010706020507" pitchFamily="18" charset="2"/>
              <a:buChar char=""/>
            </a:pPr>
            <a:r>
              <a:rPr lang="en-US" sz="2000">
                <a:latin typeface="Calibri"/>
                <a:ea typeface="Calibri" panose="020F0502020204030204" pitchFamily="34" charset="0"/>
                <a:cs typeface="Times New Roman"/>
              </a:rPr>
              <a:t>Creation of L.E.A.F. Parks &amp; Rec Guide (first published May 2017)</a:t>
            </a:r>
            <a:endParaRPr lang="en-US" sz="2000">
              <a:effectLst/>
              <a:latin typeface="Calibri"/>
              <a:ea typeface="Calibri" panose="020F0502020204030204" pitchFamily="34" charset="0"/>
              <a:cs typeface="Times New Roman"/>
            </a:endParaRPr>
          </a:p>
          <a:p>
            <a:pPr marL="742950" marR="0" lvl="1" indent="-285750">
              <a:lnSpc>
                <a:spcPct val="100000"/>
              </a:lnSpc>
              <a:spcBef>
                <a:spcPts val="0"/>
              </a:spcBef>
              <a:spcAft>
                <a:spcPts val="0"/>
              </a:spcAft>
              <a:buFont typeface="Courier New" panose="02070309020205020404" pitchFamily="49" charset="0"/>
              <a:buChar char="o"/>
            </a:pPr>
            <a:endParaRPr lang="en-US" sz="1100">
              <a:effectLst/>
              <a:latin typeface="Calibri" panose="020F050202020403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A2175B67-6DFF-CE0A-D649-99A37319065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094073C2-A088-8C7F-AB49-E1A122B4402E}"/>
              </a:ext>
            </a:extLst>
          </p:cNvPr>
          <p:cNvSpPr>
            <a:spLocks noGrp="1"/>
          </p:cNvSpPr>
          <p:nvPr>
            <p:ph type="title"/>
          </p:nvPr>
        </p:nvSpPr>
        <p:spPr/>
        <p:txBody>
          <a:bodyPr>
            <a:noAutofit/>
          </a:bodyPr>
          <a:lstStyle/>
          <a:p>
            <a:r>
              <a:rPr lang="en-US" sz="2800"/>
              <a:t>Parks and Recreation</a:t>
            </a:r>
            <a:br>
              <a:rPr lang="en-US" sz="2800"/>
            </a:br>
            <a:r>
              <a:rPr lang="en-US" sz="2800"/>
              <a:t>Dunwoody from start through 2022</a:t>
            </a:r>
            <a:br>
              <a:rPr lang="en-US" sz="2800"/>
            </a:br>
            <a:r>
              <a:rPr lang="en-US" sz="2800" i="1"/>
              <a:t>Recreation</a:t>
            </a:r>
          </a:p>
        </p:txBody>
      </p:sp>
      <p:pic>
        <p:nvPicPr>
          <p:cNvPr id="8" name="Picture 7" descr="A person and a child sitting on a bench&#10;&#10;Description automatically generated">
            <a:extLst>
              <a:ext uri="{FF2B5EF4-FFF2-40B4-BE49-F238E27FC236}">
                <a16:creationId xmlns:a16="http://schemas.microsoft.com/office/drawing/2014/main" id="{0DEC4AC4-A3DF-3AD2-7429-96E191B92FC8}"/>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650992" y="4167802"/>
            <a:ext cx="3136392" cy="1938528"/>
          </a:xfrm>
          <a:prstGeom prst="rect">
            <a:avLst/>
          </a:prstGeom>
          <a:effectLst>
            <a:softEdge rad="101600"/>
          </a:effectLst>
        </p:spPr>
      </p:pic>
    </p:spTree>
    <p:extLst>
      <p:ext uri="{BB962C8B-B14F-4D97-AF65-F5344CB8AC3E}">
        <p14:creationId xmlns:p14="http://schemas.microsoft.com/office/powerpoint/2010/main" val="1214060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F0C391-A805-8F07-851F-35B222D2A3C7}"/>
              </a:ext>
            </a:extLst>
          </p:cNvPr>
          <p:cNvSpPr>
            <a:spLocks noGrp="1"/>
          </p:cNvSpPr>
          <p:nvPr>
            <p:ph idx="1"/>
          </p:nvPr>
        </p:nvSpPr>
        <p:spPr>
          <a:xfrm>
            <a:off x="628650" y="1459650"/>
            <a:ext cx="8158734" cy="4795101"/>
          </a:xfrm>
        </p:spPr>
        <p:txBody>
          <a:bodyPr vert="horz" lIns="91440" tIns="45720" rIns="91440" bIns="45720" rtlCol="0" anchor="t">
            <a:noAutofit/>
          </a:bodyPr>
          <a:lstStyle/>
          <a:p>
            <a:pPr marL="342900" marR="0" lvl="0" indent="-342900">
              <a:lnSpc>
                <a:spcPct val="100000"/>
              </a:lnSpc>
              <a:spcBef>
                <a:spcPts val="0"/>
              </a:spcBef>
              <a:spcAft>
                <a:spcPts val="0"/>
              </a:spcAft>
              <a:buFont typeface="Symbol" panose="05050102010706020507" pitchFamily="18" charset="2"/>
              <a:buChar char=""/>
            </a:pPr>
            <a:r>
              <a:rPr lang="en-US" sz="2400">
                <a:effectLst/>
                <a:latin typeface="Calibri" panose="020F0502020204030204" pitchFamily="34" charset="0"/>
                <a:ea typeface="Calibri" panose="020F0502020204030204" pitchFamily="34" charset="0"/>
                <a:cs typeface="Times New Roman" panose="02020603050405020304" pitchFamily="18" charset="0"/>
              </a:rPr>
              <a:t>Staff presented with 9 awards at District, State, and National levels</a:t>
            </a:r>
            <a:endParaRPr lang="en-US" sz="2400">
              <a:effectLst/>
              <a:latin typeface="Calibri" panose="020F0502020204030204" pitchFamily="34" charset="0"/>
              <a:ea typeface="Calibri" panose="020F0502020204030204" pitchFamily="34" charset="0"/>
            </a:endParaRPr>
          </a:p>
          <a:p>
            <a:pPr marL="742950" lvl="1" indent="-285750">
              <a:lnSpc>
                <a:spcPct val="100000"/>
              </a:lnSpc>
              <a:spcBef>
                <a:spcPts val="0"/>
              </a:spcBef>
              <a:buFont typeface="Courier New" panose="02070309020205020404" pitchFamily="49" charset="0"/>
              <a:buChar char="o"/>
            </a:pPr>
            <a:r>
              <a:rPr lang="en-US">
                <a:effectLst/>
                <a:latin typeface="Calibri"/>
                <a:ea typeface="Calibri" panose="020F0502020204030204" pitchFamily="34" charset="0"/>
                <a:cs typeface="Times New Roman"/>
              </a:rPr>
              <a:t>Rachel Waldron National Recreation &amp; Parks Association “Parks and Recreation Hero</a:t>
            </a:r>
            <a:r>
              <a:rPr lang="en-US">
                <a:latin typeface="Calibri"/>
                <a:ea typeface="Calibri" panose="020F0502020204030204" pitchFamily="34" charset="0"/>
                <a:cs typeface="Times New Roman"/>
              </a:rPr>
              <a:t>,”</a:t>
            </a:r>
            <a:r>
              <a:rPr lang="en-US">
                <a:effectLst/>
                <a:latin typeface="Calibri"/>
                <a:ea typeface="Calibri" panose="020F0502020204030204" pitchFamily="34" charset="0"/>
                <a:cs typeface="Times New Roman"/>
              </a:rPr>
              <a:t> 2020</a:t>
            </a:r>
          </a:p>
          <a:p>
            <a:pPr marL="742950" marR="0" lvl="1" indent="-285750">
              <a:lnSpc>
                <a:spcPct val="100000"/>
              </a:lnSpc>
              <a:spcBef>
                <a:spcPts val="0"/>
              </a:spcBef>
              <a:spcAft>
                <a:spcPts val="0"/>
              </a:spcAft>
              <a:buFont typeface="Courier New" panose="02070309020205020404" pitchFamily="49" charset="0"/>
              <a:buChar char="o"/>
            </a:pPr>
            <a:r>
              <a:rPr lang="en-US">
                <a:effectLst/>
                <a:latin typeface="Calibri" panose="020F0502020204030204" pitchFamily="34" charset="0"/>
                <a:ea typeface="Calibri" panose="020F0502020204030204" pitchFamily="34" charset="0"/>
                <a:cs typeface="Times New Roman" panose="02020603050405020304" pitchFamily="18" charset="0"/>
              </a:rPr>
              <a:t>Georgia Recreation &amp; Parks Association Marketing &amp; Publication Award: Senior Health &amp; Fitness Outreach, 2020 </a:t>
            </a:r>
            <a:endParaRPr lang="en-US">
              <a:effectLst/>
              <a:latin typeface="Calibri" panose="020F0502020204030204" pitchFamily="34" charset="0"/>
              <a:ea typeface="Calibri" panose="020F0502020204030204" pitchFamily="34" charset="0"/>
            </a:endParaRPr>
          </a:p>
          <a:p>
            <a:pPr marL="742950" marR="0" lvl="1" indent="-285750">
              <a:lnSpc>
                <a:spcPct val="100000"/>
              </a:lnSpc>
              <a:spcBef>
                <a:spcPts val="0"/>
              </a:spcBef>
              <a:spcAft>
                <a:spcPts val="0"/>
              </a:spcAft>
              <a:buFont typeface="Courier New" panose="02070309020205020404" pitchFamily="49" charset="0"/>
              <a:buChar char="o"/>
            </a:pPr>
            <a:r>
              <a:rPr lang="en-US">
                <a:effectLst/>
                <a:latin typeface="Calibri" panose="020F0502020204030204" pitchFamily="34" charset="0"/>
                <a:ea typeface="Calibri" panose="020F0502020204030204" pitchFamily="34" charset="0"/>
                <a:cs typeface="Times New Roman" panose="02020603050405020304" pitchFamily="18" charset="0"/>
              </a:rPr>
              <a:t>Georgia Recreation &amp; Parks Association District 6 Agency of the Year, 2021</a:t>
            </a:r>
          </a:p>
          <a:p>
            <a:pPr marL="742950" lvl="1" indent="-285750">
              <a:lnSpc>
                <a:spcPct val="100000"/>
              </a:lnSpc>
              <a:spcBef>
                <a:spcPts val="0"/>
              </a:spcBef>
              <a:buFont typeface="Courier New" panose="02070309020205020404" pitchFamily="49" charset="0"/>
              <a:buChar char="o"/>
            </a:pPr>
            <a:r>
              <a:rPr lang="en-US">
                <a:effectLst/>
                <a:latin typeface="Calibri" panose="020F0502020204030204" pitchFamily="34" charset="0"/>
                <a:ea typeface="Calibri" panose="020F0502020204030204" pitchFamily="34" charset="0"/>
                <a:cs typeface="Times New Roman" panose="02020603050405020304" pitchFamily="18" charset="0"/>
              </a:rPr>
              <a:t>Georgia Recreation &amp; Parks Association Marketing &amp; Publication Award: Groovin’ on the Green Series, 2022</a:t>
            </a:r>
          </a:p>
          <a:p>
            <a:pPr marL="742950" lvl="1" indent="-285750">
              <a:lnSpc>
                <a:spcPct val="100000"/>
              </a:lnSpc>
              <a:spcBef>
                <a:spcPts val="0"/>
              </a:spcBef>
              <a:buFont typeface="Courier New" panose="02070309020205020404" pitchFamily="49" charset="0"/>
              <a:buChar char="o"/>
            </a:pPr>
            <a:r>
              <a:rPr lang="en-US">
                <a:effectLst/>
                <a:latin typeface="Calibri" panose="020F0502020204030204" pitchFamily="34" charset="0"/>
                <a:ea typeface="Calibri" panose="020F0502020204030204" pitchFamily="34" charset="0"/>
                <a:cs typeface="Times New Roman" panose="02020603050405020304" pitchFamily="18" charset="0"/>
              </a:rPr>
              <a:t>Georgia Recreation &amp; Parks Association District 6 Agency of the Year, 2022</a:t>
            </a:r>
          </a:p>
          <a:p>
            <a:pPr marL="342900" marR="0" lvl="0" indent="-342900">
              <a:lnSpc>
                <a:spcPct val="100000"/>
              </a:lnSpc>
              <a:spcBef>
                <a:spcPts val="0"/>
              </a:spcBef>
              <a:spcAft>
                <a:spcPts val="0"/>
              </a:spcAft>
              <a:buFont typeface="Symbol" panose="05050102010706020507" pitchFamily="18" charset="2"/>
              <a:buChar char=""/>
            </a:pPr>
            <a:endParaRPr lang="en-US" sz="1200">
              <a:effectLst/>
              <a:latin typeface="Calibri" panose="020F0502020204030204" pitchFamily="34" charset="0"/>
              <a:ea typeface="Calibri" panose="020F0502020204030204" pitchFamily="34" charset="0"/>
            </a:endParaRPr>
          </a:p>
          <a:p>
            <a:pPr marL="742950" marR="0" lvl="1" indent="-285750">
              <a:lnSpc>
                <a:spcPct val="100000"/>
              </a:lnSpc>
              <a:spcBef>
                <a:spcPts val="0"/>
              </a:spcBef>
              <a:spcAft>
                <a:spcPts val="0"/>
              </a:spcAft>
              <a:buFont typeface="Courier New" panose="02070309020205020404" pitchFamily="49" charset="0"/>
              <a:buChar char="o"/>
            </a:pPr>
            <a:endParaRPr lang="en-US" sz="1100">
              <a:effectLst/>
              <a:latin typeface="Calibri" panose="020F050202020403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70837440-3BE6-3E10-01AE-D8F17CBE874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AAB655C7-AA0B-B62F-6EE0-537CD3B3F2C5}"/>
              </a:ext>
            </a:extLst>
          </p:cNvPr>
          <p:cNvSpPr>
            <a:spLocks noGrp="1"/>
          </p:cNvSpPr>
          <p:nvPr>
            <p:ph type="title"/>
          </p:nvPr>
        </p:nvSpPr>
        <p:spPr/>
        <p:txBody>
          <a:bodyPr>
            <a:noAutofit/>
          </a:bodyPr>
          <a:lstStyle/>
          <a:p>
            <a:r>
              <a:rPr lang="en-US" sz="2800"/>
              <a:t>Parks and Recreation</a:t>
            </a:r>
            <a:br>
              <a:rPr lang="en-US" sz="2800"/>
            </a:br>
            <a:r>
              <a:rPr lang="en-US" sz="2800"/>
              <a:t>Dunwoody from start through 2022</a:t>
            </a:r>
            <a:br>
              <a:rPr lang="en-US" sz="2800"/>
            </a:br>
            <a:r>
              <a:rPr lang="en-US" sz="2800" i="1"/>
              <a:t>Recreation</a:t>
            </a:r>
          </a:p>
        </p:txBody>
      </p:sp>
    </p:spTree>
    <p:extLst>
      <p:ext uri="{BB962C8B-B14F-4D97-AF65-F5344CB8AC3E}">
        <p14:creationId xmlns:p14="http://schemas.microsoft.com/office/powerpoint/2010/main" val="23132127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2185E9-8D67-E0FB-CD49-3F5C220AC48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5B07B6-2E85-522F-AD0B-6F7C84AE22E6}"/>
              </a:ext>
            </a:extLst>
          </p:cNvPr>
          <p:cNvSpPr>
            <a:spLocks noGrp="1"/>
          </p:cNvSpPr>
          <p:nvPr>
            <p:ph idx="1"/>
          </p:nvPr>
        </p:nvSpPr>
        <p:spPr>
          <a:xfrm>
            <a:off x="628650" y="1561250"/>
            <a:ext cx="8158734" cy="4795101"/>
          </a:xfrm>
        </p:spPr>
        <p:txBody>
          <a:bodyPr vert="horz" lIns="91440" tIns="45720" rIns="91440" bIns="45720" rtlCol="0" anchor="t">
            <a:noAutofit/>
          </a:bodyPr>
          <a:lstStyle/>
          <a:p>
            <a:pPr marL="342900" indent="-342900">
              <a:lnSpc>
                <a:spcPct val="100000"/>
              </a:lnSpc>
              <a:spcBef>
                <a:spcPts val="0"/>
              </a:spcBef>
              <a:buFont typeface="Symbol" panose="05050102010706020507" pitchFamily="18" charset="2"/>
              <a:buChar char=""/>
            </a:pPr>
            <a:r>
              <a:rPr lang="en-US">
                <a:latin typeface="Calibri" panose="020F0502020204030204" pitchFamily="34" charset="0"/>
                <a:ea typeface="Calibri" panose="020F0502020204030204" pitchFamily="34" charset="0"/>
                <a:cs typeface="Times New Roman" panose="02020603050405020304" pitchFamily="18" charset="0"/>
              </a:rPr>
              <a:t>30 user groups housed at the N. Shallowford Annex (Dunwoody Woman’s Club, Rug Hooking Guild, HOAs, etc.)</a:t>
            </a: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Symbol" panose="05050102010706020507" pitchFamily="18" charset="2"/>
              <a:buChar char=""/>
            </a:pPr>
            <a:r>
              <a:rPr lang="en-US">
                <a:latin typeface="Calibri"/>
                <a:ea typeface="Calibri" panose="020F0502020204030204" pitchFamily="34" charset="0"/>
                <a:cs typeface="Times New Roman"/>
              </a:rPr>
              <a:t>Creation of L.E.A.F. Parks &amp; Rec Guide (first published May 2017)</a:t>
            </a:r>
            <a:endParaRPr lang="en-US">
              <a:effectLst/>
              <a:latin typeface="Calibri"/>
              <a:ea typeface="Calibri" panose="020F0502020204030204" pitchFamily="34" charset="0"/>
              <a:cs typeface="Times New Roman"/>
            </a:endParaRPr>
          </a:p>
          <a:p>
            <a:pPr marL="342900" marR="0" lvl="0" indent="-342900">
              <a:lnSpc>
                <a:spcPct val="100000"/>
              </a:lnSpc>
              <a:spcBef>
                <a:spcPts val="0"/>
              </a:spcBef>
              <a:spcAft>
                <a:spcPts val="0"/>
              </a:spcAft>
              <a:buFont typeface="Symbol" panose="05050102010706020507" pitchFamily="18" charset="2"/>
              <a:buChar char=""/>
            </a:pPr>
            <a:r>
              <a:rPr lang="en-US">
                <a:latin typeface="Calibri" panose="020F0502020204030204" pitchFamily="34" charset="0"/>
                <a:ea typeface="Calibri" panose="020F0502020204030204" pitchFamily="34" charset="0"/>
                <a:cs typeface="Times New Roman" panose="02020603050405020304" pitchFamily="18" charset="0"/>
              </a:rPr>
              <a:t>P</a:t>
            </a:r>
            <a:r>
              <a:rPr lang="en-US">
                <a:effectLst/>
                <a:latin typeface="Calibri" panose="020F0502020204030204" pitchFamily="34" charset="0"/>
                <a:ea typeface="Calibri" panose="020F0502020204030204" pitchFamily="34" charset="0"/>
                <a:cs typeface="Times New Roman" panose="02020603050405020304" pitchFamily="18" charset="0"/>
              </a:rPr>
              <a:t>rograms offered increased from 0 to 26</a:t>
            </a:r>
          </a:p>
          <a:p>
            <a:pPr marL="342900" marR="0" lvl="0" indent="-342900">
              <a:lnSpc>
                <a:spcPct val="100000"/>
              </a:lnSpc>
              <a:spcBef>
                <a:spcPts val="0"/>
              </a:spcBef>
              <a:spcAft>
                <a:spcPts val="0"/>
              </a:spcAft>
              <a:buFont typeface="Symbol" panose="05050102010706020507" pitchFamily="18" charset="2"/>
              <a:buChar char=""/>
            </a:pPr>
            <a:r>
              <a:rPr lang="en-US">
                <a:latin typeface="Calibri" panose="020F0502020204030204" pitchFamily="34" charset="0"/>
                <a:ea typeface="Calibri" panose="020F0502020204030204" pitchFamily="34" charset="0"/>
                <a:cs typeface="Times New Roman" panose="02020603050405020304" pitchFamily="18" charset="0"/>
              </a:rPr>
              <a:t>7</a:t>
            </a:r>
            <a:r>
              <a:rPr lang="en-US">
                <a:effectLst/>
                <a:latin typeface="Calibri" panose="020F0502020204030204" pitchFamily="34" charset="0"/>
                <a:ea typeface="Calibri" panose="020F0502020204030204" pitchFamily="34" charset="0"/>
                <a:cs typeface="Times New Roman" panose="02020603050405020304" pitchFamily="18" charset="0"/>
              </a:rPr>
              <a:t> Athletic Associations established</a:t>
            </a:r>
          </a:p>
          <a:p>
            <a:pPr marL="342900" marR="0" lvl="0" indent="-342900">
              <a:lnSpc>
                <a:spcPct val="100000"/>
              </a:lnSpc>
              <a:spcBef>
                <a:spcPts val="0"/>
              </a:spcBef>
              <a:spcAft>
                <a:spcPts val="0"/>
              </a:spcAft>
              <a:buFont typeface="Symbol" panose="05050102010706020507" pitchFamily="18" charset="2"/>
              <a:buChar char=""/>
            </a:pPr>
            <a:r>
              <a:rPr lang="en-US">
                <a:effectLst/>
                <a:latin typeface="Calibri" panose="020F0502020204030204" pitchFamily="34" charset="0"/>
                <a:ea typeface="Calibri" panose="020F0502020204030204" pitchFamily="34" charset="0"/>
                <a:cs typeface="Times New Roman" panose="02020603050405020304" pitchFamily="18" charset="0"/>
              </a:rPr>
              <a:t>Staff increased from </a:t>
            </a:r>
            <a:r>
              <a:rPr lang="en-US">
                <a:latin typeface="Calibri" panose="020F0502020204030204" pitchFamily="34" charset="0"/>
                <a:ea typeface="Calibri" panose="020F0502020204030204" pitchFamily="34" charset="0"/>
                <a:cs typeface="Times New Roman" panose="02020603050405020304" pitchFamily="18" charset="0"/>
              </a:rPr>
              <a:t>1</a:t>
            </a:r>
            <a:r>
              <a:rPr lang="en-US">
                <a:effectLst/>
                <a:latin typeface="Calibri" panose="020F0502020204030204" pitchFamily="34" charset="0"/>
                <a:ea typeface="Calibri" panose="020F0502020204030204" pitchFamily="34" charset="0"/>
                <a:cs typeface="Times New Roman" panose="02020603050405020304" pitchFamily="18" charset="0"/>
              </a:rPr>
              <a:t> to </a:t>
            </a:r>
            <a:r>
              <a:rPr lang="en-US">
                <a:latin typeface="Calibri" panose="020F0502020204030204" pitchFamily="34" charset="0"/>
                <a:ea typeface="Calibri" panose="020F0502020204030204" pitchFamily="34" charset="0"/>
                <a:cs typeface="Times New Roman" panose="02020603050405020304" pitchFamily="18" charset="0"/>
              </a:rPr>
              <a:t>7</a:t>
            </a: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0000"/>
              </a:lnSpc>
              <a:spcBef>
                <a:spcPts val="0"/>
              </a:spcBef>
              <a:spcAft>
                <a:spcPts val="0"/>
              </a:spcAft>
              <a:buFont typeface="Courier New" panose="02070309020205020404" pitchFamily="49" charset="0"/>
              <a:buChar char="o"/>
            </a:pPr>
            <a:endParaRPr lang="en-US" sz="1100">
              <a:effectLst/>
              <a:latin typeface="Calibri" panose="020F050202020403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3C3DFC83-1003-4B8A-7CCE-E7EA4F3DC09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D1AE58B0-FCC9-3AB9-5A6F-86FE756263C8}"/>
              </a:ext>
            </a:extLst>
          </p:cNvPr>
          <p:cNvSpPr>
            <a:spLocks noGrp="1"/>
          </p:cNvSpPr>
          <p:nvPr>
            <p:ph type="title"/>
          </p:nvPr>
        </p:nvSpPr>
        <p:spPr/>
        <p:txBody>
          <a:bodyPr>
            <a:noAutofit/>
          </a:bodyPr>
          <a:lstStyle/>
          <a:p>
            <a:r>
              <a:rPr lang="en-US" sz="2800"/>
              <a:t>Parks and Recreation</a:t>
            </a:r>
            <a:br>
              <a:rPr lang="en-US" sz="2800"/>
            </a:br>
            <a:r>
              <a:rPr lang="en-US" sz="2800"/>
              <a:t>Dunwoody from start through 2022</a:t>
            </a:r>
            <a:br>
              <a:rPr lang="en-US" sz="2800"/>
            </a:br>
            <a:r>
              <a:rPr lang="en-US" sz="2800" i="1"/>
              <a:t>Recreation</a:t>
            </a:r>
          </a:p>
        </p:txBody>
      </p:sp>
    </p:spTree>
    <p:extLst>
      <p:ext uri="{BB962C8B-B14F-4D97-AF65-F5344CB8AC3E}">
        <p14:creationId xmlns:p14="http://schemas.microsoft.com/office/powerpoint/2010/main" val="248872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51E97-66AA-981A-9AB7-266B80DA3AB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7891BB-0C77-4E20-15E4-2177537B7D14}"/>
              </a:ext>
            </a:extLst>
          </p:cNvPr>
          <p:cNvSpPr>
            <a:spLocks noGrp="1"/>
          </p:cNvSpPr>
          <p:nvPr>
            <p:ph idx="1"/>
          </p:nvPr>
        </p:nvSpPr>
        <p:spPr>
          <a:xfrm>
            <a:off x="628650" y="1561250"/>
            <a:ext cx="8158734" cy="4795101"/>
          </a:xfrm>
        </p:spPr>
        <p:txBody>
          <a:bodyPr vert="horz" lIns="91440" tIns="45720" rIns="91440" bIns="45720" rtlCol="0" anchor="t">
            <a:noAutofit/>
          </a:bodyPr>
          <a:lstStyle/>
          <a:p>
            <a:pPr marL="342900" marR="0" lvl="0" indent="-342900">
              <a:lnSpc>
                <a:spcPct val="100000"/>
              </a:lnSpc>
              <a:spcBef>
                <a:spcPts val="0"/>
              </a:spcBef>
              <a:spcAft>
                <a:spcPts val="0"/>
              </a:spcAft>
              <a:buFont typeface="Symbol" panose="05050102010706020507" pitchFamily="18" charset="2"/>
              <a:buChar char=""/>
            </a:pPr>
            <a:r>
              <a:rPr lang="en-US">
                <a:latin typeface="Calibri" panose="020F0502020204030204" pitchFamily="34" charset="0"/>
                <a:ea typeface="Calibri" panose="020F0502020204030204" pitchFamily="34" charset="0"/>
                <a:cs typeface="Times New Roman" panose="02020603050405020304" pitchFamily="18" charset="0"/>
              </a:rPr>
              <a:t>Department branding for staff apparel and monument signs (created 2021)</a:t>
            </a:r>
            <a:endParaRPr lang="en-US">
              <a:effectLst/>
              <a:latin typeface="Calibri" panose="020F0502020204030204" pitchFamily="34" charset="0"/>
              <a:ea typeface="Calibri" panose="020F0502020204030204" pitchFamily="34" charset="0"/>
            </a:endParaRPr>
          </a:p>
          <a:p>
            <a:pPr marL="342900" marR="0" lvl="0" indent="-342900">
              <a:lnSpc>
                <a:spcPct val="100000"/>
              </a:lnSpc>
              <a:spcBef>
                <a:spcPts val="0"/>
              </a:spcBef>
              <a:spcAft>
                <a:spcPts val="0"/>
              </a:spcAft>
              <a:buFont typeface="Symbol" panose="05050102010706020507" pitchFamily="18" charset="2"/>
              <a:buChar char=""/>
            </a:pPr>
            <a:r>
              <a:rPr lang="en-US">
                <a:effectLst/>
                <a:latin typeface="Calibri" panose="020F0502020204030204" pitchFamily="34" charset="0"/>
                <a:ea typeface="Calibri" panose="020F0502020204030204" pitchFamily="34" charset="0"/>
                <a:cs typeface="Times New Roman" panose="02020603050405020304" pitchFamily="18" charset="0"/>
              </a:rPr>
              <a:t>4 permanent art installations added </a:t>
            </a:r>
          </a:p>
          <a:p>
            <a:pPr marL="342900" marR="0" lvl="0" indent="-342900">
              <a:lnSpc>
                <a:spcPct val="100000"/>
              </a:lnSpc>
              <a:spcBef>
                <a:spcPts val="0"/>
              </a:spcBef>
              <a:spcAft>
                <a:spcPts val="0"/>
              </a:spcAft>
              <a:buFont typeface="Symbol" panose="05050102010706020507" pitchFamily="18" charset="2"/>
              <a:buChar char=""/>
            </a:pPr>
            <a:r>
              <a:rPr lang="en-US">
                <a:effectLst/>
                <a:latin typeface="Calibri" panose="020F0502020204030204" pitchFamily="34" charset="0"/>
                <a:ea typeface="Calibri" panose="020F0502020204030204" pitchFamily="34" charset="0"/>
                <a:cs typeface="Times New Roman" panose="02020603050405020304" pitchFamily="18" charset="0"/>
              </a:rPr>
              <a:t>3 annual temporary art installations added</a:t>
            </a:r>
            <a:endParaRPr lang="en-US">
              <a:effectLst/>
              <a:latin typeface="Calibri" panose="020F0502020204030204" pitchFamily="34" charset="0"/>
              <a:ea typeface="Calibri" panose="020F0502020204030204" pitchFamily="34" charset="0"/>
            </a:endParaRPr>
          </a:p>
          <a:p>
            <a:pPr marL="342900" marR="0" lvl="0" indent="-342900">
              <a:lnSpc>
                <a:spcPct val="100000"/>
              </a:lnSpc>
              <a:spcBef>
                <a:spcPts val="0"/>
              </a:spcBef>
              <a:spcAft>
                <a:spcPts val="0"/>
              </a:spcAft>
              <a:buFont typeface="Symbol" panose="05050102010706020507" pitchFamily="18" charset="2"/>
              <a:buChar char=""/>
            </a:pPr>
            <a:r>
              <a:rPr lang="en-US">
                <a:effectLst/>
                <a:latin typeface="Calibri" panose="020F0502020204030204" pitchFamily="34" charset="0"/>
                <a:ea typeface="Calibri" panose="020F0502020204030204" pitchFamily="34" charset="0"/>
                <a:cs typeface="Times New Roman" panose="02020603050405020304" pitchFamily="18" charset="0"/>
              </a:rPr>
              <a:t>9 Program Partners established (Spruill, Stage Door Theatre, etc.)</a:t>
            </a:r>
            <a:endParaRPr lang="en-US">
              <a:effectLst/>
              <a:latin typeface="Calibri" panose="020F0502020204030204" pitchFamily="34" charset="0"/>
              <a:ea typeface="Calibri" panose="020F0502020204030204" pitchFamily="34" charset="0"/>
            </a:endParaRPr>
          </a:p>
          <a:p>
            <a:pPr marL="342900" marR="0" lvl="0" indent="-342900">
              <a:lnSpc>
                <a:spcPct val="100000"/>
              </a:lnSpc>
              <a:spcBef>
                <a:spcPts val="0"/>
              </a:spcBef>
              <a:spcAft>
                <a:spcPts val="0"/>
              </a:spcAft>
              <a:buFont typeface="Symbol" panose="05050102010706020507" pitchFamily="18" charset="2"/>
              <a:buChar char=""/>
            </a:pPr>
            <a:r>
              <a:rPr lang="en-US">
                <a:effectLst/>
                <a:latin typeface="Calibri" panose="020F0502020204030204" pitchFamily="34" charset="0"/>
                <a:ea typeface="Calibri" panose="020F0502020204030204" pitchFamily="34" charset="0"/>
                <a:cs typeface="Times New Roman" panose="02020603050405020304" pitchFamily="18" charset="0"/>
              </a:rPr>
              <a:t>Average 150+ facility rentals per year across three pavilions</a:t>
            </a:r>
            <a:endParaRPr lang="en-US">
              <a:effectLst/>
              <a:latin typeface="Calibri" panose="020F0502020204030204" pitchFamily="34" charset="0"/>
              <a:ea typeface="Calibri" panose="020F0502020204030204" pitchFamily="34" charset="0"/>
            </a:endParaRPr>
          </a:p>
          <a:p>
            <a:pPr marL="342900" marR="0" lvl="0" indent="-342900">
              <a:lnSpc>
                <a:spcPct val="100000"/>
              </a:lnSpc>
              <a:spcBef>
                <a:spcPts val="0"/>
              </a:spcBef>
              <a:spcAft>
                <a:spcPts val="0"/>
              </a:spcAft>
              <a:buFont typeface="Symbol" panose="05050102010706020507" pitchFamily="18" charset="2"/>
              <a:buChar char=""/>
            </a:pPr>
            <a:r>
              <a:rPr lang="en-US">
                <a:latin typeface="Calibri" panose="020F0502020204030204" pitchFamily="34" charset="0"/>
                <a:ea typeface="Calibri" panose="020F0502020204030204" pitchFamily="34" charset="0"/>
                <a:cs typeface="Times New Roman" panose="02020603050405020304" pitchFamily="18" charset="0"/>
              </a:rPr>
              <a:t>Marketing outreach expanded from 0 to 14 in-person and digital channels</a:t>
            </a:r>
            <a:endParaRPr lang="en-US">
              <a:effectLst/>
              <a:latin typeface="Calibri" panose="020F0502020204030204" pitchFamily="34" charset="0"/>
              <a:ea typeface="Calibri" panose="020F0502020204030204" pitchFamily="34" charset="0"/>
            </a:endParaRPr>
          </a:p>
          <a:p>
            <a:pPr marL="742950" marR="0" lvl="1" indent="-285750">
              <a:lnSpc>
                <a:spcPct val="100000"/>
              </a:lnSpc>
              <a:spcBef>
                <a:spcPts val="0"/>
              </a:spcBef>
              <a:spcAft>
                <a:spcPts val="0"/>
              </a:spcAft>
              <a:buFont typeface="Courier New" panose="02070309020205020404" pitchFamily="49" charset="0"/>
              <a:buChar char="o"/>
            </a:pPr>
            <a:endParaRPr lang="en-US" sz="1100">
              <a:effectLst/>
              <a:latin typeface="Calibri" panose="020F050202020403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D61531ED-8264-1BF9-84CF-51575F5B5C5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EABC89CD-C30C-142A-9AB0-E622A6377C30}"/>
              </a:ext>
            </a:extLst>
          </p:cNvPr>
          <p:cNvSpPr>
            <a:spLocks noGrp="1"/>
          </p:cNvSpPr>
          <p:nvPr>
            <p:ph type="title"/>
          </p:nvPr>
        </p:nvSpPr>
        <p:spPr/>
        <p:txBody>
          <a:bodyPr>
            <a:noAutofit/>
          </a:bodyPr>
          <a:lstStyle/>
          <a:p>
            <a:r>
              <a:rPr lang="en-US" sz="2800"/>
              <a:t>Parks and Recreation</a:t>
            </a:r>
            <a:br>
              <a:rPr lang="en-US" sz="2800"/>
            </a:br>
            <a:r>
              <a:rPr lang="en-US" sz="2800"/>
              <a:t>Dunwoody from start through 2022</a:t>
            </a:r>
            <a:br>
              <a:rPr lang="en-US" sz="2800"/>
            </a:br>
            <a:r>
              <a:rPr lang="en-US" sz="2800" i="1"/>
              <a:t>Recreation</a:t>
            </a:r>
          </a:p>
        </p:txBody>
      </p:sp>
    </p:spTree>
    <p:extLst>
      <p:ext uri="{BB962C8B-B14F-4D97-AF65-F5344CB8AC3E}">
        <p14:creationId xmlns:p14="http://schemas.microsoft.com/office/powerpoint/2010/main" val="3243781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2E72F-F82D-C746-F76D-49F41C28452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98F47A-3E09-4B7E-85BD-23B3BCA19ED7}"/>
              </a:ext>
            </a:extLst>
          </p:cNvPr>
          <p:cNvSpPr>
            <a:spLocks noGrp="1"/>
          </p:cNvSpPr>
          <p:nvPr>
            <p:ph idx="1"/>
          </p:nvPr>
        </p:nvSpPr>
        <p:spPr>
          <a:xfrm>
            <a:off x="628650" y="1338605"/>
            <a:ext cx="7886700" cy="5017746"/>
          </a:xfrm>
        </p:spPr>
        <p:txBody>
          <a:bodyPr vert="horz" lIns="91440" tIns="45720" rIns="91440" bIns="45720" rtlCol="0" anchor="t">
            <a:noAutofit/>
          </a:bodyPr>
          <a:lstStyle/>
          <a:p>
            <a:pPr marL="457200" lvl="1">
              <a:lnSpc>
                <a:spcPct val="120000"/>
              </a:lnSpc>
              <a:spcBef>
                <a:spcPts val="0"/>
              </a:spcBef>
            </a:pPr>
            <a:r>
              <a:rPr lang="en-US">
                <a:effectLst/>
                <a:latin typeface="+mn-lt"/>
                <a:ea typeface="Calibri" panose="020F0502020204030204" pitchFamily="34" charset="0"/>
                <a:cs typeface="Times New Roman"/>
              </a:rPr>
              <a:t>Total acreage increased from </a:t>
            </a:r>
            <a:r>
              <a:rPr lang="en-US">
                <a:latin typeface="+mn-lt"/>
                <a:ea typeface="Calibri" panose="020F0502020204030204" pitchFamily="34" charset="0"/>
                <a:cs typeface="Times New Roman"/>
              </a:rPr>
              <a:t>140</a:t>
            </a:r>
            <a:r>
              <a:rPr lang="en-US">
                <a:effectLst/>
                <a:latin typeface="+mn-lt"/>
                <a:ea typeface="Calibri" panose="020F0502020204030204" pitchFamily="34" charset="0"/>
                <a:cs typeface="Times New Roman"/>
              </a:rPr>
              <a:t> to 201</a:t>
            </a:r>
            <a:endParaRPr lang="en-US">
              <a:cs typeface="Times New Roman"/>
            </a:endParaRPr>
          </a:p>
          <a:p>
            <a:pPr marL="457200" lvl="1">
              <a:lnSpc>
                <a:spcPct val="120000"/>
              </a:lnSpc>
              <a:spcBef>
                <a:spcPts val="0"/>
              </a:spcBef>
            </a:pPr>
            <a:r>
              <a:rPr lang="en-US">
                <a:effectLst/>
                <a:latin typeface="+mn-lt"/>
                <a:ea typeface="Calibri" panose="020F0502020204030204" pitchFamily="34" charset="0"/>
                <a:cs typeface="Times New Roman"/>
              </a:rPr>
              <a:t>City Facilities maintained increased from 60,000 sq ft to 141,000 sq ft</a:t>
            </a:r>
          </a:p>
          <a:p>
            <a:pPr marL="457200" marR="0" lvl="1">
              <a:lnSpc>
                <a:spcPct val="120000"/>
              </a:lnSpc>
              <a:spcBef>
                <a:spcPts val="0"/>
              </a:spcBef>
            </a:pPr>
            <a:r>
              <a:rPr lang="en-US" kern="100">
                <a:effectLst/>
                <a:latin typeface="+mn-lt"/>
                <a:ea typeface="Calibri" panose="020F0502020204030204" pitchFamily="34" charset="0"/>
                <a:cs typeface="Times New Roman"/>
              </a:rPr>
              <a:t>Completion of Pernoshal and Georgetown connections along Dunwoody Trailway</a:t>
            </a:r>
          </a:p>
          <a:p>
            <a:pPr marL="457200" marR="0" lvl="1">
              <a:lnSpc>
                <a:spcPct val="120000"/>
              </a:lnSpc>
              <a:spcBef>
                <a:spcPts val="0"/>
              </a:spcBef>
            </a:pPr>
            <a:r>
              <a:rPr lang="en-US" kern="100">
                <a:effectLst/>
                <a:latin typeface="+mn-lt"/>
                <a:ea typeface="Calibri" panose="020F0502020204030204" pitchFamily="34" charset="0"/>
                <a:cs typeface="Times New Roman"/>
              </a:rPr>
              <a:t>Restoration of the Donaldson-Bannister Farm</a:t>
            </a:r>
          </a:p>
          <a:p>
            <a:pPr marL="457200" marR="0" lvl="1">
              <a:lnSpc>
                <a:spcPct val="120000"/>
              </a:lnSpc>
              <a:spcBef>
                <a:spcPts val="0"/>
              </a:spcBef>
            </a:pPr>
            <a:r>
              <a:rPr lang="en-US" kern="100">
                <a:effectLst/>
                <a:latin typeface="+mn-lt"/>
                <a:ea typeface="Calibri" panose="020F0502020204030204" pitchFamily="34" charset="0"/>
                <a:cs typeface="Times New Roman"/>
              </a:rPr>
              <a:t>Addition of the North Woods Pavilion and Eco Classroom at Dunwoody Nature Center</a:t>
            </a:r>
          </a:p>
          <a:p>
            <a:pPr marL="457200" lvl="1">
              <a:lnSpc>
                <a:spcPct val="120000"/>
              </a:lnSpc>
              <a:spcBef>
                <a:spcPts val="0"/>
              </a:spcBef>
            </a:pPr>
            <a:r>
              <a:rPr lang="en-US" kern="100">
                <a:effectLst/>
                <a:latin typeface="+mn-lt"/>
                <a:ea typeface="Calibri" panose="020F0502020204030204" pitchFamily="34" charset="0"/>
                <a:cs typeface="Times New Roman"/>
              </a:rPr>
              <a:t>Addition of football/soccer fields at Peachtree Charter Middle School</a:t>
            </a:r>
            <a:r>
              <a:rPr lang="en-US" sz="2000" kern="100">
                <a:latin typeface="+mn-lt"/>
                <a:ea typeface="Calibri" panose="020F0502020204030204" pitchFamily="34" charset="0"/>
                <a:cs typeface="Times New Roman"/>
              </a:rPr>
              <a:t> </a:t>
            </a:r>
            <a:endParaRPr lang="en-US" sz="2000" kern="100">
              <a:effectLst/>
              <a:latin typeface="+mn-lt"/>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8C560199-672D-E45F-74C8-C2C64E3854C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FBC5545D-F7AE-7D30-8616-3226B3FB9C4A}"/>
              </a:ext>
            </a:extLst>
          </p:cNvPr>
          <p:cNvSpPr>
            <a:spLocks noGrp="1"/>
          </p:cNvSpPr>
          <p:nvPr>
            <p:ph type="title"/>
          </p:nvPr>
        </p:nvSpPr>
        <p:spPr/>
        <p:txBody>
          <a:bodyPr>
            <a:noAutofit/>
          </a:bodyPr>
          <a:lstStyle/>
          <a:p>
            <a:r>
              <a:rPr lang="en-US" sz="2800"/>
              <a:t>Parks and Recreation</a:t>
            </a:r>
            <a:br>
              <a:rPr lang="en-US" sz="2800"/>
            </a:br>
            <a:r>
              <a:rPr lang="en-US" sz="2800"/>
              <a:t>Dunwoody from start through 2022</a:t>
            </a:r>
            <a:br>
              <a:rPr lang="en-US" sz="2800"/>
            </a:br>
            <a:r>
              <a:rPr lang="en-US" sz="2800" i="1"/>
              <a:t>Operations</a:t>
            </a:r>
          </a:p>
        </p:txBody>
      </p:sp>
    </p:spTree>
    <p:extLst>
      <p:ext uri="{BB962C8B-B14F-4D97-AF65-F5344CB8AC3E}">
        <p14:creationId xmlns:p14="http://schemas.microsoft.com/office/powerpoint/2010/main" val="1499426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B250C-F892-230F-3294-9059110B63A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55EDCE-D02D-CA5E-71CA-8679EB54C3D9}"/>
              </a:ext>
            </a:extLst>
          </p:cNvPr>
          <p:cNvSpPr>
            <a:spLocks noGrp="1"/>
          </p:cNvSpPr>
          <p:nvPr>
            <p:ph idx="1"/>
          </p:nvPr>
        </p:nvSpPr>
        <p:spPr>
          <a:xfrm>
            <a:off x="628650" y="1338605"/>
            <a:ext cx="7886700" cy="5017746"/>
          </a:xfrm>
        </p:spPr>
        <p:txBody>
          <a:bodyPr vert="horz" lIns="91440" tIns="45720" rIns="91440" bIns="45720" rtlCol="0" anchor="t">
            <a:noAutofit/>
          </a:bodyPr>
          <a:lstStyle/>
          <a:p>
            <a:pPr marL="457200" lvl="1">
              <a:lnSpc>
                <a:spcPct val="120000"/>
              </a:lnSpc>
              <a:spcBef>
                <a:spcPts val="0"/>
              </a:spcBef>
            </a:pPr>
            <a:r>
              <a:rPr lang="en-US" kern="100">
                <a:effectLst/>
                <a:latin typeface="+mn-lt"/>
                <a:ea typeface="Calibri" panose="020F0502020204030204" pitchFamily="34" charset="0"/>
                <a:cs typeface="Times New Roman"/>
              </a:rPr>
              <a:t>Planted </a:t>
            </a:r>
            <a:r>
              <a:rPr lang="en-US" kern="100">
                <a:latin typeface="+mn-lt"/>
                <a:ea typeface="Calibri" panose="020F0502020204030204" pitchFamily="34" charset="0"/>
                <a:cs typeface="Times New Roman"/>
              </a:rPr>
              <a:t>more than</a:t>
            </a:r>
            <a:r>
              <a:rPr lang="en-US" kern="100">
                <a:effectLst/>
                <a:latin typeface="+mn-lt"/>
                <a:ea typeface="Calibri" panose="020F0502020204030204" pitchFamily="34" charset="0"/>
                <a:cs typeface="Times New Roman"/>
              </a:rPr>
              <a:t> 2,400 trees with Trees of Atlanta</a:t>
            </a:r>
            <a:endParaRPr lang="en-US">
              <a:cs typeface="Times New Roman"/>
            </a:endParaRPr>
          </a:p>
          <a:p>
            <a:pPr marL="457200" lvl="1">
              <a:lnSpc>
                <a:spcPct val="120000"/>
              </a:lnSpc>
              <a:spcBef>
                <a:spcPts val="0"/>
              </a:spcBef>
            </a:pPr>
            <a:r>
              <a:rPr lang="en-US" kern="100">
                <a:effectLst/>
                <a:latin typeface="+mn-lt"/>
                <a:ea typeface="Calibri" panose="020F0502020204030204" pitchFamily="34" charset="0"/>
                <a:cs typeface="Times New Roman"/>
              </a:rPr>
              <a:t>Planted </a:t>
            </a:r>
            <a:r>
              <a:rPr lang="en-US" kern="100">
                <a:latin typeface="+mn-lt"/>
                <a:ea typeface="Calibri" panose="020F0502020204030204" pitchFamily="34" charset="0"/>
                <a:cs typeface="Times New Roman"/>
              </a:rPr>
              <a:t>more</a:t>
            </a:r>
            <a:r>
              <a:rPr lang="en-US" kern="100">
                <a:effectLst/>
                <a:latin typeface="+mn-lt"/>
                <a:ea typeface="Calibri" panose="020F0502020204030204" pitchFamily="34" charset="0"/>
                <a:cs typeface="Times New Roman"/>
              </a:rPr>
              <a:t> </a:t>
            </a:r>
            <a:r>
              <a:rPr lang="en-US" kern="100">
                <a:latin typeface="+mn-lt"/>
                <a:ea typeface="Calibri" panose="020F0502020204030204" pitchFamily="34" charset="0"/>
                <a:cs typeface="Times New Roman"/>
              </a:rPr>
              <a:t>than </a:t>
            </a:r>
            <a:r>
              <a:rPr lang="en-US" kern="100">
                <a:effectLst/>
                <a:latin typeface="+mn-lt"/>
                <a:ea typeface="Calibri" panose="020F0502020204030204" pitchFamily="34" charset="0"/>
                <a:cs typeface="Times New Roman"/>
              </a:rPr>
              <a:t>45,000 Daffodils with the Daffodil Project</a:t>
            </a:r>
            <a:r>
              <a:rPr lang="en-US" kern="100">
                <a:latin typeface="+mn-lt"/>
                <a:ea typeface="Calibri" panose="020F0502020204030204" pitchFamily="34" charset="0"/>
                <a:cs typeface="Times New Roman"/>
              </a:rPr>
              <a:t> </a:t>
            </a:r>
            <a:endParaRPr lang="en-US" kern="100">
              <a:effectLst/>
              <a:latin typeface="+mn-lt"/>
              <a:ea typeface="Calibri" panose="020F0502020204030204" pitchFamily="34" charset="0"/>
              <a:cs typeface="Times New Roman" panose="02020603050405020304" pitchFamily="18" charset="0"/>
            </a:endParaRPr>
          </a:p>
          <a:p>
            <a:pPr marL="457200" lvl="1">
              <a:lnSpc>
                <a:spcPct val="120000"/>
              </a:lnSpc>
              <a:spcBef>
                <a:spcPts val="0"/>
              </a:spcBef>
            </a:pPr>
            <a:r>
              <a:rPr lang="en-US" kern="100">
                <a:effectLst/>
                <a:latin typeface="+mn-lt"/>
                <a:ea typeface="Calibri" panose="020F0502020204030204" pitchFamily="34" charset="0"/>
                <a:cs typeface="Times New Roman"/>
              </a:rPr>
              <a:t>Addition of 30+ security cameras and License Plate Readers across parks system</a:t>
            </a:r>
            <a:r>
              <a:rPr lang="en-US" kern="100">
                <a:latin typeface="+mn-lt"/>
                <a:ea typeface="Calibri" panose="020F0502020204030204" pitchFamily="34" charset="0"/>
                <a:cs typeface="Times New Roman"/>
              </a:rPr>
              <a:t> </a:t>
            </a:r>
            <a:endParaRPr lang="en-US" kern="100">
              <a:effectLst/>
              <a:latin typeface="+mn-lt"/>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87A6B293-2AE6-C8D5-83F5-127E968BBDD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08A92AC9-23BC-FE05-A2C1-6913E75BDB57}"/>
              </a:ext>
            </a:extLst>
          </p:cNvPr>
          <p:cNvSpPr>
            <a:spLocks noGrp="1"/>
          </p:cNvSpPr>
          <p:nvPr>
            <p:ph type="title"/>
          </p:nvPr>
        </p:nvSpPr>
        <p:spPr/>
        <p:txBody>
          <a:bodyPr>
            <a:noAutofit/>
          </a:bodyPr>
          <a:lstStyle/>
          <a:p>
            <a:r>
              <a:rPr lang="en-US" sz="2800"/>
              <a:t>Parks and Recreation</a:t>
            </a:r>
            <a:br>
              <a:rPr lang="en-US" sz="2800"/>
            </a:br>
            <a:r>
              <a:rPr lang="en-US" sz="2800"/>
              <a:t>Dunwoody from start through 2022</a:t>
            </a:r>
            <a:br>
              <a:rPr lang="en-US" sz="2800"/>
            </a:br>
            <a:r>
              <a:rPr lang="en-US" sz="2800" i="1"/>
              <a:t>Operations</a:t>
            </a:r>
          </a:p>
        </p:txBody>
      </p:sp>
      <p:pic>
        <p:nvPicPr>
          <p:cNvPr id="2" name="Picture 1">
            <a:extLst>
              <a:ext uri="{FF2B5EF4-FFF2-40B4-BE49-F238E27FC236}">
                <a16:creationId xmlns:a16="http://schemas.microsoft.com/office/drawing/2014/main" id="{8B58FCF4-2149-B43F-578D-60FB06A95329}"/>
              </a:ext>
            </a:extLst>
          </p:cNvPr>
          <p:cNvPicPr>
            <a:picLocks noChangeAspect="1"/>
          </p:cNvPicPr>
          <p:nvPr/>
        </p:nvPicPr>
        <p:blipFill>
          <a:blip r:embed="rId3"/>
          <a:stretch>
            <a:fillRect/>
          </a:stretch>
        </p:blipFill>
        <p:spPr>
          <a:xfrm>
            <a:off x="6305271" y="3012192"/>
            <a:ext cx="2362757" cy="3154223"/>
          </a:xfrm>
          <a:prstGeom prst="rect">
            <a:avLst/>
          </a:prstGeom>
        </p:spPr>
      </p:pic>
    </p:spTree>
    <p:extLst>
      <p:ext uri="{BB962C8B-B14F-4D97-AF65-F5344CB8AC3E}">
        <p14:creationId xmlns:p14="http://schemas.microsoft.com/office/powerpoint/2010/main" val="35826187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1F550-43C4-FDFF-4CAD-7F34A8BF523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440840-5157-C5D5-E1B0-506D5983EEDB}"/>
              </a:ext>
            </a:extLst>
          </p:cNvPr>
          <p:cNvSpPr>
            <a:spLocks noGrp="1"/>
          </p:cNvSpPr>
          <p:nvPr>
            <p:ph idx="1"/>
          </p:nvPr>
        </p:nvSpPr>
        <p:spPr>
          <a:xfrm>
            <a:off x="628650" y="1338605"/>
            <a:ext cx="7886700" cy="5017746"/>
          </a:xfrm>
        </p:spPr>
        <p:txBody>
          <a:bodyPr vert="horz" lIns="91440" tIns="45720" rIns="91440" bIns="45720" rtlCol="0" anchor="t">
            <a:noAutofit/>
          </a:bodyPr>
          <a:lstStyle/>
          <a:p>
            <a:pPr marL="0" marR="0">
              <a:lnSpc>
                <a:spcPct val="120000"/>
              </a:lnSpc>
              <a:spcBef>
                <a:spcPts val="0"/>
              </a:spcBef>
            </a:pPr>
            <a:r>
              <a:rPr lang="en-US">
                <a:latin typeface="+mn-lt"/>
                <a:ea typeface="Calibri" panose="020F0502020204030204" pitchFamily="34" charset="0"/>
                <a:cs typeface="Times New Roman" panose="02020603050405020304" pitchFamily="18" charset="0"/>
              </a:rPr>
              <a:t>5</a:t>
            </a:r>
            <a:r>
              <a:rPr lang="en-US">
                <a:effectLst/>
                <a:latin typeface="+mn-lt"/>
                <a:ea typeface="Calibri" panose="020F0502020204030204" pitchFamily="34" charset="0"/>
                <a:cs typeface="Times New Roman" panose="02020603050405020304" pitchFamily="18" charset="0"/>
              </a:rPr>
              <a:t> new parks/facilities</a:t>
            </a:r>
            <a:endParaRPr lang="en-US">
              <a:latin typeface="+mn-lt"/>
              <a:ea typeface="Calibri" panose="020F0502020204030204" pitchFamily="34" charset="0"/>
            </a:endParaRPr>
          </a:p>
          <a:p>
            <a:pPr lvl="1" indent="-457200">
              <a:lnSpc>
                <a:spcPct val="120000"/>
              </a:lnSpc>
              <a:spcBef>
                <a:spcPts val="0"/>
              </a:spcBef>
              <a:buFont typeface="Courier New" panose="020B0604020202020204" pitchFamily="34" charset="0"/>
              <a:buChar char="o"/>
            </a:pPr>
            <a:r>
              <a:rPr lang="en-US" sz="2800">
                <a:effectLst/>
                <a:latin typeface="+mn-lt"/>
                <a:ea typeface="Calibri" panose="020F0502020204030204" pitchFamily="34" charset="0"/>
                <a:cs typeface="Times New Roman" panose="02020603050405020304" pitchFamily="18" charset="0"/>
              </a:rPr>
              <a:t>Wildcat Park</a:t>
            </a:r>
            <a:endParaRPr lang="en-US" sz="2800">
              <a:latin typeface="+mn-lt"/>
              <a:ea typeface="Calibri" panose="020F0502020204030204" pitchFamily="34" charset="0"/>
            </a:endParaRPr>
          </a:p>
          <a:p>
            <a:pPr lvl="1" indent="-457200">
              <a:lnSpc>
                <a:spcPct val="120000"/>
              </a:lnSpc>
              <a:spcBef>
                <a:spcPts val="0"/>
              </a:spcBef>
              <a:buFont typeface="Courier New" panose="020B0604020202020204" pitchFamily="34" charset="0"/>
              <a:buChar char="o"/>
            </a:pPr>
            <a:r>
              <a:rPr lang="en-US" sz="2800">
                <a:effectLst/>
                <a:latin typeface="+mn-lt"/>
                <a:ea typeface="Calibri" panose="020F0502020204030204" pitchFamily="34" charset="0"/>
                <a:cs typeface="Times New Roman" panose="02020603050405020304" pitchFamily="18" charset="0"/>
              </a:rPr>
              <a:t>Homecoming Park</a:t>
            </a:r>
            <a:endParaRPr lang="en-US" sz="2800">
              <a:latin typeface="+mn-lt"/>
              <a:ea typeface="Calibri" panose="020F0502020204030204" pitchFamily="34" charset="0"/>
            </a:endParaRPr>
          </a:p>
          <a:p>
            <a:pPr lvl="1" indent="-457200">
              <a:lnSpc>
                <a:spcPct val="120000"/>
              </a:lnSpc>
              <a:spcBef>
                <a:spcPts val="0"/>
              </a:spcBef>
              <a:buFont typeface="Courier New" panose="020B0604020202020204" pitchFamily="34" charset="0"/>
              <a:buChar char="o"/>
            </a:pPr>
            <a:r>
              <a:rPr lang="en-US" sz="2800">
                <a:effectLst/>
                <a:latin typeface="+mn-lt"/>
                <a:ea typeface="Calibri" panose="020F0502020204030204" pitchFamily="34" charset="0"/>
                <a:cs typeface="Times New Roman" panose="02020603050405020304" pitchFamily="18" charset="0"/>
              </a:rPr>
              <a:t>Pernoshal Park</a:t>
            </a:r>
            <a:endParaRPr lang="en-US" sz="2800">
              <a:latin typeface="+mn-lt"/>
              <a:ea typeface="Calibri" panose="020F0502020204030204" pitchFamily="34" charset="0"/>
            </a:endParaRPr>
          </a:p>
          <a:p>
            <a:pPr lvl="1" indent="-457200">
              <a:lnSpc>
                <a:spcPct val="120000"/>
              </a:lnSpc>
              <a:spcBef>
                <a:spcPts val="0"/>
              </a:spcBef>
              <a:buFont typeface="Courier New" panose="020B0604020202020204" pitchFamily="34" charset="0"/>
              <a:buChar char="o"/>
            </a:pPr>
            <a:r>
              <a:rPr lang="en-US" sz="2800">
                <a:effectLst/>
                <a:latin typeface="+mn-lt"/>
                <a:ea typeface="Calibri" panose="020F0502020204030204" pitchFamily="34" charset="0"/>
                <a:cs typeface="Times New Roman" panose="02020603050405020304" pitchFamily="18" charset="0"/>
              </a:rPr>
              <a:t>Georgetown Park</a:t>
            </a:r>
            <a:endParaRPr lang="en-US" sz="2800">
              <a:latin typeface="+mn-lt"/>
              <a:ea typeface="Calibri" panose="020F0502020204030204" pitchFamily="34" charset="0"/>
            </a:endParaRPr>
          </a:p>
          <a:p>
            <a:pPr lvl="1" indent="-457200">
              <a:lnSpc>
                <a:spcPct val="120000"/>
              </a:lnSpc>
              <a:spcBef>
                <a:spcPts val="0"/>
              </a:spcBef>
              <a:buFont typeface="Courier New" panose="020B0604020202020204" pitchFamily="34" charset="0"/>
              <a:buChar char="o"/>
            </a:pPr>
            <a:r>
              <a:rPr lang="en-US" sz="2800">
                <a:effectLst/>
                <a:latin typeface="+mn-lt"/>
                <a:ea typeface="Calibri" panose="020F0502020204030204" pitchFamily="34" charset="0"/>
                <a:cs typeface="Times New Roman" panose="02020603050405020304" pitchFamily="18" charset="0"/>
              </a:rPr>
              <a:t>Waterford Park</a:t>
            </a:r>
          </a:p>
          <a:p>
            <a:pPr lvl="1" indent="-457200">
              <a:lnSpc>
                <a:spcPct val="120000"/>
              </a:lnSpc>
              <a:spcBef>
                <a:spcPts val="0"/>
              </a:spcBef>
              <a:buFont typeface="Courier New" panose="020B0604020202020204" pitchFamily="34" charset="0"/>
              <a:buChar char="o"/>
            </a:pPr>
            <a:r>
              <a:rPr lang="en-US" sz="2800" kern="100">
                <a:effectLst/>
                <a:latin typeface="+mn-lt"/>
                <a:ea typeface="Calibri" panose="020F0502020204030204" pitchFamily="34" charset="0"/>
                <a:cs typeface="Times New Roman" panose="02020603050405020304" pitchFamily="18" charset="0"/>
              </a:rPr>
              <a:t>Renovation of the N. Shallowford Annex</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39626D96-576F-69DC-656B-4195E60C784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C27931D9-124C-D6A2-9232-28F2A2E6665D}"/>
              </a:ext>
            </a:extLst>
          </p:cNvPr>
          <p:cNvSpPr>
            <a:spLocks noGrp="1"/>
          </p:cNvSpPr>
          <p:nvPr>
            <p:ph type="title"/>
          </p:nvPr>
        </p:nvSpPr>
        <p:spPr/>
        <p:txBody>
          <a:bodyPr>
            <a:noAutofit/>
          </a:bodyPr>
          <a:lstStyle/>
          <a:p>
            <a:r>
              <a:rPr lang="en-US" sz="2800"/>
              <a:t>Parks and Recreation</a:t>
            </a:r>
            <a:br>
              <a:rPr lang="en-US" sz="2800"/>
            </a:br>
            <a:r>
              <a:rPr lang="en-US" sz="2800"/>
              <a:t>Dunwoody from start through 2022</a:t>
            </a:r>
            <a:br>
              <a:rPr lang="en-US" sz="2800"/>
            </a:br>
            <a:r>
              <a:rPr lang="en-US" sz="2800" i="1"/>
              <a:t>Operations</a:t>
            </a:r>
          </a:p>
        </p:txBody>
      </p:sp>
    </p:spTree>
    <p:extLst>
      <p:ext uri="{BB962C8B-B14F-4D97-AF65-F5344CB8AC3E}">
        <p14:creationId xmlns:p14="http://schemas.microsoft.com/office/powerpoint/2010/main" val="2595210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0837440-3BE6-3E10-01AE-D8F17CBE874D}"/>
              </a:ext>
            </a:extLst>
          </p:cNvPr>
          <p:cNvSpPr>
            <a:spLocks noGrp="1"/>
          </p:cNvSpPr>
          <p:nvPr>
            <p:ph type="sldNum" sz="quarter" idx="12"/>
          </p:nvPr>
        </p:nvSpPr>
        <p:spPr/>
        <p:txBody>
          <a:bodyPr/>
          <a:lstStyle/>
          <a:p>
            <a:fld id="{3E6980A2-F130-4742-89EA-C23F98879079}" type="slidenum">
              <a:rPr lang="en-US" smtClean="0"/>
              <a:t>2</a:t>
            </a:fld>
            <a:endParaRPr lang="en-US"/>
          </a:p>
        </p:txBody>
      </p:sp>
      <p:sp>
        <p:nvSpPr>
          <p:cNvPr id="6" name="Title 5">
            <a:extLst>
              <a:ext uri="{FF2B5EF4-FFF2-40B4-BE49-F238E27FC236}">
                <a16:creationId xmlns:a16="http://schemas.microsoft.com/office/drawing/2014/main" id="{AAB655C7-AA0B-B62F-6EE0-537CD3B3F2C5}"/>
              </a:ext>
            </a:extLst>
          </p:cNvPr>
          <p:cNvSpPr>
            <a:spLocks noGrp="1"/>
          </p:cNvSpPr>
          <p:nvPr>
            <p:ph type="title"/>
          </p:nvPr>
        </p:nvSpPr>
        <p:spPr/>
        <p:txBody>
          <a:bodyPr>
            <a:noAutofit/>
          </a:bodyPr>
          <a:lstStyle/>
          <a:p>
            <a:r>
              <a:rPr lang="en-US" sz="2800"/>
              <a:t>Economic Development </a:t>
            </a:r>
            <a:br>
              <a:rPr lang="en-US" sz="2800"/>
            </a:br>
            <a:r>
              <a:rPr lang="en-US" sz="2800"/>
              <a:t>Dunwoody from start through 2022</a:t>
            </a:r>
          </a:p>
        </p:txBody>
      </p:sp>
      <p:pic>
        <p:nvPicPr>
          <p:cNvPr id="5" name="Picture 4">
            <a:extLst>
              <a:ext uri="{FF2B5EF4-FFF2-40B4-BE49-F238E27FC236}">
                <a16:creationId xmlns:a16="http://schemas.microsoft.com/office/drawing/2014/main" id="{437D1D56-776A-0E5E-9DAD-AAD3749A2670}"/>
              </a:ext>
            </a:extLst>
          </p:cNvPr>
          <p:cNvPicPr>
            <a:picLocks noChangeAspect="1"/>
          </p:cNvPicPr>
          <p:nvPr/>
        </p:nvPicPr>
        <p:blipFill>
          <a:blip r:embed="rId2"/>
          <a:stretch>
            <a:fillRect/>
          </a:stretch>
        </p:blipFill>
        <p:spPr>
          <a:xfrm>
            <a:off x="1007293" y="1505125"/>
            <a:ext cx="3032655" cy="1970850"/>
          </a:xfrm>
          <a:prstGeom prst="rect">
            <a:avLst/>
          </a:prstGeom>
          <a:solidFill>
            <a:srgbClr val="FFFFFF">
              <a:shade val="85000"/>
            </a:srgbClr>
          </a:solidFill>
          <a:ln w="88900" cap="sq">
            <a:solidFill>
              <a:srgbClr val="FFFFFF"/>
            </a:solidFill>
            <a:miter lim="800000"/>
          </a:ln>
          <a:effectLst>
            <a:glow rad="63500">
              <a:schemeClr val="accent1">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A92EA483-1921-B1F6-9B00-C9E1824E3476}"/>
              </a:ext>
            </a:extLst>
          </p:cNvPr>
          <p:cNvPicPr>
            <a:picLocks noChangeAspect="1"/>
          </p:cNvPicPr>
          <p:nvPr/>
        </p:nvPicPr>
        <p:blipFill>
          <a:blip r:embed="rId3"/>
          <a:stretch>
            <a:fillRect/>
          </a:stretch>
        </p:blipFill>
        <p:spPr>
          <a:xfrm>
            <a:off x="5104054" y="1505125"/>
            <a:ext cx="2540127" cy="1957446"/>
          </a:xfrm>
          <a:prstGeom prst="rect">
            <a:avLst/>
          </a:prstGeom>
          <a:solidFill>
            <a:srgbClr val="FFFFFF">
              <a:shade val="85000"/>
            </a:srgbClr>
          </a:solidFill>
          <a:ln w="88900" cap="sq">
            <a:solidFill>
              <a:srgbClr val="FFFFFF"/>
            </a:solidFill>
            <a:miter lim="800000"/>
          </a:ln>
          <a:effectLst>
            <a:glow rad="63500">
              <a:schemeClr val="accent1">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D0A60D6E-E1FF-4281-3752-DEA883F43BF3}"/>
              </a:ext>
            </a:extLst>
          </p:cNvPr>
          <p:cNvPicPr>
            <a:picLocks noChangeAspect="1"/>
          </p:cNvPicPr>
          <p:nvPr/>
        </p:nvPicPr>
        <p:blipFill>
          <a:blip r:embed="rId4"/>
          <a:stretch>
            <a:fillRect/>
          </a:stretch>
        </p:blipFill>
        <p:spPr>
          <a:xfrm>
            <a:off x="1007292" y="3934770"/>
            <a:ext cx="3032655" cy="1966722"/>
          </a:xfrm>
          <a:prstGeom prst="rect">
            <a:avLst/>
          </a:prstGeom>
          <a:solidFill>
            <a:srgbClr val="FFFFFF">
              <a:shade val="85000"/>
            </a:srgbClr>
          </a:solidFill>
          <a:ln w="88900" cap="sq">
            <a:solidFill>
              <a:srgbClr val="FFFFFF"/>
            </a:solidFill>
            <a:miter lim="800000"/>
          </a:ln>
          <a:effectLst>
            <a:glow rad="63500">
              <a:schemeClr val="accent1">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26AAD5EA-D4BA-AEA0-FEAC-DE9FA5055448}"/>
              </a:ext>
            </a:extLst>
          </p:cNvPr>
          <p:cNvPicPr>
            <a:picLocks noChangeAspect="1"/>
          </p:cNvPicPr>
          <p:nvPr/>
        </p:nvPicPr>
        <p:blipFill>
          <a:blip r:embed="rId5"/>
          <a:stretch>
            <a:fillRect/>
          </a:stretch>
        </p:blipFill>
        <p:spPr>
          <a:xfrm>
            <a:off x="5116089" y="3887843"/>
            <a:ext cx="2528092" cy="1957447"/>
          </a:xfrm>
          <a:prstGeom prst="rect">
            <a:avLst/>
          </a:prstGeom>
          <a:solidFill>
            <a:srgbClr val="FFFFFF">
              <a:shade val="85000"/>
            </a:srgbClr>
          </a:solidFill>
          <a:ln w="88900" cap="sq">
            <a:solidFill>
              <a:srgbClr val="FFFFFF"/>
            </a:solidFill>
            <a:miter lim="800000"/>
          </a:ln>
          <a:effectLst>
            <a:glow rad="63500">
              <a:schemeClr val="accent1">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CE4701FC-610C-3834-F6F2-BD8260038BD8}"/>
              </a:ext>
            </a:extLst>
          </p:cNvPr>
          <p:cNvSpPr txBox="1"/>
          <p:nvPr/>
        </p:nvSpPr>
        <p:spPr>
          <a:xfrm>
            <a:off x="1003725" y="5938910"/>
            <a:ext cx="1415668" cy="215444"/>
          </a:xfrm>
          <a:prstGeom prst="rect">
            <a:avLst/>
          </a:prstGeom>
          <a:noFill/>
        </p:spPr>
        <p:txBody>
          <a:bodyPr wrap="square" rtlCol="0">
            <a:spAutoFit/>
          </a:bodyPr>
          <a:lstStyle/>
          <a:p>
            <a:r>
              <a:rPr lang="en-US" sz="800" b="1">
                <a:solidFill>
                  <a:schemeClr val="accent1">
                    <a:lumMod val="75000"/>
                  </a:schemeClr>
                </a:solidFill>
              </a:rPr>
              <a:t>Gateway Signage Plan</a:t>
            </a:r>
          </a:p>
        </p:txBody>
      </p:sp>
      <p:sp>
        <p:nvSpPr>
          <p:cNvPr id="8" name="TextBox 7">
            <a:extLst>
              <a:ext uri="{FF2B5EF4-FFF2-40B4-BE49-F238E27FC236}">
                <a16:creationId xmlns:a16="http://schemas.microsoft.com/office/drawing/2014/main" id="{BE63542A-B0EA-B6A8-37DF-FE8262AAD7AB}"/>
              </a:ext>
            </a:extLst>
          </p:cNvPr>
          <p:cNvSpPr txBox="1"/>
          <p:nvPr/>
        </p:nvSpPr>
        <p:spPr>
          <a:xfrm>
            <a:off x="5104054" y="5875462"/>
            <a:ext cx="1415668" cy="215444"/>
          </a:xfrm>
          <a:prstGeom prst="rect">
            <a:avLst/>
          </a:prstGeom>
          <a:noFill/>
        </p:spPr>
        <p:txBody>
          <a:bodyPr wrap="square" rtlCol="0">
            <a:spAutoFit/>
          </a:bodyPr>
          <a:lstStyle/>
          <a:p>
            <a:r>
              <a:rPr lang="en-US" sz="800" b="1">
                <a:solidFill>
                  <a:schemeClr val="accent1">
                    <a:lumMod val="75000"/>
                  </a:schemeClr>
                </a:solidFill>
              </a:rPr>
              <a:t>Entrepreneur Strategy </a:t>
            </a:r>
          </a:p>
        </p:txBody>
      </p:sp>
      <p:sp>
        <p:nvSpPr>
          <p:cNvPr id="9" name="TextBox 8">
            <a:extLst>
              <a:ext uri="{FF2B5EF4-FFF2-40B4-BE49-F238E27FC236}">
                <a16:creationId xmlns:a16="http://schemas.microsoft.com/office/drawing/2014/main" id="{16A94850-9A30-C4DD-B384-D39090FD4B77}"/>
              </a:ext>
            </a:extLst>
          </p:cNvPr>
          <p:cNvSpPr txBox="1"/>
          <p:nvPr/>
        </p:nvSpPr>
        <p:spPr>
          <a:xfrm>
            <a:off x="5104054" y="3534070"/>
            <a:ext cx="1415668" cy="215444"/>
          </a:xfrm>
          <a:prstGeom prst="rect">
            <a:avLst/>
          </a:prstGeom>
          <a:noFill/>
        </p:spPr>
        <p:txBody>
          <a:bodyPr wrap="square" rtlCol="0">
            <a:spAutoFit/>
          </a:bodyPr>
          <a:lstStyle/>
          <a:p>
            <a:r>
              <a:rPr lang="en-US" sz="800" b="1">
                <a:solidFill>
                  <a:schemeClr val="accent1">
                    <a:lumMod val="75000"/>
                  </a:schemeClr>
                </a:solidFill>
              </a:rPr>
              <a:t>Placemaking Plan</a:t>
            </a:r>
          </a:p>
        </p:txBody>
      </p:sp>
      <p:sp>
        <p:nvSpPr>
          <p:cNvPr id="11" name="TextBox 10">
            <a:extLst>
              <a:ext uri="{FF2B5EF4-FFF2-40B4-BE49-F238E27FC236}">
                <a16:creationId xmlns:a16="http://schemas.microsoft.com/office/drawing/2014/main" id="{CE55204C-E553-94D4-B379-551D2EFB495C}"/>
              </a:ext>
            </a:extLst>
          </p:cNvPr>
          <p:cNvSpPr txBox="1"/>
          <p:nvPr/>
        </p:nvSpPr>
        <p:spPr>
          <a:xfrm>
            <a:off x="1003725" y="3574186"/>
            <a:ext cx="1415668" cy="215444"/>
          </a:xfrm>
          <a:prstGeom prst="rect">
            <a:avLst/>
          </a:prstGeom>
          <a:noFill/>
        </p:spPr>
        <p:txBody>
          <a:bodyPr wrap="square" rtlCol="0">
            <a:spAutoFit/>
          </a:bodyPr>
          <a:lstStyle/>
          <a:p>
            <a:r>
              <a:rPr lang="en-US" sz="800" b="1">
                <a:solidFill>
                  <a:schemeClr val="accent1">
                    <a:lumMod val="75000"/>
                  </a:schemeClr>
                </a:solidFill>
              </a:rPr>
              <a:t>Project Renaissance</a:t>
            </a:r>
          </a:p>
        </p:txBody>
      </p:sp>
    </p:spTree>
    <p:extLst>
      <p:ext uri="{BB962C8B-B14F-4D97-AF65-F5344CB8AC3E}">
        <p14:creationId xmlns:p14="http://schemas.microsoft.com/office/powerpoint/2010/main" val="37832936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1E911-D686-D25C-F784-019D63933DD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53C9F9-3BAB-0C7B-396D-AC7694728D95}"/>
              </a:ext>
            </a:extLst>
          </p:cNvPr>
          <p:cNvSpPr>
            <a:spLocks noGrp="1"/>
          </p:cNvSpPr>
          <p:nvPr>
            <p:ph idx="1"/>
          </p:nvPr>
        </p:nvSpPr>
        <p:spPr>
          <a:xfrm>
            <a:off x="628650" y="1338605"/>
            <a:ext cx="7886700" cy="5017746"/>
          </a:xfrm>
        </p:spPr>
        <p:txBody>
          <a:bodyPr vert="horz" lIns="91440" tIns="45720" rIns="91440" bIns="45720" rtlCol="0" anchor="t">
            <a:noAutofit/>
          </a:bodyPr>
          <a:lstStyle/>
          <a:p>
            <a:pPr marL="0">
              <a:lnSpc>
                <a:spcPct val="120000"/>
              </a:lnSpc>
              <a:spcBef>
                <a:spcPts val="0"/>
              </a:spcBef>
            </a:pPr>
            <a:r>
              <a:rPr lang="en-US" sz="2400">
                <a:effectLst/>
                <a:latin typeface="+mn-lt"/>
                <a:ea typeface="Calibri" panose="020F0502020204030204" pitchFamily="34" charset="0"/>
                <a:cs typeface="Times New Roman" panose="02020603050405020304" pitchFamily="18" charset="0"/>
              </a:rPr>
              <a:t>Brook Run Park renovation and expansion</a:t>
            </a:r>
          </a:p>
          <a:p>
            <a:pPr marL="571500" lvl="1" indent="-342900">
              <a:lnSpc>
                <a:spcPct val="120000"/>
              </a:lnSpc>
              <a:spcBef>
                <a:spcPts val="0"/>
              </a:spcBef>
              <a:buFont typeface="Courier New" panose="020B0604020202020204" pitchFamily="34" charset="0"/>
              <a:buChar char="o"/>
            </a:pPr>
            <a:r>
              <a:rPr lang="en-US">
                <a:latin typeface="+mn-lt"/>
                <a:ea typeface="Calibri" panose="020F0502020204030204" pitchFamily="34" charset="0"/>
                <a:cs typeface="Times New Roman" panose="02020603050405020304" pitchFamily="18" charset="0"/>
              </a:rPr>
              <a:t>B</a:t>
            </a:r>
            <a:r>
              <a:rPr lang="en-US">
                <a:effectLst/>
                <a:latin typeface="+mn-lt"/>
                <a:ea typeface="Calibri" panose="020F0502020204030204" pitchFamily="34" charset="0"/>
                <a:cs typeface="Times New Roman" panose="02020603050405020304" pitchFamily="18" charset="0"/>
              </a:rPr>
              <a:t>aseball and Multi-Sport artificial turf fields </a:t>
            </a:r>
          </a:p>
          <a:p>
            <a:pPr marL="571500" lvl="1" indent="-342900">
              <a:lnSpc>
                <a:spcPct val="120000"/>
              </a:lnSpc>
              <a:spcBef>
                <a:spcPts val="0"/>
              </a:spcBef>
              <a:buFont typeface="Courier New" panose="020B0604020202020204" pitchFamily="34" charset="0"/>
              <a:buChar char="o"/>
            </a:pPr>
            <a:r>
              <a:rPr lang="en-US">
                <a:latin typeface="+mn-lt"/>
                <a:ea typeface="Calibri" panose="020F0502020204030204" pitchFamily="34" charset="0"/>
                <a:cs typeface="Times New Roman" panose="02020603050405020304" pitchFamily="18" charset="0"/>
              </a:rPr>
              <a:t>Great Lawn and A</a:t>
            </a:r>
            <a:r>
              <a:rPr lang="en-US">
                <a:effectLst/>
                <a:latin typeface="+mn-lt"/>
                <a:ea typeface="Calibri" panose="020F0502020204030204" pitchFamily="34" charset="0"/>
                <a:cs typeface="Times New Roman" panose="02020603050405020304" pitchFamily="18" charset="0"/>
              </a:rPr>
              <a:t>mphitheater </a:t>
            </a:r>
          </a:p>
          <a:p>
            <a:pPr marL="571500" lvl="1" indent="-342900">
              <a:lnSpc>
                <a:spcPct val="120000"/>
              </a:lnSpc>
              <a:spcBef>
                <a:spcPts val="0"/>
              </a:spcBef>
              <a:buFont typeface="Courier New" panose="020B0604020202020204" pitchFamily="34" charset="0"/>
              <a:buChar char="o"/>
            </a:pPr>
            <a:r>
              <a:rPr lang="en-US">
                <a:latin typeface="+mn-lt"/>
                <a:ea typeface="Calibri" panose="020F0502020204030204" pitchFamily="34" charset="0"/>
                <a:cs typeface="Times New Roman" panose="02020603050405020304" pitchFamily="18" charset="0"/>
              </a:rPr>
              <a:t>Arboretum pavilion</a:t>
            </a:r>
          </a:p>
          <a:p>
            <a:pPr marL="571500" lvl="1" indent="-342900">
              <a:lnSpc>
                <a:spcPct val="120000"/>
              </a:lnSpc>
              <a:spcBef>
                <a:spcPts val="0"/>
              </a:spcBef>
              <a:buFont typeface="Courier New" panose="020B0604020202020204" pitchFamily="34" charset="0"/>
              <a:buChar char="o"/>
            </a:pPr>
            <a:r>
              <a:rPr lang="en-US">
                <a:effectLst/>
                <a:latin typeface="+mn-lt"/>
                <a:ea typeface="Calibri" panose="020F0502020204030204" pitchFamily="34" charset="0"/>
                <a:cs typeface="Times New Roman" panose="02020603050405020304" pitchFamily="18" charset="0"/>
              </a:rPr>
              <a:t>Disc Golf course</a:t>
            </a:r>
          </a:p>
          <a:p>
            <a:pPr marL="571500" lvl="1" indent="-342900">
              <a:lnSpc>
                <a:spcPct val="120000"/>
              </a:lnSpc>
              <a:spcBef>
                <a:spcPts val="0"/>
              </a:spcBef>
              <a:buFont typeface="Courier New" panose="020B0604020202020204" pitchFamily="34" charset="0"/>
              <a:buChar char="o"/>
            </a:pPr>
            <a:r>
              <a:rPr lang="en-US">
                <a:effectLst/>
                <a:latin typeface="+mn-lt"/>
                <a:ea typeface="Calibri" panose="020F0502020204030204" pitchFamily="34" charset="0"/>
                <a:cs typeface="Times New Roman" panose="02020603050405020304" pitchFamily="18" charset="0"/>
              </a:rPr>
              <a:t>Treetop Quest</a:t>
            </a:r>
            <a:endParaRPr lang="en-US"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0EDA556A-0F8E-ED07-D30A-E28DB0DCD9C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AFC5FD35-CA96-B543-DAC4-70F78A49FBDC}"/>
              </a:ext>
            </a:extLst>
          </p:cNvPr>
          <p:cNvSpPr>
            <a:spLocks noGrp="1"/>
          </p:cNvSpPr>
          <p:nvPr>
            <p:ph type="title"/>
          </p:nvPr>
        </p:nvSpPr>
        <p:spPr/>
        <p:txBody>
          <a:bodyPr>
            <a:noAutofit/>
          </a:bodyPr>
          <a:lstStyle/>
          <a:p>
            <a:r>
              <a:rPr lang="en-US" sz="2800"/>
              <a:t>Parks and Recreation</a:t>
            </a:r>
            <a:br>
              <a:rPr lang="en-US" sz="2800"/>
            </a:br>
            <a:r>
              <a:rPr lang="en-US" sz="2800"/>
              <a:t>Dunwoody from start through 2022</a:t>
            </a:r>
            <a:br>
              <a:rPr lang="en-US" sz="2800"/>
            </a:br>
            <a:r>
              <a:rPr lang="en-US" sz="2800" i="1"/>
              <a:t>Operations</a:t>
            </a:r>
          </a:p>
        </p:txBody>
      </p:sp>
    </p:spTree>
    <p:extLst>
      <p:ext uri="{BB962C8B-B14F-4D97-AF65-F5344CB8AC3E}">
        <p14:creationId xmlns:p14="http://schemas.microsoft.com/office/powerpoint/2010/main" val="4752155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67533-0A4E-CCB5-B361-AE8FE780995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221AA9-D061-852E-B2C1-69C105F03321}"/>
              </a:ext>
            </a:extLst>
          </p:cNvPr>
          <p:cNvSpPr>
            <a:spLocks noGrp="1"/>
          </p:cNvSpPr>
          <p:nvPr>
            <p:ph idx="1"/>
          </p:nvPr>
        </p:nvSpPr>
        <p:spPr>
          <a:xfrm>
            <a:off x="628650" y="1338605"/>
            <a:ext cx="7886700" cy="4348163"/>
          </a:xfrm>
        </p:spPr>
        <p:txBody>
          <a:bodyPr vert="horz" lIns="91440" tIns="45720" rIns="91440" bIns="45720" rtlCol="0" anchor="t">
            <a:normAutofit/>
          </a:bodyPr>
          <a:lstStyle/>
          <a:p>
            <a:pPr>
              <a:lnSpc>
                <a:spcPct val="100000"/>
              </a:lnSpc>
              <a:spcBef>
                <a:spcPts val="0"/>
              </a:spcBef>
            </a:pPr>
            <a:r>
              <a:rPr lang="en-US" sz="2400">
                <a:effectLst/>
                <a:latin typeface="Calibri" panose="020F0502020204030204" pitchFamily="34" charset="0"/>
                <a:ea typeface="Calibri" panose="020F0502020204030204" pitchFamily="34" charset="0"/>
                <a:cs typeface="Times New Roman" panose="02020603050405020304" pitchFamily="18" charset="0"/>
              </a:rPr>
              <a:t>Georgia Recreation &amp; Parks Association District 6 Programming Network Award: Kate Borden, 2023</a:t>
            </a:r>
          </a:p>
          <a:p>
            <a:pPr>
              <a:lnSpc>
                <a:spcPct val="100000"/>
              </a:lnSpc>
              <a:spcBef>
                <a:spcPts val="0"/>
              </a:spcBef>
            </a:pPr>
            <a:r>
              <a:rPr lang="en-US" sz="2400">
                <a:effectLst/>
                <a:latin typeface="Calibri" panose="020F0502020204030204" pitchFamily="34" charset="0"/>
                <a:ea typeface="Calibri" panose="020F0502020204030204" pitchFamily="34" charset="0"/>
                <a:cs typeface="Times New Roman" panose="02020603050405020304" pitchFamily="18" charset="0"/>
              </a:rPr>
              <a:t>Georgia Recreation &amp; Parks Association District 6 Distinguished Professional Award: Rachel Waldron, 2023</a:t>
            </a:r>
          </a:p>
          <a:p>
            <a:pPr>
              <a:lnSpc>
                <a:spcPct val="100000"/>
              </a:lnSpc>
              <a:spcBef>
                <a:spcPts val="0"/>
              </a:spcBef>
            </a:pPr>
            <a:r>
              <a:rPr lang="en-US" sz="2400">
                <a:effectLst/>
                <a:latin typeface="Calibri" panose="020F0502020204030204" pitchFamily="34" charset="0"/>
                <a:ea typeface="Calibri" panose="020F0502020204030204" pitchFamily="34" charset="0"/>
                <a:cs typeface="Times New Roman" panose="02020603050405020304" pitchFamily="18" charset="0"/>
              </a:rPr>
              <a:t>Georgia Recreation &amp; Parks Association District 6 Agency of the Year, 2023</a:t>
            </a:r>
          </a:p>
          <a:p>
            <a:pPr>
              <a:lnSpc>
                <a:spcPct val="100000"/>
              </a:lnSpc>
              <a:spcBef>
                <a:spcPts val="0"/>
              </a:spcBef>
            </a:pPr>
            <a:r>
              <a:rPr lang="en-US" sz="2400">
                <a:effectLst/>
                <a:latin typeface="Calibri" panose="020F0502020204030204" pitchFamily="34" charset="0"/>
                <a:ea typeface="Calibri" panose="020F0502020204030204" pitchFamily="34" charset="0"/>
                <a:cs typeface="Times New Roman" panose="02020603050405020304" pitchFamily="18" charset="0"/>
              </a:rPr>
              <a:t>Georgia Recreation &amp; Parks Association District 6 Outstanding Special Event: Holiday Lights, 2023</a:t>
            </a:r>
          </a:p>
          <a:p>
            <a:pPr>
              <a:lnSpc>
                <a:spcPct val="100000"/>
              </a:lnSpc>
              <a:spcBef>
                <a:spcPts val="0"/>
              </a:spcBef>
            </a:pPr>
            <a:endParaRPr lang="en-US" sz="1200">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pPr>
            <a:endParaRPr lang="en-US" sz="1300">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pPr>
            <a:endParaRPr lang="en-US" sz="130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0000"/>
              </a:lnSpc>
              <a:spcBef>
                <a:spcPts val="0"/>
              </a:spcBef>
              <a:buFont typeface="Courier New" panose="02070309020205020404" pitchFamily="49" charset="0"/>
              <a:buChar char="o"/>
            </a:pPr>
            <a:endParaRPr lang="en-US" sz="2800">
              <a:effectLst/>
              <a:latin typeface="Calibri" panose="020F0502020204030204" pitchFamily="34" charset="0"/>
              <a:ea typeface="Calibri" panose="020F0502020204030204" pitchFamily="34" charset="0"/>
            </a:endParaRPr>
          </a:p>
          <a:p>
            <a:pPr marL="742950" lvl="1" indent="-285750">
              <a:lnSpc>
                <a:spcPct val="100000"/>
              </a:lnSpc>
              <a:spcBef>
                <a:spcPts val="0"/>
              </a:spcBef>
              <a:buFont typeface="Courier New" panose="02070309020205020404" pitchFamily="49" charset="0"/>
              <a:buChar char="o"/>
            </a:pPr>
            <a:endParaRPr lang="en-US" sz="2800">
              <a:effectLst/>
              <a:latin typeface="Calibri" panose="020F0502020204030204" pitchFamily="34" charset="0"/>
              <a:ea typeface="Calibri" panose="020F0502020204030204" pitchFamily="34" charset="0"/>
            </a:endParaRPr>
          </a:p>
          <a:p>
            <a:pPr marL="742950" lvl="1" indent="-285750">
              <a:lnSpc>
                <a:spcPct val="100000"/>
              </a:lnSpc>
              <a:spcBef>
                <a:spcPts val="0"/>
              </a:spcBef>
              <a:buFont typeface="Courier New" panose="02070309020205020404" pitchFamily="49" charset="0"/>
              <a:buChar char="o"/>
            </a:pPr>
            <a:endParaRPr lang="en-US" sz="2800">
              <a:effectLst/>
              <a:latin typeface="Calibri" panose="020F0502020204030204" pitchFamily="34" charset="0"/>
              <a:ea typeface="Calibri" panose="020F0502020204030204" pitchFamily="34" charset="0"/>
            </a:endParaRPr>
          </a:p>
          <a:p>
            <a:pPr marL="742950" lvl="1" indent="-285750">
              <a:lnSpc>
                <a:spcPct val="100000"/>
              </a:lnSpc>
              <a:spcBef>
                <a:spcPts val="0"/>
              </a:spcBef>
              <a:buFont typeface="Courier New" panose="02070309020205020404" pitchFamily="49" charset="0"/>
              <a:buChar char="o"/>
            </a:pPr>
            <a:endParaRPr lang="en-US" sz="2800">
              <a:effectLst/>
              <a:latin typeface="Calibri" panose="020F0502020204030204" pitchFamily="34" charset="0"/>
              <a:ea typeface="Calibri" panose="020F0502020204030204" pitchFamily="34" charset="0"/>
            </a:endParaRPr>
          </a:p>
          <a:p>
            <a:pPr marL="742950" marR="0" lvl="1" indent="-285750">
              <a:lnSpc>
                <a:spcPct val="100000"/>
              </a:lnSpc>
              <a:spcBef>
                <a:spcPts val="0"/>
              </a:spcBef>
              <a:spcAft>
                <a:spcPts val="0"/>
              </a:spcAft>
              <a:buFont typeface="Courier New" panose="02070309020205020404" pitchFamily="49" charset="0"/>
              <a:buChar char="o"/>
            </a:pPr>
            <a:endParaRPr lang="en-US" sz="2800">
              <a:effectLst/>
              <a:latin typeface="Calibri" panose="020F0502020204030204" pitchFamily="34" charset="0"/>
              <a:ea typeface="Calibri" panose="020F0502020204030204" pitchFamily="34" charset="0"/>
            </a:endParaRPr>
          </a:p>
          <a:p>
            <a:pPr>
              <a:lnSpc>
                <a:spcPct val="100000"/>
              </a:lnSpc>
              <a:spcBef>
                <a:spcPts val="0"/>
              </a:spcBef>
            </a:pPr>
            <a:endParaRPr lang="en-US" sz="2800">
              <a:latin typeface="Arial"/>
              <a:cs typeface="Arial"/>
            </a:endParaRPr>
          </a:p>
          <a:p>
            <a:pPr lvl="1"/>
            <a:endParaRPr lang="en-US" i="1"/>
          </a:p>
          <a:p>
            <a:endParaRPr lang="en-US">
              <a:highlight>
                <a:srgbClr val="FFFF00"/>
              </a:highlight>
            </a:endParaRPr>
          </a:p>
        </p:txBody>
      </p:sp>
      <p:sp>
        <p:nvSpPr>
          <p:cNvPr id="4" name="Slide Number Placeholder 3">
            <a:extLst>
              <a:ext uri="{FF2B5EF4-FFF2-40B4-BE49-F238E27FC236}">
                <a16:creationId xmlns:a16="http://schemas.microsoft.com/office/drawing/2014/main" id="{38E8D467-ECA1-DDA7-4D7D-F718FF5DC9F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C032940D-C4B9-2526-18B9-2A99BA4DFB77}"/>
              </a:ext>
            </a:extLst>
          </p:cNvPr>
          <p:cNvSpPr>
            <a:spLocks noGrp="1"/>
          </p:cNvSpPr>
          <p:nvPr>
            <p:ph type="title"/>
          </p:nvPr>
        </p:nvSpPr>
        <p:spPr/>
        <p:txBody>
          <a:bodyPr>
            <a:noAutofit/>
          </a:bodyPr>
          <a:lstStyle/>
          <a:p>
            <a:r>
              <a:rPr lang="en-US" sz="2800"/>
              <a:t>Parks and Recreation</a:t>
            </a:r>
            <a:br>
              <a:rPr lang="en-US" sz="2800"/>
            </a:br>
            <a:r>
              <a:rPr lang="en-US" sz="2800"/>
              <a:t>Dunwoody 2023</a:t>
            </a:r>
          </a:p>
        </p:txBody>
      </p:sp>
      <p:pic>
        <p:nvPicPr>
          <p:cNvPr id="5" name="Picture 4" descr="A group of people standing in front of a red ribbon&#10;&#10;Description automatically generated">
            <a:extLst>
              <a:ext uri="{FF2B5EF4-FFF2-40B4-BE49-F238E27FC236}">
                <a16:creationId xmlns:a16="http://schemas.microsoft.com/office/drawing/2014/main" id="{E13A6D21-B2E0-9EBC-A155-A136BA9A68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1594" y="4629671"/>
            <a:ext cx="2540811" cy="1693979"/>
          </a:xfrm>
          <a:prstGeom prst="rect">
            <a:avLst/>
          </a:prstGeom>
          <a:effectLst>
            <a:softEdge rad="101600"/>
          </a:effectLst>
        </p:spPr>
      </p:pic>
      <p:pic>
        <p:nvPicPr>
          <p:cNvPr id="8" name="Picture 7" descr="A group of people sitting on a bench&#10;&#10;Description automatically generated">
            <a:extLst>
              <a:ext uri="{FF2B5EF4-FFF2-40B4-BE49-F238E27FC236}">
                <a16:creationId xmlns:a16="http://schemas.microsoft.com/office/drawing/2014/main" id="{8363D0A0-69AE-22DA-A793-BE57C1800E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5056" y="4859676"/>
            <a:ext cx="2196155" cy="1463974"/>
          </a:xfrm>
          <a:prstGeom prst="rect">
            <a:avLst/>
          </a:prstGeom>
          <a:effectLst>
            <a:softEdge rad="101600"/>
          </a:effectLst>
        </p:spPr>
      </p:pic>
      <p:pic>
        <p:nvPicPr>
          <p:cNvPr id="10" name="Picture 9" descr="A group of people holding shovels in front of a banner&#10;&#10;Description automatically generated">
            <a:extLst>
              <a:ext uri="{FF2B5EF4-FFF2-40B4-BE49-F238E27FC236}">
                <a16:creationId xmlns:a16="http://schemas.microsoft.com/office/drawing/2014/main" id="{5F38F3C5-DE53-0D10-1CDA-79D61F6486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2788" y="4859548"/>
            <a:ext cx="2196154" cy="1464102"/>
          </a:xfrm>
          <a:prstGeom prst="rect">
            <a:avLst/>
          </a:prstGeom>
          <a:effectLst>
            <a:softEdge rad="101600"/>
          </a:effectLst>
        </p:spPr>
      </p:pic>
    </p:spTree>
    <p:extLst>
      <p:ext uri="{BB962C8B-B14F-4D97-AF65-F5344CB8AC3E}">
        <p14:creationId xmlns:p14="http://schemas.microsoft.com/office/powerpoint/2010/main" val="11010942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BA19D-08FB-6480-EB0F-EFE77137A9B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AA4D7E-DF44-4D15-48B2-648635F8D2C7}"/>
              </a:ext>
            </a:extLst>
          </p:cNvPr>
          <p:cNvSpPr>
            <a:spLocks noGrp="1"/>
          </p:cNvSpPr>
          <p:nvPr>
            <p:ph idx="1"/>
          </p:nvPr>
        </p:nvSpPr>
        <p:spPr>
          <a:xfrm>
            <a:off x="628650" y="1338605"/>
            <a:ext cx="7886700" cy="4348163"/>
          </a:xfrm>
        </p:spPr>
        <p:txBody>
          <a:bodyPr vert="horz" lIns="91440" tIns="45720" rIns="91440" bIns="45720" rtlCol="0" anchor="t">
            <a:normAutofit/>
          </a:bodyPr>
          <a:lstStyle/>
          <a:p>
            <a:pPr>
              <a:lnSpc>
                <a:spcPct val="100000"/>
              </a:lnSpc>
              <a:spcBef>
                <a:spcPts val="0"/>
              </a:spcBef>
            </a:pPr>
            <a:r>
              <a:rPr lang="en-US" sz="2400">
                <a:effectLst/>
                <a:latin typeface="Calibri" panose="020F0502020204030204" pitchFamily="34" charset="0"/>
                <a:ea typeface="Calibri" panose="020F0502020204030204" pitchFamily="34" charset="0"/>
                <a:cs typeface="Times New Roman" panose="02020603050405020304" pitchFamily="18" charset="0"/>
              </a:rPr>
              <a:t>Two Bridges Park complete, creating the city’s first splash pad</a:t>
            </a:r>
          </a:p>
          <a:p>
            <a:pPr>
              <a:lnSpc>
                <a:spcPct val="100000"/>
              </a:lnSpc>
              <a:spcBef>
                <a:spcPts val="0"/>
              </a:spcBef>
            </a:pPr>
            <a:r>
              <a:rPr lang="en-US" sz="2400">
                <a:effectLst/>
                <a:latin typeface="Calibri" panose="020F0502020204030204" pitchFamily="34" charset="0"/>
                <a:ea typeface="Calibri" panose="020F0502020204030204" pitchFamily="34" charset="0"/>
                <a:cs typeface="Times New Roman" panose="02020603050405020304" pitchFamily="18" charset="0"/>
              </a:rPr>
              <a:t>Addition of Facilities Associate and Recreation Leader positions</a:t>
            </a:r>
          </a:p>
          <a:p>
            <a:pPr>
              <a:lnSpc>
                <a:spcPct val="100000"/>
              </a:lnSpc>
              <a:spcBef>
                <a:spcPts val="0"/>
              </a:spcBef>
            </a:pPr>
            <a:r>
              <a:rPr lang="en-US" sz="2400">
                <a:latin typeface="Calibri" panose="020F0502020204030204" pitchFamily="34" charset="0"/>
                <a:ea typeface="Calibri" panose="020F0502020204030204" pitchFamily="34" charset="0"/>
                <a:cs typeface="Times New Roman" panose="02020603050405020304" pitchFamily="18" charset="0"/>
              </a:rPr>
              <a:t>Art in the Park expanded to include Grounded Gathering and Dunwoody Diorama</a:t>
            </a:r>
          </a:p>
          <a:p>
            <a:pPr>
              <a:lnSpc>
                <a:spcPct val="100000"/>
              </a:lnSpc>
              <a:spcBef>
                <a:spcPts val="0"/>
              </a:spcBef>
            </a:pPr>
            <a:endParaRPr lang="en-US" sz="1300">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pPr>
            <a:endParaRPr lang="en-US" sz="130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0000"/>
              </a:lnSpc>
              <a:spcBef>
                <a:spcPts val="0"/>
              </a:spcBef>
              <a:buFont typeface="Courier New" panose="02070309020205020404" pitchFamily="49" charset="0"/>
              <a:buChar char="o"/>
            </a:pPr>
            <a:endParaRPr lang="en-US" sz="2800">
              <a:effectLst/>
              <a:latin typeface="Calibri" panose="020F0502020204030204" pitchFamily="34" charset="0"/>
              <a:ea typeface="Calibri" panose="020F0502020204030204" pitchFamily="34" charset="0"/>
            </a:endParaRPr>
          </a:p>
          <a:p>
            <a:pPr marL="742950" lvl="1" indent="-285750">
              <a:lnSpc>
                <a:spcPct val="100000"/>
              </a:lnSpc>
              <a:spcBef>
                <a:spcPts val="0"/>
              </a:spcBef>
              <a:buFont typeface="Courier New" panose="02070309020205020404" pitchFamily="49" charset="0"/>
              <a:buChar char="o"/>
            </a:pPr>
            <a:endParaRPr lang="en-US" sz="2800">
              <a:effectLst/>
              <a:latin typeface="Calibri" panose="020F0502020204030204" pitchFamily="34" charset="0"/>
              <a:ea typeface="Calibri" panose="020F0502020204030204" pitchFamily="34" charset="0"/>
            </a:endParaRPr>
          </a:p>
          <a:p>
            <a:pPr marL="742950" lvl="1" indent="-285750">
              <a:lnSpc>
                <a:spcPct val="100000"/>
              </a:lnSpc>
              <a:spcBef>
                <a:spcPts val="0"/>
              </a:spcBef>
              <a:buFont typeface="Courier New" panose="02070309020205020404" pitchFamily="49" charset="0"/>
              <a:buChar char="o"/>
            </a:pPr>
            <a:endParaRPr lang="en-US" sz="2800">
              <a:effectLst/>
              <a:latin typeface="Calibri" panose="020F0502020204030204" pitchFamily="34" charset="0"/>
              <a:ea typeface="Calibri" panose="020F0502020204030204" pitchFamily="34" charset="0"/>
            </a:endParaRPr>
          </a:p>
          <a:p>
            <a:pPr marL="742950" lvl="1" indent="-285750">
              <a:lnSpc>
                <a:spcPct val="100000"/>
              </a:lnSpc>
              <a:spcBef>
                <a:spcPts val="0"/>
              </a:spcBef>
              <a:buFont typeface="Courier New" panose="02070309020205020404" pitchFamily="49" charset="0"/>
              <a:buChar char="o"/>
            </a:pPr>
            <a:endParaRPr lang="en-US" sz="2800">
              <a:effectLst/>
              <a:latin typeface="Calibri" panose="020F0502020204030204" pitchFamily="34" charset="0"/>
              <a:ea typeface="Calibri" panose="020F0502020204030204" pitchFamily="34" charset="0"/>
            </a:endParaRPr>
          </a:p>
          <a:p>
            <a:pPr marL="742950" marR="0" lvl="1" indent="-285750">
              <a:lnSpc>
                <a:spcPct val="100000"/>
              </a:lnSpc>
              <a:spcBef>
                <a:spcPts val="0"/>
              </a:spcBef>
              <a:spcAft>
                <a:spcPts val="0"/>
              </a:spcAft>
              <a:buFont typeface="Courier New" panose="02070309020205020404" pitchFamily="49" charset="0"/>
              <a:buChar char="o"/>
            </a:pPr>
            <a:endParaRPr lang="en-US" sz="2800">
              <a:effectLst/>
              <a:latin typeface="Calibri" panose="020F0502020204030204" pitchFamily="34" charset="0"/>
              <a:ea typeface="Calibri" panose="020F0502020204030204" pitchFamily="34" charset="0"/>
            </a:endParaRPr>
          </a:p>
          <a:p>
            <a:pPr>
              <a:lnSpc>
                <a:spcPct val="100000"/>
              </a:lnSpc>
              <a:spcBef>
                <a:spcPts val="0"/>
              </a:spcBef>
            </a:pPr>
            <a:endParaRPr lang="en-US" sz="2800">
              <a:latin typeface="Arial"/>
              <a:cs typeface="Arial"/>
            </a:endParaRPr>
          </a:p>
          <a:p>
            <a:pPr lvl="1"/>
            <a:endParaRPr lang="en-US" i="1"/>
          </a:p>
          <a:p>
            <a:endParaRPr lang="en-US">
              <a:highlight>
                <a:srgbClr val="FFFF00"/>
              </a:highlight>
            </a:endParaRPr>
          </a:p>
        </p:txBody>
      </p:sp>
      <p:sp>
        <p:nvSpPr>
          <p:cNvPr id="4" name="Slide Number Placeholder 3">
            <a:extLst>
              <a:ext uri="{FF2B5EF4-FFF2-40B4-BE49-F238E27FC236}">
                <a16:creationId xmlns:a16="http://schemas.microsoft.com/office/drawing/2014/main" id="{0F538A8B-A89A-6A18-3765-FE90D8761F8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D744F8BD-122D-C523-9E87-8EED51701C49}"/>
              </a:ext>
            </a:extLst>
          </p:cNvPr>
          <p:cNvSpPr>
            <a:spLocks noGrp="1"/>
          </p:cNvSpPr>
          <p:nvPr>
            <p:ph type="title"/>
          </p:nvPr>
        </p:nvSpPr>
        <p:spPr/>
        <p:txBody>
          <a:bodyPr>
            <a:noAutofit/>
          </a:bodyPr>
          <a:lstStyle/>
          <a:p>
            <a:r>
              <a:rPr lang="en-US" sz="2800"/>
              <a:t>Parks and Recreation</a:t>
            </a:r>
            <a:br>
              <a:rPr lang="en-US" sz="2800"/>
            </a:br>
            <a:r>
              <a:rPr lang="en-US" sz="2800"/>
              <a:t>Dunwoody 2023</a:t>
            </a:r>
          </a:p>
        </p:txBody>
      </p:sp>
      <p:pic>
        <p:nvPicPr>
          <p:cNvPr id="5" name="Picture 4" descr="A group of people standing in front of a red ribbon&#10;&#10;Description automatically generated">
            <a:extLst>
              <a:ext uri="{FF2B5EF4-FFF2-40B4-BE49-F238E27FC236}">
                <a16:creationId xmlns:a16="http://schemas.microsoft.com/office/drawing/2014/main" id="{39489C94-9AC0-3F35-4239-403A59FFBC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1594" y="4629671"/>
            <a:ext cx="2540811" cy="1693979"/>
          </a:xfrm>
          <a:prstGeom prst="rect">
            <a:avLst/>
          </a:prstGeom>
          <a:effectLst>
            <a:softEdge rad="101600"/>
          </a:effectLst>
        </p:spPr>
      </p:pic>
      <p:pic>
        <p:nvPicPr>
          <p:cNvPr id="8" name="Picture 7" descr="A group of people sitting on a bench&#10;&#10;Description automatically generated">
            <a:extLst>
              <a:ext uri="{FF2B5EF4-FFF2-40B4-BE49-F238E27FC236}">
                <a16:creationId xmlns:a16="http://schemas.microsoft.com/office/drawing/2014/main" id="{18EA6A9C-CF91-077F-EF88-0CAFFF2FD2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5056" y="4859676"/>
            <a:ext cx="2196155" cy="1463974"/>
          </a:xfrm>
          <a:prstGeom prst="rect">
            <a:avLst/>
          </a:prstGeom>
          <a:effectLst>
            <a:softEdge rad="101600"/>
          </a:effectLst>
        </p:spPr>
      </p:pic>
      <p:pic>
        <p:nvPicPr>
          <p:cNvPr id="10" name="Picture 9" descr="A group of people holding shovels in front of a banner&#10;&#10;Description automatically generated">
            <a:extLst>
              <a:ext uri="{FF2B5EF4-FFF2-40B4-BE49-F238E27FC236}">
                <a16:creationId xmlns:a16="http://schemas.microsoft.com/office/drawing/2014/main" id="{41C2B3EC-43FA-C32A-3E1B-1123C284E1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2788" y="4859548"/>
            <a:ext cx="2196154" cy="1464102"/>
          </a:xfrm>
          <a:prstGeom prst="rect">
            <a:avLst/>
          </a:prstGeom>
          <a:effectLst>
            <a:softEdge rad="101600"/>
          </a:effectLst>
        </p:spPr>
      </p:pic>
    </p:spTree>
    <p:extLst>
      <p:ext uri="{BB962C8B-B14F-4D97-AF65-F5344CB8AC3E}">
        <p14:creationId xmlns:p14="http://schemas.microsoft.com/office/powerpoint/2010/main" val="2558670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BEAD1-8A3A-1928-209F-BEFB333998E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D083E1-7303-1EB3-2591-B9345137B79A}"/>
              </a:ext>
            </a:extLst>
          </p:cNvPr>
          <p:cNvSpPr>
            <a:spLocks noGrp="1"/>
          </p:cNvSpPr>
          <p:nvPr>
            <p:ph idx="1"/>
          </p:nvPr>
        </p:nvSpPr>
        <p:spPr>
          <a:xfrm>
            <a:off x="628650" y="1338605"/>
            <a:ext cx="7886700" cy="4348163"/>
          </a:xfrm>
        </p:spPr>
        <p:txBody>
          <a:bodyPr vert="horz" lIns="91440" tIns="45720" rIns="91440" bIns="45720" rtlCol="0" anchor="t">
            <a:normAutofit/>
          </a:bodyPr>
          <a:lstStyle/>
          <a:p>
            <a:pPr>
              <a:lnSpc>
                <a:spcPct val="100000"/>
              </a:lnSpc>
              <a:spcBef>
                <a:spcPts val="0"/>
              </a:spcBef>
            </a:pPr>
            <a:r>
              <a:rPr lang="en-US" sz="2400">
                <a:latin typeface="Calibri" panose="020F0502020204030204" pitchFamily="34" charset="0"/>
                <a:ea typeface="Calibri" panose="020F0502020204030204" pitchFamily="34" charset="0"/>
                <a:cs typeface="Times New Roman" panose="02020603050405020304" pitchFamily="18" charset="0"/>
              </a:rPr>
              <a:t>Groundbreaking for Vietnam War Memorial</a:t>
            </a:r>
          </a:p>
          <a:p>
            <a:pPr>
              <a:lnSpc>
                <a:spcPct val="100000"/>
              </a:lnSpc>
              <a:spcBef>
                <a:spcPts val="0"/>
              </a:spcBef>
            </a:pPr>
            <a:r>
              <a:rPr lang="en-US" sz="2400">
                <a:latin typeface="Calibri" panose="020F0502020204030204" pitchFamily="34" charset="0"/>
                <a:ea typeface="Calibri" panose="020F0502020204030204" pitchFamily="34" charset="0"/>
                <a:cs typeface="Times New Roman" panose="02020603050405020304" pitchFamily="18" charset="0"/>
              </a:rPr>
              <a:t>Groundbreaking for Spruill Center for the Arts expansion</a:t>
            </a:r>
          </a:p>
          <a:p>
            <a:pPr>
              <a:lnSpc>
                <a:spcPct val="100000"/>
              </a:lnSpc>
              <a:spcBef>
                <a:spcPts val="0"/>
              </a:spcBef>
            </a:pPr>
            <a:r>
              <a:rPr lang="en-US" sz="2400">
                <a:latin typeface="Calibri" panose="020F0502020204030204" pitchFamily="34" charset="0"/>
                <a:ea typeface="Calibri" panose="020F0502020204030204" pitchFamily="34" charset="0"/>
                <a:cs typeface="Times New Roman" panose="02020603050405020304" pitchFamily="18" charset="0"/>
              </a:rPr>
              <a:t>Contract awarded for Brook Run Park maintenance shop renovation</a:t>
            </a:r>
          </a:p>
          <a:p>
            <a:pPr>
              <a:lnSpc>
                <a:spcPct val="100000"/>
              </a:lnSpc>
              <a:spcBef>
                <a:spcPts val="0"/>
              </a:spcBef>
            </a:pPr>
            <a:r>
              <a:rPr lang="en-US" sz="2400">
                <a:latin typeface="Calibri" panose="020F0502020204030204" pitchFamily="34" charset="0"/>
                <a:ea typeface="Calibri" panose="020F0502020204030204" pitchFamily="34" charset="0"/>
                <a:cs typeface="Times New Roman" panose="02020603050405020304" pitchFamily="18" charset="0"/>
              </a:rPr>
              <a:t>Contract awarded for Brook Run Park baseball field shade structures</a:t>
            </a:r>
          </a:p>
          <a:p>
            <a:pPr>
              <a:lnSpc>
                <a:spcPct val="100000"/>
              </a:lnSpc>
              <a:spcBef>
                <a:spcPts val="0"/>
              </a:spcBef>
            </a:pPr>
            <a:r>
              <a:rPr lang="en-US" sz="2400">
                <a:latin typeface="Calibri" panose="020F0502020204030204" pitchFamily="34" charset="0"/>
                <a:ea typeface="Calibri" panose="020F0502020204030204" pitchFamily="34" charset="0"/>
                <a:cs typeface="Times New Roman" panose="02020603050405020304" pitchFamily="18" charset="0"/>
              </a:rPr>
              <a:t>Naming of Homecoming Park and Wildcat Park</a:t>
            </a:r>
          </a:p>
          <a:p>
            <a:pPr>
              <a:lnSpc>
                <a:spcPct val="100000"/>
              </a:lnSpc>
              <a:spcBef>
                <a:spcPts val="0"/>
              </a:spcBef>
            </a:pPr>
            <a:endParaRPr lang="en-US" sz="1300">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pPr>
            <a:endParaRPr lang="en-US" sz="130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0000"/>
              </a:lnSpc>
              <a:spcBef>
                <a:spcPts val="0"/>
              </a:spcBef>
              <a:buFont typeface="Courier New" panose="02070309020205020404" pitchFamily="49" charset="0"/>
              <a:buChar char="o"/>
            </a:pPr>
            <a:endParaRPr lang="en-US" sz="2800">
              <a:effectLst/>
              <a:latin typeface="Calibri" panose="020F0502020204030204" pitchFamily="34" charset="0"/>
              <a:ea typeface="Calibri" panose="020F0502020204030204" pitchFamily="34" charset="0"/>
            </a:endParaRPr>
          </a:p>
          <a:p>
            <a:pPr marL="742950" lvl="1" indent="-285750">
              <a:lnSpc>
                <a:spcPct val="100000"/>
              </a:lnSpc>
              <a:spcBef>
                <a:spcPts val="0"/>
              </a:spcBef>
              <a:buFont typeface="Courier New" panose="02070309020205020404" pitchFamily="49" charset="0"/>
              <a:buChar char="o"/>
            </a:pPr>
            <a:endParaRPr lang="en-US" sz="2800">
              <a:effectLst/>
              <a:latin typeface="Calibri" panose="020F0502020204030204" pitchFamily="34" charset="0"/>
              <a:ea typeface="Calibri" panose="020F0502020204030204" pitchFamily="34" charset="0"/>
            </a:endParaRPr>
          </a:p>
          <a:p>
            <a:pPr marL="742950" lvl="1" indent="-285750">
              <a:lnSpc>
                <a:spcPct val="100000"/>
              </a:lnSpc>
              <a:spcBef>
                <a:spcPts val="0"/>
              </a:spcBef>
              <a:buFont typeface="Courier New" panose="02070309020205020404" pitchFamily="49" charset="0"/>
              <a:buChar char="o"/>
            </a:pPr>
            <a:endParaRPr lang="en-US" sz="2800">
              <a:effectLst/>
              <a:latin typeface="Calibri" panose="020F0502020204030204" pitchFamily="34" charset="0"/>
              <a:ea typeface="Calibri" panose="020F0502020204030204" pitchFamily="34" charset="0"/>
            </a:endParaRPr>
          </a:p>
          <a:p>
            <a:pPr marL="742950" lvl="1" indent="-285750">
              <a:lnSpc>
                <a:spcPct val="100000"/>
              </a:lnSpc>
              <a:spcBef>
                <a:spcPts val="0"/>
              </a:spcBef>
              <a:buFont typeface="Courier New" panose="02070309020205020404" pitchFamily="49" charset="0"/>
              <a:buChar char="o"/>
            </a:pPr>
            <a:endParaRPr lang="en-US" sz="2800">
              <a:effectLst/>
              <a:latin typeface="Calibri" panose="020F0502020204030204" pitchFamily="34" charset="0"/>
              <a:ea typeface="Calibri" panose="020F0502020204030204" pitchFamily="34" charset="0"/>
            </a:endParaRPr>
          </a:p>
          <a:p>
            <a:pPr marL="742950" marR="0" lvl="1" indent="-285750">
              <a:lnSpc>
                <a:spcPct val="100000"/>
              </a:lnSpc>
              <a:spcBef>
                <a:spcPts val="0"/>
              </a:spcBef>
              <a:spcAft>
                <a:spcPts val="0"/>
              </a:spcAft>
              <a:buFont typeface="Courier New" panose="02070309020205020404" pitchFamily="49" charset="0"/>
              <a:buChar char="o"/>
            </a:pPr>
            <a:endParaRPr lang="en-US" sz="2800">
              <a:effectLst/>
              <a:latin typeface="Calibri" panose="020F0502020204030204" pitchFamily="34" charset="0"/>
              <a:ea typeface="Calibri" panose="020F0502020204030204" pitchFamily="34" charset="0"/>
            </a:endParaRPr>
          </a:p>
          <a:p>
            <a:pPr>
              <a:lnSpc>
                <a:spcPct val="100000"/>
              </a:lnSpc>
              <a:spcBef>
                <a:spcPts val="0"/>
              </a:spcBef>
            </a:pPr>
            <a:endParaRPr lang="en-US" sz="2800">
              <a:latin typeface="Arial"/>
              <a:cs typeface="Arial"/>
            </a:endParaRPr>
          </a:p>
          <a:p>
            <a:pPr lvl="1"/>
            <a:endParaRPr lang="en-US" i="1"/>
          </a:p>
          <a:p>
            <a:endParaRPr lang="en-US">
              <a:highlight>
                <a:srgbClr val="FFFF00"/>
              </a:highlight>
            </a:endParaRPr>
          </a:p>
        </p:txBody>
      </p:sp>
      <p:sp>
        <p:nvSpPr>
          <p:cNvPr id="4" name="Slide Number Placeholder 3">
            <a:extLst>
              <a:ext uri="{FF2B5EF4-FFF2-40B4-BE49-F238E27FC236}">
                <a16:creationId xmlns:a16="http://schemas.microsoft.com/office/drawing/2014/main" id="{483BFCCA-6C03-5BFB-10E8-94CF0B87BB6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22FF9ECF-D088-1817-FEE3-26B4D8AF298B}"/>
              </a:ext>
            </a:extLst>
          </p:cNvPr>
          <p:cNvSpPr>
            <a:spLocks noGrp="1"/>
          </p:cNvSpPr>
          <p:nvPr>
            <p:ph type="title"/>
          </p:nvPr>
        </p:nvSpPr>
        <p:spPr/>
        <p:txBody>
          <a:bodyPr>
            <a:noAutofit/>
          </a:bodyPr>
          <a:lstStyle/>
          <a:p>
            <a:r>
              <a:rPr lang="en-US" sz="2800"/>
              <a:t>Parks and Recreation</a:t>
            </a:r>
            <a:br>
              <a:rPr lang="en-US" sz="2800"/>
            </a:br>
            <a:r>
              <a:rPr lang="en-US" sz="2800"/>
              <a:t>Dunwoody 2023</a:t>
            </a:r>
          </a:p>
        </p:txBody>
      </p:sp>
      <p:pic>
        <p:nvPicPr>
          <p:cNvPr id="5" name="Picture 4" descr="A group of people standing in front of a red ribbon&#10;&#10;Description automatically generated">
            <a:extLst>
              <a:ext uri="{FF2B5EF4-FFF2-40B4-BE49-F238E27FC236}">
                <a16:creationId xmlns:a16="http://schemas.microsoft.com/office/drawing/2014/main" id="{02FD32EB-5217-1DED-E404-18D5B4FAFD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1594" y="4629671"/>
            <a:ext cx="2540811" cy="1693979"/>
          </a:xfrm>
          <a:prstGeom prst="rect">
            <a:avLst/>
          </a:prstGeom>
          <a:effectLst>
            <a:softEdge rad="101600"/>
          </a:effectLst>
        </p:spPr>
      </p:pic>
      <p:pic>
        <p:nvPicPr>
          <p:cNvPr id="8" name="Picture 7" descr="A group of people sitting on a bench&#10;&#10;Description automatically generated">
            <a:extLst>
              <a:ext uri="{FF2B5EF4-FFF2-40B4-BE49-F238E27FC236}">
                <a16:creationId xmlns:a16="http://schemas.microsoft.com/office/drawing/2014/main" id="{057D6D80-BE7A-56AC-C061-784097FB4A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5056" y="4859676"/>
            <a:ext cx="2196155" cy="1463974"/>
          </a:xfrm>
          <a:prstGeom prst="rect">
            <a:avLst/>
          </a:prstGeom>
          <a:effectLst>
            <a:softEdge rad="101600"/>
          </a:effectLst>
        </p:spPr>
      </p:pic>
      <p:pic>
        <p:nvPicPr>
          <p:cNvPr id="10" name="Picture 9" descr="A group of people holding shovels in front of a banner&#10;&#10;Description automatically generated">
            <a:extLst>
              <a:ext uri="{FF2B5EF4-FFF2-40B4-BE49-F238E27FC236}">
                <a16:creationId xmlns:a16="http://schemas.microsoft.com/office/drawing/2014/main" id="{06D255D4-BF51-3C31-936E-6A3A64B297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2788" y="4859548"/>
            <a:ext cx="2196154" cy="1464102"/>
          </a:xfrm>
          <a:prstGeom prst="rect">
            <a:avLst/>
          </a:prstGeom>
          <a:effectLst>
            <a:softEdge rad="101600"/>
          </a:effectLst>
        </p:spPr>
      </p:pic>
    </p:spTree>
    <p:extLst>
      <p:ext uri="{BB962C8B-B14F-4D97-AF65-F5344CB8AC3E}">
        <p14:creationId xmlns:p14="http://schemas.microsoft.com/office/powerpoint/2010/main" val="12648438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BD158-BB8F-67EF-B290-463890E5ABE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091210-866B-8206-9694-550C602B224B}"/>
              </a:ext>
            </a:extLst>
          </p:cNvPr>
          <p:cNvSpPr>
            <a:spLocks noGrp="1"/>
          </p:cNvSpPr>
          <p:nvPr>
            <p:ph idx="1"/>
          </p:nvPr>
        </p:nvSpPr>
        <p:spPr>
          <a:xfrm>
            <a:off x="628650" y="1338605"/>
            <a:ext cx="7886700" cy="4348163"/>
          </a:xfrm>
        </p:spPr>
        <p:txBody>
          <a:bodyPr vert="horz" lIns="91440" tIns="45720" rIns="91440" bIns="45720" rtlCol="0" anchor="t">
            <a:normAutofit/>
          </a:bodyPr>
          <a:lstStyle/>
          <a:p>
            <a:pPr>
              <a:lnSpc>
                <a:spcPct val="100000"/>
              </a:lnSpc>
              <a:spcBef>
                <a:spcPts val="0"/>
              </a:spcBef>
            </a:pPr>
            <a:r>
              <a:rPr lang="en-US" sz="2400">
                <a:effectLst/>
                <a:latin typeface="Calibri" panose="020F0502020204030204" pitchFamily="34" charset="0"/>
                <a:ea typeface="Calibri" panose="020F0502020204030204" pitchFamily="34" charset="0"/>
                <a:cs typeface="Times New Roman" panose="02020603050405020304" pitchFamily="18" charset="0"/>
              </a:rPr>
              <a:t>Expanded athletic offerings:</a:t>
            </a:r>
          </a:p>
          <a:p>
            <a:pPr marL="742950" marR="0" lvl="1" indent="-285750">
              <a:lnSpc>
                <a:spcPct val="107000"/>
              </a:lnSpc>
              <a:spcBef>
                <a:spcPts val="0"/>
              </a:spcBef>
              <a:spcAft>
                <a:spcPts val="0"/>
              </a:spcAft>
              <a:buFont typeface="Courier New" panose="02070309020205020404" pitchFamily="49" charset="0"/>
              <a:buChar char="o"/>
            </a:pPr>
            <a:r>
              <a:rPr lang="en-US">
                <a:effectLst/>
                <a:latin typeface="Calibri" panose="020F0502020204030204" pitchFamily="34" charset="0"/>
                <a:ea typeface="Calibri" panose="020F0502020204030204" pitchFamily="34" charset="0"/>
                <a:cs typeface="Times New Roman" panose="02020603050405020304" pitchFamily="18" charset="0"/>
              </a:rPr>
              <a:t>Addition of Dunwoody High School and Peachtree Charter Middle School softball programs</a:t>
            </a:r>
          </a:p>
          <a:p>
            <a:pPr marL="742950" marR="0" lvl="1" indent="-285750">
              <a:lnSpc>
                <a:spcPct val="107000"/>
              </a:lnSpc>
              <a:spcBef>
                <a:spcPts val="0"/>
              </a:spcBef>
              <a:spcAft>
                <a:spcPts val="0"/>
              </a:spcAft>
              <a:buFont typeface="Courier New" panose="02070309020205020404" pitchFamily="49" charset="0"/>
              <a:buChar char="o"/>
            </a:pPr>
            <a:r>
              <a:rPr lang="en-US">
                <a:effectLst/>
                <a:latin typeface="Calibri" panose="020F0502020204030204" pitchFamily="34" charset="0"/>
                <a:ea typeface="Calibri" panose="020F0502020204030204" pitchFamily="34" charset="0"/>
                <a:cs typeface="Times New Roman" panose="02020603050405020304" pitchFamily="18" charset="0"/>
              </a:rPr>
              <a:t>Addition of Kilometer Kids program at Brook Run Park</a:t>
            </a:r>
          </a:p>
          <a:p>
            <a:pPr marL="742950" marR="0" lvl="1" indent="-285750">
              <a:lnSpc>
                <a:spcPct val="107000"/>
              </a:lnSpc>
              <a:spcBef>
                <a:spcPts val="0"/>
              </a:spcBef>
              <a:spcAft>
                <a:spcPts val="0"/>
              </a:spcAft>
              <a:buFont typeface="Courier New" panose="02070309020205020404" pitchFamily="49" charset="0"/>
              <a:buChar char="o"/>
            </a:pPr>
            <a:r>
              <a:rPr lang="en-US">
                <a:effectLst/>
                <a:latin typeface="Calibri" panose="020F0502020204030204" pitchFamily="34" charset="0"/>
                <a:ea typeface="Calibri" panose="020F0502020204030204" pitchFamily="34" charset="0"/>
                <a:cs typeface="Times New Roman" panose="02020603050405020304" pitchFamily="18" charset="0"/>
              </a:rPr>
              <a:t>Addition of Rush Union adult leagues at Brook Run Park</a:t>
            </a:r>
          </a:p>
          <a:p>
            <a:pPr marL="742950" marR="0" lvl="1" indent="-285750">
              <a:lnSpc>
                <a:spcPct val="107000"/>
              </a:lnSpc>
              <a:spcBef>
                <a:spcPts val="0"/>
              </a:spcBef>
              <a:spcAft>
                <a:spcPts val="800"/>
              </a:spcAft>
              <a:buFont typeface="Courier New" panose="02070309020205020404" pitchFamily="49" charset="0"/>
              <a:buChar char="o"/>
            </a:pPr>
            <a:r>
              <a:rPr lang="en-US">
                <a:effectLst/>
                <a:latin typeface="Calibri" panose="020F0502020204030204" pitchFamily="34" charset="0"/>
                <a:ea typeface="Calibri" panose="020F0502020204030204" pitchFamily="34" charset="0"/>
                <a:cs typeface="Times New Roman" panose="02020603050405020304" pitchFamily="18" charset="0"/>
              </a:rPr>
              <a:t>Hosted Special Olympics at Brook Run Park and Georgetown Park</a:t>
            </a:r>
          </a:p>
          <a:p>
            <a:pPr>
              <a:lnSpc>
                <a:spcPct val="100000"/>
              </a:lnSpc>
              <a:spcBef>
                <a:spcPts val="0"/>
              </a:spcBef>
            </a:pPr>
            <a:endParaRPr lang="en-US" sz="1200">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pPr>
            <a:endParaRPr lang="en-US" sz="1300">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pPr>
            <a:endParaRPr lang="en-US" sz="130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0000"/>
              </a:lnSpc>
              <a:spcBef>
                <a:spcPts val="0"/>
              </a:spcBef>
              <a:buFont typeface="Courier New" panose="02070309020205020404" pitchFamily="49" charset="0"/>
              <a:buChar char="o"/>
            </a:pPr>
            <a:endParaRPr lang="en-US" sz="2800">
              <a:effectLst/>
              <a:latin typeface="Calibri" panose="020F0502020204030204" pitchFamily="34" charset="0"/>
              <a:ea typeface="Calibri" panose="020F0502020204030204" pitchFamily="34" charset="0"/>
            </a:endParaRPr>
          </a:p>
          <a:p>
            <a:pPr marL="742950" lvl="1" indent="-285750">
              <a:lnSpc>
                <a:spcPct val="100000"/>
              </a:lnSpc>
              <a:spcBef>
                <a:spcPts val="0"/>
              </a:spcBef>
              <a:buFont typeface="Courier New" panose="02070309020205020404" pitchFamily="49" charset="0"/>
              <a:buChar char="o"/>
            </a:pPr>
            <a:endParaRPr lang="en-US" sz="2800">
              <a:effectLst/>
              <a:latin typeface="Calibri" panose="020F0502020204030204" pitchFamily="34" charset="0"/>
              <a:ea typeface="Calibri" panose="020F0502020204030204" pitchFamily="34" charset="0"/>
            </a:endParaRPr>
          </a:p>
          <a:p>
            <a:pPr marL="742950" lvl="1" indent="-285750">
              <a:lnSpc>
                <a:spcPct val="100000"/>
              </a:lnSpc>
              <a:spcBef>
                <a:spcPts val="0"/>
              </a:spcBef>
              <a:buFont typeface="Courier New" panose="02070309020205020404" pitchFamily="49" charset="0"/>
              <a:buChar char="o"/>
            </a:pPr>
            <a:endParaRPr lang="en-US" sz="2800">
              <a:effectLst/>
              <a:latin typeface="Calibri" panose="020F0502020204030204" pitchFamily="34" charset="0"/>
              <a:ea typeface="Calibri" panose="020F0502020204030204" pitchFamily="34" charset="0"/>
            </a:endParaRPr>
          </a:p>
          <a:p>
            <a:pPr marL="742950" lvl="1" indent="-285750">
              <a:lnSpc>
                <a:spcPct val="100000"/>
              </a:lnSpc>
              <a:spcBef>
                <a:spcPts val="0"/>
              </a:spcBef>
              <a:buFont typeface="Courier New" panose="02070309020205020404" pitchFamily="49" charset="0"/>
              <a:buChar char="o"/>
            </a:pPr>
            <a:endParaRPr lang="en-US" sz="2800">
              <a:effectLst/>
              <a:latin typeface="Calibri" panose="020F0502020204030204" pitchFamily="34" charset="0"/>
              <a:ea typeface="Calibri" panose="020F0502020204030204" pitchFamily="34" charset="0"/>
            </a:endParaRPr>
          </a:p>
          <a:p>
            <a:pPr marL="742950" marR="0" lvl="1" indent="-285750">
              <a:lnSpc>
                <a:spcPct val="100000"/>
              </a:lnSpc>
              <a:spcBef>
                <a:spcPts val="0"/>
              </a:spcBef>
              <a:spcAft>
                <a:spcPts val="0"/>
              </a:spcAft>
              <a:buFont typeface="Courier New" panose="02070309020205020404" pitchFamily="49" charset="0"/>
              <a:buChar char="o"/>
            </a:pPr>
            <a:endParaRPr lang="en-US" sz="2800">
              <a:effectLst/>
              <a:latin typeface="Calibri" panose="020F0502020204030204" pitchFamily="34" charset="0"/>
              <a:ea typeface="Calibri" panose="020F0502020204030204" pitchFamily="34" charset="0"/>
            </a:endParaRPr>
          </a:p>
          <a:p>
            <a:pPr>
              <a:lnSpc>
                <a:spcPct val="100000"/>
              </a:lnSpc>
              <a:spcBef>
                <a:spcPts val="0"/>
              </a:spcBef>
            </a:pPr>
            <a:endParaRPr lang="en-US" sz="2800">
              <a:latin typeface="Arial"/>
              <a:cs typeface="Arial"/>
            </a:endParaRPr>
          </a:p>
          <a:p>
            <a:pPr lvl="1"/>
            <a:endParaRPr lang="en-US" i="1"/>
          </a:p>
          <a:p>
            <a:endParaRPr lang="en-US">
              <a:highlight>
                <a:srgbClr val="FFFF00"/>
              </a:highlight>
            </a:endParaRPr>
          </a:p>
        </p:txBody>
      </p:sp>
      <p:sp>
        <p:nvSpPr>
          <p:cNvPr id="4" name="Slide Number Placeholder 3">
            <a:extLst>
              <a:ext uri="{FF2B5EF4-FFF2-40B4-BE49-F238E27FC236}">
                <a16:creationId xmlns:a16="http://schemas.microsoft.com/office/drawing/2014/main" id="{D35B2EC7-D6B1-7A1E-215B-479D79C59D6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73275906-B9FD-4E8A-62E0-B2EA3D91E068}"/>
              </a:ext>
            </a:extLst>
          </p:cNvPr>
          <p:cNvSpPr>
            <a:spLocks noGrp="1"/>
          </p:cNvSpPr>
          <p:nvPr>
            <p:ph type="title"/>
          </p:nvPr>
        </p:nvSpPr>
        <p:spPr/>
        <p:txBody>
          <a:bodyPr>
            <a:noAutofit/>
          </a:bodyPr>
          <a:lstStyle/>
          <a:p>
            <a:r>
              <a:rPr lang="en-US" sz="2800"/>
              <a:t>Parks and Recreation</a:t>
            </a:r>
            <a:br>
              <a:rPr lang="en-US" sz="2800"/>
            </a:br>
            <a:r>
              <a:rPr lang="en-US" sz="2800"/>
              <a:t>Dunwoody 2023</a:t>
            </a:r>
          </a:p>
        </p:txBody>
      </p:sp>
      <p:pic>
        <p:nvPicPr>
          <p:cNvPr id="5" name="Picture 4" descr="A group of people standing in front of a red ribbon&#10;&#10;Description automatically generated">
            <a:extLst>
              <a:ext uri="{FF2B5EF4-FFF2-40B4-BE49-F238E27FC236}">
                <a16:creationId xmlns:a16="http://schemas.microsoft.com/office/drawing/2014/main" id="{08FAC47C-BB78-BADA-4515-01C7DE23CF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1594" y="4629671"/>
            <a:ext cx="2540811" cy="1693979"/>
          </a:xfrm>
          <a:prstGeom prst="rect">
            <a:avLst/>
          </a:prstGeom>
          <a:effectLst>
            <a:softEdge rad="101600"/>
          </a:effectLst>
        </p:spPr>
      </p:pic>
      <p:pic>
        <p:nvPicPr>
          <p:cNvPr id="8" name="Picture 7" descr="A group of people sitting on a bench&#10;&#10;Description automatically generated">
            <a:extLst>
              <a:ext uri="{FF2B5EF4-FFF2-40B4-BE49-F238E27FC236}">
                <a16:creationId xmlns:a16="http://schemas.microsoft.com/office/drawing/2014/main" id="{1756FED5-1DC3-04A2-D932-03F06D0463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5056" y="4859676"/>
            <a:ext cx="2196155" cy="1463974"/>
          </a:xfrm>
          <a:prstGeom prst="rect">
            <a:avLst/>
          </a:prstGeom>
          <a:effectLst>
            <a:softEdge rad="101600"/>
          </a:effectLst>
        </p:spPr>
      </p:pic>
      <p:pic>
        <p:nvPicPr>
          <p:cNvPr id="10" name="Picture 9" descr="A group of people holding shovels in front of a banner&#10;&#10;Description automatically generated">
            <a:extLst>
              <a:ext uri="{FF2B5EF4-FFF2-40B4-BE49-F238E27FC236}">
                <a16:creationId xmlns:a16="http://schemas.microsoft.com/office/drawing/2014/main" id="{F2A4EF10-565B-344B-F8E9-1B73F1102F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2788" y="4859548"/>
            <a:ext cx="2196154" cy="1464102"/>
          </a:xfrm>
          <a:prstGeom prst="rect">
            <a:avLst/>
          </a:prstGeom>
          <a:effectLst>
            <a:softEdge rad="101600"/>
          </a:effectLst>
        </p:spPr>
      </p:pic>
    </p:spTree>
    <p:extLst>
      <p:ext uri="{BB962C8B-B14F-4D97-AF65-F5344CB8AC3E}">
        <p14:creationId xmlns:p14="http://schemas.microsoft.com/office/powerpoint/2010/main" val="15962415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3832D-EB94-6CE9-38C8-1AF145C8276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B3F047-C632-E31D-E791-381E9FA696F9}"/>
              </a:ext>
            </a:extLst>
          </p:cNvPr>
          <p:cNvSpPr>
            <a:spLocks noGrp="1"/>
          </p:cNvSpPr>
          <p:nvPr>
            <p:ph idx="1"/>
          </p:nvPr>
        </p:nvSpPr>
        <p:spPr>
          <a:xfrm>
            <a:off x="628650" y="1338605"/>
            <a:ext cx="7886700" cy="4348163"/>
          </a:xfrm>
        </p:spPr>
        <p:txBody>
          <a:bodyPr vert="horz" lIns="91440" tIns="45720" rIns="91440" bIns="45720" rtlCol="0" anchor="t">
            <a:normAutofit/>
          </a:bodyPr>
          <a:lstStyle/>
          <a:p>
            <a:pPr>
              <a:lnSpc>
                <a:spcPct val="100000"/>
              </a:lnSpc>
              <a:spcBef>
                <a:spcPts val="0"/>
              </a:spcBef>
            </a:pPr>
            <a:r>
              <a:rPr lang="en-US" sz="2400">
                <a:latin typeface="+mn-lt"/>
                <a:cs typeface="Arial"/>
              </a:rPr>
              <a:t>Offer at least 5 staff-led programs, specifically for seniors and therapeutic recreation</a:t>
            </a:r>
          </a:p>
          <a:p>
            <a:pPr>
              <a:lnSpc>
                <a:spcPct val="100000"/>
              </a:lnSpc>
              <a:spcBef>
                <a:spcPts val="0"/>
              </a:spcBef>
            </a:pPr>
            <a:r>
              <a:rPr lang="en-US" sz="2400">
                <a:latin typeface="+mn-lt"/>
              </a:rPr>
              <a:t>Award nominations outside of Georgia Recreation &amp; Parks Association and National Recreation &amp; Parks Association </a:t>
            </a:r>
          </a:p>
          <a:p>
            <a:pPr>
              <a:lnSpc>
                <a:spcPct val="100000"/>
              </a:lnSpc>
              <a:spcBef>
                <a:spcPts val="0"/>
              </a:spcBef>
            </a:pPr>
            <a:r>
              <a:rPr lang="en-US" sz="2400">
                <a:latin typeface="+mn-lt"/>
                <a:cs typeface="Arial"/>
              </a:rPr>
              <a:t>National Recreation and Parks Association Agency Accreditation</a:t>
            </a:r>
          </a:p>
          <a:p>
            <a:pPr>
              <a:lnSpc>
                <a:spcPct val="100000"/>
              </a:lnSpc>
              <a:spcBef>
                <a:spcPts val="0"/>
              </a:spcBef>
            </a:pPr>
            <a:r>
              <a:rPr lang="en-US" sz="2400">
                <a:latin typeface="+mn-lt"/>
                <a:cs typeface="Arial"/>
              </a:rPr>
              <a:t>Complete development of Wildcat Park</a:t>
            </a:r>
          </a:p>
          <a:p>
            <a:pPr>
              <a:lnSpc>
                <a:spcPct val="100000"/>
              </a:lnSpc>
              <a:spcBef>
                <a:spcPts val="0"/>
              </a:spcBef>
            </a:pPr>
            <a:r>
              <a:rPr lang="en-US" sz="2400">
                <a:latin typeface="+mn-lt"/>
                <a:cs typeface="Arial"/>
              </a:rPr>
              <a:t>Complete development of Homecoming Park</a:t>
            </a:r>
            <a:endParaRPr lang="en-US" sz="2400"/>
          </a:p>
          <a:p>
            <a:pPr>
              <a:lnSpc>
                <a:spcPct val="100000"/>
              </a:lnSpc>
              <a:spcBef>
                <a:spcPts val="0"/>
              </a:spcBef>
            </a:pPr>
            <a:endParaRPr lang="en-US" sz="1200">
              <a:latin typeface="Arial"/>
              <a:cs typeface="Arial"/>
            </a:endParaRPr>
          </a:p>
          <a:p>
            <a:pPr>
              <a:lnSpc>
                <a:spcPct val="100000"/>
              </a:lnSpc>
              <a:spcBef>
                <a:spcPts val="0"/>
              </a:spcBef>
            </a:pPr>
            <a:endParaRPr lang="en-US" sz="1200">
              <a:latin typeface="Arial"/>
              <a:cs typeface="Arial"/>
            </a:endParaRPr>
          </a:p>
          <a:p>
            <a:pPr>
              <a:lnSpc>
                <a:spcPct val="100000"/>
              </a:lnSpc>
              <a:spcBef>
                <a:spcPts val="0"/>
              </a:spcBef>
            </a:pPr>
            <a:endParaRPr lang="en-US" sz="1200">
              <a:latin typeface="Arial"/>
              <a:cs typeface="Arial"/>
            </a:endParaRPr>
          </a:p>
          <a:p>
            <a:pPr>
              <a:lnSpc>
                <a:spcPct val="100000"/>
              </a:lnSpc>
              <a:spcBef>
                <a:spcPts val="0"/>
              </a:spcBef>
            </a:pPr>
            <a:endParaRPr lang="en-US" sz="1200">
              <a:latin typeface="Arial"/>
              <a:cs typeface="Arial"/>
            </a:endParaRPr>
          </a:p>
          <a:p>
            <a:pPr>
              <a:lnSpc>
                <a:spcPct val="100000"/>
              </a:lnSpc>
              <a:spcBef>
                <a:spcPts val="0"/>
              </a:spcBef>
            </a:pPr>
            <a:endParaRPr lang="en-US">
              <a:latin typeface="Arial"/>
              <a:cs typeface="Arial"/>
            </a:endParaRPr>
          </a:p>
          <a:p>
            <a:pPr>
              <a:lnSpc>
                <a:spcPct val="100000"/>
              </a:lnSpc>
              <a:spcBef>
                <a:spcPts val="0"/>
              </a:spcBef>
            </a:pPr>
            <a:endParaRPr lang="en-US">
              <a:latin typeface="Arial"/>
              <a:cs typeface="Arial"/>
            </a:endParaRPr>
          </a:p>
          <a:p>
            <a:pPr>
              <a:lnSpc>
                <a:spcPct val="100000"/>
              </a:lnSpc>
              <a:spcBef>
                <a:spcPts val="0"/>
              </a:spcBef>
            </a:pPr>
            <a:endParaRPr lang="en-US" sz="2800">
              <a:latin typeface="Arial"/>
              <a:cs typeface="Arial"/>
            </a:endParaRPr>
          </a:p>
          <a:p>
            <a:pPr lvl="1"/>
            <a:endParaRPr lang="en-US" i="1"/>
          </a:p>
          <a:p>
            <a:endParaRPr lang="en-US">
              <a:highlight>
                <a:srgbClr val="FFFF00"/>
              </a:highlight>
            </a:endParaRPr>
          </a:p>
        </p:txBody>
      </p:sp>
      <p:sp>
        <p:nvSpPr>
          <p:cNvPr id="4" name="Slide Number Placeholder 3">
            <a:extLst>
              <a:ext uri="{FF2B5EF4-FFF2-40B4-BE49-F238E27FC236}">
                <a16:creationId xmlns:a16="http://schemas.microsoft.com/office/drawing/2014/main" id="{870A15C3-FB2B-2AEF-DCCB-6EFA059A8B9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41DFC08E-2011-7012-7599-FE4B3E560109}"/>
              </a:ext>
            </a:extLst>
          </p:cNvPr>
          <p:cNvSpPr>
            <a:spLocks noGrp="1"/>
          </p:cNvSpPr>
          <p:nvPr>
            <p:ph type="title"/>
          </p:nvPr>
        </p:nvSpPr>
        <p:spPr/>
        <p:txBody>
          <a:bodyPr>
            <a:noAutofit/>
          </a:bodyPr>
          <a:lstStyle/>
          <a:p>
            <a:r>
              <a:rPr lang="en-US" sz="2800"/>
              <a:t>Parks and Recreation</a:t>
            </a:r>
            <a:br>
              <a:rPr lang="en-US" sz="2800"/>
            </a:br>
            <a:r>
              <a:rPr lang="en-US" sz="2800"/>
              <a:t>Dunwoody 2024 through 2034</a:t>
            </a:r>
          </a:p>
        </p:txBody>
      </p:sp>
      <p:pic>
        <p:nvPicPr>
          <p:cNvPr id="8" name="Picture 7" descr="A person pushing a person in a wheelchair&#10;&#10;Description automatically generated">
            <a:extLst>
              <a:ext uri="{FF2B5EF4-FFF2-40B4-BE49-F238E27FC236}">
                <a16:creationId xmlns:a16="http://schemas.microsoft.com/office/drawing/2014/main" id="{E41B0AAA-46C9-0B0C-3B1D-5FA9A40A50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4267" y="4358090"/>
            <a:ext cx="2829620" cy="1886413"/>
          </a:xfrm>
          <a:prstGeom prst="rect">
            <a:avLst/>
          </a:prstGeom>
          <a:effectLst>
            <a:softEdge rad="101600"/>
          </a:effectLst>
        </p:spPr>
      </p:pic>
    </p:spTree>
    <p:extLst>
      <p:ext uri="{BB962C8B-B14F-4D97-AF65-F5344CB8AC3E}">
        <p14:creationId xmlns:p14="http://schemas.microsoft.com/office/powerpoint/2010/main" val="30776939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0F3CD-2E8B-1AA2-D3CF-B4DD6ACE9DA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C4021D-8D1E-E82C-386D-4C455B53A1CE}"/>
              </a:ext>
            </a:extLst>
          </p:cNvPr>
          <p:cNvSpPr>
            <a:spLocks noGrp="1"/>
          </p:cNvSpPr>
          <p:nvPr>
            <p:ph idx="1"/>
          </p:nvPr>
        </p:nvSpPr>
        <p:spPr>
          <a:xfrm>
            <a:off x="628650" y="1338605"/>
            <a:ext cx="7886700" cy="4348163"/>
          </a:xfrm>
        </p:spPr>
        <p:txBody>
          <a:bodyPr vert="horz" lIns="91440" tIns="45720" rIns="91440" bIns="45720" rtlCol="0" anchor="t">
            <a:normAutofit/>
          </a:bodyPr>
          <a:lstStyle/>
          <a:p>
            <a:pPr>
              <a:lnSpc>
                <a:spcPct val="100000"/>
              </a:lnSpc>
              <a:spcBef>
                <a:spcPts val="0"/>
              </a:spcBef>
            </a:pPr>
            <a:r>
              <a:rPr lang="en-US" sz="2400">
                <a:latin typeface="+mn-lt"/>
                <a:cs typeface="Arial"/>
              </a:rPr>
              <a:t>Utilize park visitor and event participation data for master planning and sponsorship sales</a:t>
            </a:r>
          </a:p>
          <a:p>
            <a:pPr>
              <a:lnSpc>
                <a:spcPct val="100000"/>
              </a:lnSpc>
              <a:spcBef>
                <a:spcPts val="0"/>
              </a:spcBef>
            </a:pPr>
            <a:r>
              <a:rPr lang="en-US" sz="2400">
                <a:latin typeface="+mn-lt"/>
              </a:rPr>
              <a:t>Grant funding opportunities</a:t>
            </a:r>
          </a:p>
          <a:p>
            <a:pPr>
              <a:lnSpc>
                <a:spcPct val="100000"/>
              </a:lnSpc>
              <a:spcBef>
                <a:spcPts val="0"/>
              </a:spcBef>
            </a:pPr>
            <a:r>
              <a:rPr lang="en-US" sz="2400">
                <a:latin typeface="+mn-lt"/>
              </a:rPr>
              <a:t>Acquire 10+ acres of parkland </a:t>
            </a:r>
          </a:p>
          <a:p>
            <a:pPr>
              <a:lnSpc>
                <a:spcPct val="100000"/>
              </a:lnSpc>
              <a:spcBef>
                <a:spcPts val="0"/>
              </a:spcBef>
            </a:pPr>
            <a:r>
              <a:rPr lang="en-US" sz="2400">
                <a:latin typeface="+mn-lt"/>
              </a:rPr>
              <a:t>Addition of playground and neighborhood trail connection at Waterford Park</a:t>
            </a:r>
          </a:p>
          <a:p>
            <a:pPr>
              <a:lnSpc>
                <a:spcPct val="100000"/>
              </a:lnSpc>
              <a:spcBef>
                <a:spcPts val="0"/>
              </a:spcBef>
            </a:pPr>
            <a:r>
              <a:rPr lang="en-US" sz="2400">
                <a:latin typeface="+mn-lt"/>
              </a:rPr>
              <a:t>Increase accessibility to Windwood Hollow Park</a:t>
            </a:r>
          </a:p>
          <a:p>
            <a:pPr>
              <a:lnSpc>
                <a:spcPct val="100000"/>
              </a:lnSpc>
              <a:spcBef>
                <a:spcPts val="0"/>
              </a:spcBef>
            </a:pPr>
            <a:r>
              <a:rPr lang="en-US" sz="2400">
                <a:latin typeface="+mn-lt"/>
              </a:rPr>
              <a:t>Complete wayfinding signage for all parks</a:t>
            </a:r>
          </a:p>
          <a:p>
            <a:pPr>
              <a:lnSpc>
                <a:spcPct val="100000"/>
              </a:lnSpc>
              <a:spcBef>
                <a:spcPts val="0"/>
              </a:spcBef>
            </a:pPr>
            <a:endParaRPr lang="en-US" sz="1200"/>
          </a:p>
          <a:p>
            <a:pPr>
              <a:lnSpc>
                <a:spcPct val="100000"/>
              </a:lnSpc>
              <a:spcBef>
                <a:spcPts val="0"/>
              </a:spcBef>
            </a:pPr>
            <a:endParaRPr lang="en-US" sz="1200">
              <a:latin typeface="Arial"/>
              <a:cs typeface="Arial"/>
            </a:endParaRPr>
          </a:p>
          <a:p>
            <a:pPr>
              <a:lnSpc>
                <a:spcPct val="100000"/>
              </a:lnSpc>
              <a:spcBef>
                <a:spcPts val="0"/>
              </a:spcBef>
            </a:pPr>
            <a:endParaRPr lang="en-US" sz="1200">
              <a:latin typeface="Arial"/>
              <a:cs typeface="Arial"/>
            </a:endParaRPr>
          </a:p>
          <a:p>
            <a:pPr>
              <a:lnSpc>
                <a:spcPct val="100000"/>
              </a:lnSpc>
              <a:spcBef>
                <a:spcPts val="0"/>
              </a:spcBef>
            </a:pPr>
            <a:endParaRPr lang="en-US" sz="1200">
              <a:latin typeface="Arial"/>
              <a:cs typeface="Arial"/>
            </a:endParaRPr>
          </a:p>
          <a:p>
            <a:pPr>
              <a:lnSpc>
                <a:spcPct val="100000"/>
              </a:lnSpc>
              <a:spcBef>
                <a:spcPts val="0"/>
              </a:spcBef>
            </a:pPr>
            <a:endParaRPr lang="en-US" sz="1200">
              <a:latin typeface="Arial"/>
              <a:cs typeface="Arial"/>
            </a:endParaRPr>
          </a:p>
          <a:p>
            <a:pPr>
              <a:lnSpc>
                <a:spcPct val="100000"/>
              </a:lnSpc>
              <a:spcBef>
                <a:spcPts val="0"/>
              </a:spcBef>
            </a:pPr>
            <a:endParaRPr lang="en-US">
              <a:latin typeface="Arial"/>
              <a:cs typeface="Arial"/>
            </a:endParaRPr>
          </a:p>
          <a:p>
            <a:pPr>
              <a:lnSpc>
                <a:spcPct val="100000"/>
              </a:lnSpc>
              <a:spcBef>
                <a:spcPts val="0"/>
              </a:spcBef>
            </a:pPr>
            <a:endParaRPr lang="en-US">
              <a:latin typeface="Arial"/>
              <a:cs typeface="Arial"/>
            </a:endParaRPr>
          </a:p>
          <a:p>
            <a:pPr>
              <a:lnSpc>
                <a:spcPct val="100000"/>
              </a:lnSpc>
              <a:spcBef>
                <a:spcPts val="0"/>
              </a:spcBef>
            </a:pPr>
            <a:endParaRPr lang="en-US" sz="2800">
              <a:latin typeface="Arial"/>
              <a:cs typeface="Arial"/>
            </a:endParaRPr>
          </a:p>
          <a:p>
            <a:pPr lvl="1"/>
            <a:endParaRPr lang="en-US" i="1"/>
          </a:p>
          <a:p>
            <a:endParaRPr lang="en-US">
              <a:highlight>
                <a:srgbClr val="FFFF00"/>
              </a:highlight>
            </a:endParaRPr>
          </a:p>
        </p:txBody>
      </p:sp>
      <p:sp>
        <p:nvSpPr>
          <p:cNvPr id="4" name="Slide Number Placeholder 3">
            <a:extLst>
              <a:ext uri="{FF2B5EF4-FFF2-40B4-BE49-F238E27FC236}">
                <a16:creationId xmlns:a16="http://schemas.microsoft.com/office/drawing/2014/main" id="{96F2E0C6-84A3-6F61-08DD-0D6F2BE0403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C3FC054D-1D8A-B312-900D-CB75D2ADA26A}"/>
              </a:ext>
            </a:extLst>
          </p:cNvPr>
          <p:cNvSpPr>
            <a:spLocks noGrp="1"/>
          </p:cNvSpPr>
          <p:nvPr>
            <p:ph type="title"/>
          </p:nvPr>
        </p:nvSpPr>
        <p:spPr/>
        <p:txBody>
          <a:bodyPr>
            <a:noAutofit/>
          </a:bodyPr>
          <a:lstStyle/>
          <a:p>
            <a:r>
              <a:rPr lang="en-US" sz="2800"/>
              <a:t>Parks and Recreation</a:t>
            </a:r>
            <a:br>
              <a:rPr lang="en-US" sz="2800"/>
            </a:br>
            <a:r>
              <a:rPr lang="en-US" sz="2800"/>
              <a:t>Dunwoody 2024 through 2034</a:t>
            </a:r>
          </a:p>
        </p:txBody>
      </p:sp>
      <p:pic>
        <p:nvPicPr>
          <p:cNvPr id="8" name="Picture 7" descr="A person pushing a person in a wheelchair&#10;&#10;Description automatically generated">
            <a:extLst>
              <a:ext uri="{FF2B5EF4-FFF2-40B4-BE49-F238E27FC236}">
                <a16:creationId xmlns:a16="http://schemas.microsoft.com/office/drawing/2014/main" id="{748A2AD3-D12A-181D-83CE-1986A23659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0033" y="4254851"/>
            <a:ext cx="2998619" cy="1999079"/>
          </a:xfrm>
          <a:prstGeom prst="rect">
            <a:avLst/>
          </a:prstGeom>
          <a:effectLst>
            <a:softEdge rad="101600"/>
          </a:effectLst>
        </p:spPr>
      </p:pic>
    </p:spTree>
    <p:extLst>
      <p:ext uri="{BB962C8B-B14F-4D97-AF65-F5344CB8AC3E}">
        <p14:creationId xmlns:p14="http://schemas.microsoft.com/office/powerpoint/2010/main" val="5068854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E357C-33F0-0DB1-37C2-3A6DEE2544F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412832-2C05-15C6-A63D-ABF9F49602F7}"/>
              </a:ext>
            </a:extLst>
          </p:cNvPr>
          <p:cNvSpPr>
            <a:spLocks noGrp="1"/>
          </p:cNvSpPr>
          <p:nvPr>
            <p:ph idx="1"/>
          </p:nvPr>
        </p:nvSpPr>
        <p:spPr>
          <a:xfrm>
            <a:off x="628650" y="1338605"/>
            <a:ext cx="7886700" cy="4348163"/>
          </a:xfrm>
        </p:spPr>
        <p:txBody>
          <a:bodyPr vert="horz" lIns="91440" tIns="45720" rIns="91440" bIns="45720" rtlCol="0" anchor="t">
            <a:normAutofit/>
          </a:bodyPr>
          <a:lstStyle/>
          <a:p>
            <a:pPr>
              <a:lnSpc>
                <a:spcPct val="100000"/>
              </a:lnSpc>
              <a:spcBef>
                <a:spcPts val="0"/>
              </a:spcBef>
            </a:pPr>
            <a:r>
              <a:rPr lang="en-US" sz="2400">
                <a:latin typeface="+mn-lt"/>
              </a:rPr>
              <a:t>Increase “pop-up park” programming at new Spruill Center for the Arts courtyard and Dunwoody Village</a:t>
            </a:r>
          </a:p>
          <a:p>
            <a:pPr>
              <a:lnSpc>
                <a:spcPct val="100000"/>
              </a:lnSpc>
              <a:spcBef>
                <a:spcPts val="0"/>
              </a:spcBef>
            </a:pPr>
            <a:r>
              <a:rPr lang="en-US" sz="2400">
                <a:latin typeface="+mn-lt"/>
                <a:cs typeface="Arial"/>
              </a:rPr>
              <a:t>Certified Parks and Recreation Professional certification for at least 50% of staff</a:t>
            </a:r>
          </a:p>
          <a:p>
            <a:pPr>
              <a:lnSpc>
                <a:spcPct val="100000"/>
              </a:lnSpc>
              <a:spcBef>
                <a:spcPts val="0"/>
              </a:spcBef>
            </a:pPr>
            <a:r>
              <a:rPr lang="en-US" sz="2400">
                <a:latin typeface="+mn-lt"/>
                <a:cs typeface="Arial"/>
              </a:rPr>
              <a:t>Expand partnerships with Dunwoody schools</a:t>
            </a:r>
          </a:p>
          <a:p>
            <a:pPr>
              <a:lnSpc>
                <a:spcPct val="100000"/>
              </a:lnSpc>
              <a:spcBef>
                <a:spcPts val="0"/>
              </a:spcBef>
            </a:pPr>
            <a:r>
              <a:rPr lang="en-US" sz="2400">
                <a:latin typeface="+mn-lt"/>
                <a:cs typeface="Arial"/>
              </a:rPr>
              <a:t>Complete Brook Run Veterans Memorial renovation</a:t>
            </a:r>
          </a:p>
          <a:p>
            <a:pPr>
              <a:lnSpc>
                <a:spcPct val="100000"/>
              </a:lnSpc>
              <a:spcBef>
                <a:spcPts val="0"/>
              </a:spcBef>
            </a:pPr>
            <a:r>
              <a:rPr lang="en-US" sz="2400">
                <a:latin typeface="+mn-lt"/>
              </a:rPr>
              <a:t>Expand temporary Black History Month and Women’s History Month programs along Dunwoody Trailway and/or place pieces permanently</a:t>
            </a:r>
          </a:p>
          <a:p>
            <a:pPr>
              <a:lnSpc>
                <a:spcPct val="100000"/>
              </a:lnSpc>
              <a:spcBef>
                <a:spcPts val="0"/>
              </a:spcBef>
            </a:pPr>
            <a:endParaRPr lang="en-US" sz="2400"/>
          </a:p>
          <a:p>
            <a:pPr>
              <a:lnSpc>
                <a:spcPct val="100000"/>
              </a:lnSpc>
              <a:spcBef>
                <a:spcPts val="0"/>
              </a:spcBef>
            </a:pPr>
            <a:endParaRPr lang="en-US" sz="1200">
              <a:latin typeface="Arial"/>
              <a:cs typeface="Arial"/>
            </a:endParaRPr>
          </a:p>
          <a:p>
            <a:pPr>
              <a:lnSpc>
                <a:spcPct val="100000"/>
              </a:lnSpc>
              <a:spcBef>
                <a:spcPts val="0"/>
              </a:spcBef>
            </a:pPr>
            <a:endParaRPr lang="en-US" sz="1200">
              <a:latin typeface="Arial"/>
              <a:cs typeface="Arial"/>
            </a:endParaRPr>
          </a:p>
          <a:p>
            <a:pPr>
              <a:lnSpc>
                <a:spcPct val="100000"/>
              </a:lnSpc>
              <a:spcBef>
                <a:spcPts val="0"/>
              </a:spcBef>
            </a:pPr>
            <a:endParaRPr lang="en-US" sz="1200">
              <a:latin typeface="Arial"/>
              <a:cs typeface="Arial"/>
            </a:endParaRPr>
          </a:p>
          <a:p>
            <a:pPr>
              <a:lnSpc>
                <a:spcPct val="100000"/>
              </a:lnSpc>
              <a:spcBef>
                <a:spcPts val="0"/>
              </a:spcBef>
            </a:pPr>
            <a:endParaRPr lang="en-US" sz="1200">
              <a:latin typeface="Arial"/>
              <a:cs typeface="Arial"/>
            </a:endParaRPr>
          </a:p>
          <a:p>
            <a:pPr>
              <a:lnSpc>
                <a:spcPct val="100000"/>
              </a:lnSpc>
              <a:spcBef>
                <a:spcPts val="0"/>
              </a:spcBef>
            </a:pPr>
            <a:endParaRPr lang="en-US">
              <a:latin typeface="Arial"/>
              <a:cs typeface="Arial"/>
            </a:endParaRPr>
          </a:p>
          <a:p>
            <a:pPr>
              <a:lnSpc>
                <a:spcPct val="100000"/>
              </a:lnSpc>
              <a:spcBef>
                <a:spcPts val="0"/>
              </a:spcBef>
            </a:pPr>
            <a:endParaRPr lang="en-US">
              <a:latin typeface="Arial"/>
              <a:cs typeface="Arial"/>
            </a:endParaRPr>
          </a:p>
          <a:p>
            <a:pPr>
              <a:lnSpc>
                <a:spcPct val="100000"/>
              </a:lnSpc>
              <a:spcBef>
                <a:spcPts val="0"/>
              </a:spcBef>
            </a:pPr>
            <a:endParaRPr lang="en-US" sz="2800">
              <a:latin typeface="Arial"/>
              <a:cs typeface="Arial"/>
            </a:endParaRPr>
          </a:p>
          <a:p>
            <a:pPr lvl="1"/>
            <a:endParaRPr lang="en-US" i="1"/>
          </a:p>
          <a:p>
            <a:endParaRPr lang="en-US">
              <a:highlight>
                <a:srgbClr val="FFFF00"/>
              </a:highlight>
            </a:endParaRPr>
          </a:p>
        </p:txBody>
      </p:sp>
      <p:sp>
        <p:nvSpPr>
          <p:cNvPr id="4" name="Slide Number Placeholder 3">
            <a:extLst>
              <a:ext uri="{FF2B5EF4-FFF2-40B4-BE49-F238E27FC236}">
                <a16:creationId xmlns:a16="http://schemas.microsoft.com/office/drawing/2014/main" id="{A84B1EC9-1FD3-723D-D6D8-19FB9818936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9E32930E-FA58-20F7-947E-C9197BFCD2F2}"/>
              </a:ext>
            </a:extLst>
          </p:cNvPr>
          <p:cNvSpPr>
            <a:spLocks noGrp="1"/>
          </p:cNvSpPr>
          <p:nvPr>
            <p:ph type="title"/>
          </p:nvPr>
        </p:nvSpPr>
        <p:spPr/>
        <p:txBody>
          <a:bodyPr>
            <a:noAutofit/>
          </a:bodyPr>
          <a:lstStyle/>
          <a:p>
            <a:r>
              <a:rPr lang="en-US" sz="2800"/>
              <a:t>Parks and Recreation</a:t>
            </a:r>
            <a:br>
              <a:rPr lang="en-US" sz="2800"/>
            </a:br>
            <a:r>
              <a:rPr lang="en-US" sz="2800"/>
              <a:t>Dunwoody 2024 through 2034</a:t>
            </a:r>
          </a:p>
        </p:txBody>
      </p:sp>
      <p:pic>
        <p:nvPicPr>
          <p:cNvPr id="8" name="Picture 7" descr="A person pushing a person in a wheelchair&#10;&#10;Description automatically generated">
            <a:extLst>
              <a:ext uri="{FF2B5EF4-FFF2-40B4-BE49-F238E27FC236}">
                <a16:creationId xmlns:a16="http://schemas.microsoft.com/office/drawing/2014/main" id="{45F61937-ADF1-DABA-A846-D770285604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2899" y="4320839"/>
            <a:ext cx="2857217" cy="1904811"/>
          </a:xfrm>
          <a:prstGeom prst="rect">
            <a:avLst/>
          </a:prstGeom>
          <a:effectLst>
            <a:softEdge rad="101600"/>
          </a:effectLst>
        </p:spPr>
      </p:pic>
    </p:spTree>
    <p:extLst>
      <p:ext uri="{BB962C8B-B14F-4D97-AF65-F5344CB8AC3E}">
        <p14:creationId xmlns:p14="http://schemas.microsoft.com/office/powerpoint/2010/main" val="28980559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AB655C7-AA0B-B62F-6EE0-537CD3B3F2C5}"/>
              </a:ext>
            </a:extLst>
          </p:cNvPr>
          <p:cNvSpPr>
            <a:spLocks noGrp="1"/>
          </p:cNvSpPr>
          <p:nvPr>
            <p:ph type="title"/>
          </p:nvPr>
        </p:nvSpPr>
        <p:spPr/>
        <p:txBody>
          <a:bodyPr>
            <a:noAutofit/>
          </a:bodyPr>
          <a:lstStyle/>
          <a:p>
            <a:r>
              <a:rPr lang="en-US" sz="2800"/>
              <a:t>Dunwoody Police Department</a:t>
            </a:r>
            <a:br>
              <a:rPr lang="en-US" sz="2800"/>
            </a:br>
            <a:endParaRPr lang="en-US" sz="2800"/>
          </a:p>
        </p:txBody>
      </p:sp>
      <p:sp>
        <p:nvSpPr>
          <p:cNvPr id="3" name="Content Placeholder 2">
            <a:extLst>
              <a:ext uri="{FF2B5EF4-FFF2-40B4-BE49-F238E27FC236}">
                <a16:creationId xmlns:a16="http://schemas.microsoft.com/office/drawing/2014/main" id="{00F0C391-A805-8F07-851F-35B222D2A3C7}"/>
              </a:ext>
            </a:extLst>
          </p:cNvPr>
          <p:cNvSpPr>
            <a:spLocks noGrp="1"/>
          </p:cNvSpPr>
          <p:nvPr>
            <p:ph sz="half" idx="2"/>
          </p:nvPr>
        </p:nvSpPr>
        <p:spPr>
          <a:xfrm>
            <a:off x="0" y="1568338"/>
            <a:ext cx="4891596" cy="4583275"/>
          </a:xfrm>
        </p:spPr>
        <p:txBody>
          <a:bodyPr vert="horz" lIns="91440" tIns="45720" rIns="91440" bIns="45720" rtlCol="0" anchor="t">
            <a:normAutofit/>
          </a:bodyPr>
          <a:lstStyle/>
          <a:p>
            <a:pPr lvl="1" indent="-457200">
              <a:spcBef>
                <a:spcPts val="0"/>
              </a:spcBef>
              <a:spcAft>
                <a:spcPts val="1400"/>
              </a:spcAft>
              <a:buFont typeface="Wingdings" panose="05000000000000000000" pitchFamily="2" charset="2"/>
              <a:buChar char="Ø"/>
            </a:pPr>
            <a:r>
              <a:rPr lang="en-US" sz="2000">
                <a:latin typeface="Calibri"/>
                <a:cs typeface="Times New Roman"/>
              </a:rPr>
              <a:t>DPD’s </a:t>
            </a:r>
            <a:r>
              <a:rPr lang="en-US" sz="2000" b="1" i="1">
                <a:latin typeface="Calibri"/>
                <a:cs typeface="Times New Roman"/>
              </a:rPr>
              <a:t>First Police Force is sworn in </a:t>
            </a:r>
            <a:r>
              <a:rPr lang="en-US" sz="2000">
                <a:latin typeface="Calibri"/>
                <a:cs typeface="Times New Roman"/>
              </a:rPr>
              <a:t>by Councilman Denny Shortal during DPD’s Inaugural Celebration at Cheek-Spruill Farmhouse</a:t>
            </a:r>
            <a:endParaRPr lang="en-US" sz="2000">
              <a:latin typeface="Calibri" panose="020F0502020204030204" pitchFamily="34" charset="0"/>
              <a:cs typeface="Times New Roman" panose="02020603050405020304" pitchFamily="18" charset="0"/>
            </a:endParaRPr>
          </a:p>
          <a:p>
            <a:pPr lvl="1" indent="-457200">
              <a:spcBef>
                <a:spcPts val="0"/>
              </a:spcBef>
              <a:spcAft>
                <a:spcPts val="1400"/>
              </a:spcAft>
              <a:buFont typeface="Wingdings" panose="05000000000000000000" pitchFamily="2" charset="2"/>
              <a:buChar char="Ø"/>
            </a:pPr>
            <a:r>
              <a:rPr lang="en-US" sz="2000">
                <a:latin typeface="Calibri"/>
                <a:ea typeface="Calibri" panose="020F0502020204030204" pitchFamily="34" charset="0"/>
                <a:cs typeface="Times New Roman"/>
              </a:rPr>
              <a:t>Patrol Units </a:t>
            </a:r>
            <a:r>
              <a:rPr lang="en-US" sz="2000" b="1" i="1">
                <a:latin typeface="Calibri"/>
                <a:ea typeface="Calibri" panose="020F0502020204030204" pitchFamily="34" charset="0"/>
                <a:cs typeface="Times New Roman"/>
              </a:rPr>
              <a:t>“Roll Out”</a:t>
            </a:r>
            <a:r>
              <a:rPr lang="en-US" sz="2000">
                <a:latin typeface="Calibri"/>
                <a:ea typeface="Calibri" panose="020F0502020204030204" pitchFamily="34" charset="0"/>
                <a:cs typeface="Times New Roman"/>
              </a:rPr>
              <a:t> onto the streets of Dunwoody for the first time at 0000 hours on April 1, 2009</a:t>
            </a:r>
          </a:p>
          <a:p>
            <a:pPr lvl="1" indent="-457200">
              <a:spcBef>
                <a:spcPts val="0"/>
              </a:spcBef>
              <a:spcAft>
                <a:spcPts val="1400"/>
              </a:spcAft>
              <a:buFont typeface="Wingdings" panose="05000000000000000000" pitchFamily="2" charset="2"/>
              <a:buChar char="Ø"/>
            </a:pPr>
            <a:r>
              <a:rPr lang="en-US" sz="2000">
                <a:latin typeface="Calibri"/>
                <a:cs typeface="Times New Roman"/>
              </a:rPr>
              <a:t>Dunwoody resident Bob Lundsten donates the </a:t>
            </a:r>
            <a:r>
              <a:rPr lang="en-US" sz="2000" b="1" i="1">
                <a:latin typeface="Calibri"/>
                <a:cs typeface="Times New Roman"/>
              </a:rPr>
              <a:t>first AED unit to DPD</a:t>
            </a:r>
            <a:r>
              <a:rPr lang="en-US" sz="2000">
                <a:latin typeface="Calibri"/>
                <a:cs typeface="Times New Roman"/>
              </a:rPr>
              <a:t>. By the end of 2009, </a:t>
            </a:r>
            <a:r>
              <a:rPr lang="en-US" sz="2000" b="1" i="1">
                <a:latin typeface="Calibri"/>
                <a:cs typeface="Times New Roman"/>
              </a:rPr>
              <a:t>The Heart of Dunwoody initiative</a:t>
            </a:r>
            <a:r>
              <a:rPr lang="en-US" sz="2000">
                <a:latin typeface="Calibri"/>
                <a:cs typeface="Times New Roman"/>
              </a:rPr>
              <a:t> provides an AED unit for every single police vehicle in the department </a:t>
            </a:r>
            <a:endParaRPr lang="en-US" sz="2000">
              <a:latin typeface="Calibri" panose="020F0502020204030204" pitchFamily="34" charset="0"/>
              <a:cs typeface="Times New Roman" panose="02020603050405020304" pitchFamily="18" charset="0"/>
            </a:endParaRPr>
          </a:p>
          <a:p>
            <a:pPr lvl="1"/>
            <a:endParaRPr lang="en-US" i="1"/>
          </a:p>
          <a:p>
            <a:endParaRPr lang="en-US">
              <a:highlight>
                <a:srgbClr val="FFFF00"/>
              </a:highlight>
            </a:endParaRPr>
          </a:p>
        </p:txBody>
      </p:sp>
      <p:sp>
        <p:nvSpPr>
          <p:cNvPr id="4" name="Slide Number Placeholder 3">
            <a:extLst>
              <a:ext uri="{FF2B5EF4-FFF2-40B4-BE49-F238E27FC236}">
                <a16:creationId xmlns:a16="http://schemas.microsoft.com/office/drawing/2014/main" id="{70837440-3BE6-3E10-01AE-D8F17CBE874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descr="A group of police officers in uniform&#10;&#10;Description automatically generated">
            <a:extLst>
              <a:ext uri="{FF2B5EF4-FFF2-40B4-BE49-F238E27FC236}">
                <a16:creationId xmlns:a16="http://schemas.microsoft.com/office/drawing/2014/main" id="{ABECCF81-C84B-495E-4F91-CA75FB5967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7951" y="1461102"/>
            <a:ext cx="3142696" cy="1446556"/>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659B0B87-3F16-F906-3573-72F2E33FE5D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257951" y="3077529"/>
            <a:ext cx="3142696" cy="1427805"/>
          </a:xfrm>
          <a:prstGeom prst="rect">
            <a:avLst/>
          </a:prstGeom>
          <a:ln>
            <a:noFill/>
          </a:ln>
          <a:effectLst>
            <a:outerShdw blurRad="292100" dist="139700" dir="2700000" algn="tl" rotWithShape="0">
              <a:srgbClr val="333333">
                <a:alpha val="65000"/>
              </a:srgbClr>
            </a:outerShdw>
          </a:effectLst>
        </p:spPr>
      </p:pic>
      <p:pic>
        <p:nvPicPr>
          <p:cNvPr id="10" name="Picture 9" descr="A group of people posing for a photo&#10;&#10;Description automatically generated">
            <a:extLst>
              <a:ext uri="{FF2B5EF4-FFF2-40B4-BE49-F238E27FC236}">
                <a16:creationId xmlns:a16="http://schemas.microsoft.com/office/drawing/2014/main" id="{0CE0085B-6F7E-B2FE-294F-97C8F823E4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5701" y="4645860"/>
            <a:ext cx="2393930" cy="1502075"/>
          </a:xfrm>
          <a:prstGeom prst="rect">
            <a:avLst/>
          </a:prstGeom>
          <a:ln>
            <a:noFill/>
          </a:ln>
          <a:effectLst>
            <a:outerShdw blurRad="292100" dist="139700" dir="2700000" algn="tl" rotWithShape="0">
              <a:srgbClr val="333333">
                <a:alpha val="65000"/>
              </a:srgbClr>
            </a:outerShdw>
          </a:effectLst>
        </p:spPr>
      </p:pic>
      <p:sp>
        <p:nvSpPr>
          <p:cNvPr id="14" name="Text Placeholder 10">
            <a:extLst>
              <a:ext uri="{FF2B5EF4-FFF2-40B4-BE49-F238E27FC236}">
                <a16:creationId xmlns:a16="http://schemas.microsoft.com/office/drawing/2014/main" id="{8C07FDC2-2EC8-3025-5F8F-75EEC7B1C1B2}"/>
              </a:ext>
            </a:extLst>
          </p:cNvPr>
          <p:cNvSpPr>
            <a:spLocks noGrp="1"/>
          </p:cNvSpPr>
          <p:nvPr>
            <p:ph type="body" idx="1"/>
          </p:nvPr>
        </p:nvSpPr>
        <p:spPr>
          <a:xfrm>
            <a:off x="703660" y="637190"/>
            <a:ext cx="3868340" cy="823912"/>
          </a:xfrm>
        </p:spPr>
        <p:txBody>
          <a:bodyPr/>
          <a:lstStyle/>
          <a:p>
            <a:r>
              <a:rPr lang="en-US" sz="2400"/>
              <a:t>2009 – 2010 Highlights</a:t>
            </a:r>
            <a:endParaRPr lang="en-US"/>
          </a:p>
        </p:txBody>
      </p:sp>
    </p:spTree>
    <p:extLst>
      <p:ext uri="{BB962C8B-B14F-4D97-AF65-F5344CB8AC3E}">
        <p14:creationId xmlns:p14="http://schemas.microsoft.com/office/powerpoint/2010/main" val="24750127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EC6DA-65E3-730B-6247-18EC79A53F6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69D6955-418D-F398-6057-84D16EE68D33}"/>
              </a:ext>
            </a:extLst>
          </p:cNvPr>
          <p:cNvSpPr>
            <a:spLocks noGrp="1"/>
          </p:cNvSpPr>
          <p:nvPr>
            <p:ph type="title"/>
          </p:nvPr>
        </p:nvSpPr>
        <p:spPr>
          <a:xfrm>
            <a:off x="629841" y="365126"/>
            <a:ext cx="7886700" cy="1316037"/>
          </a:xfrm>
        </p:spPr>
        <p:txBody>
          <a:bodyPr>
            <a:noAutofit/>
          </a:bodyPr>
          <a:lstStyle/>
          <a:p>
            <a:r>
              <a:rPr lang="en-US" sz="2800"/>
              <a:t>Dunwoody Police Department</a:t>
            </a:r>
            <a:br>
              <a:rPr lang="en-US" sz="2800"/>
            </a:br>
            <a:endParaRPr lang="en-US" sz="2800"/>
          </a:p>
        </p:txBody>
      </p:sp>
      <p:sp>
        <p:nvSpPr>
          <p:cNvPr id="11" name="Text Placeholder 10">
            <a:extLst>
              <a:ext uri="{FF2B5EF4-FFF2-40B4-BE49-F238E27FC236}">
                <a16:creationId xmlns:a16="http://schemas.microsoft.com/office/drawing/2014/main" id="{F9CCC511-DEA8-6411-F3F2-A26D1F261616}"/>
              </a:ext>
            </a:extLst>
          </p:cNvPr>
          <p:cNvSpPr>
            <a:spLocks noGrp="1"/>
          </p:cNvSpPr>
          <p:nvPr>
            <p:ph type="body" idx="1"/>
          </p:nvPr>
        </p:nvSpPr>
        <p:spPr>
          <a:xfrm>
            <a:off x="629842" y="641358"/>
            <a:ext cx="3868340" cy="823912"/>
          </a:xfrm>
        </p:spPr>
        <p:txBody>
          <a:bodyPr/>
          <a:lstStyle/>
          <a:p>
            <a:r>
              <a:rPr lang="en-US"/>
              <a:t>2009 – 2010 Highlights</a:t>
            </a:r>
          </a:p>
        </p:txBody>
      </p:sp>
      <p:sp>
        <p:nvSpPr>
          <p:cNvPr id="3" name="Content Placeholder 2">
            <a:extLst>
              <a:ext uri="{FF2B5EF4-FFF2-40B4-BE49-F238E27FC236}">
                <a16:creationId xmlns:a16="http://schemas.microsoft.com/office/drawing/2014/main" id="{A50F7676-FF6B-A9EF-8D7A-872CBB93283B}"/>
              </a:ext>
            </a:extLst>
          </p:cNvPr>
          <p:cNvSpPr>
            <a:spLocks noGrp="1"/>
          </p:cNvSpPr>
          <p:nvPr>
            <p:ph sz="half" idx="2"/>
          </p:nvPr>
        </p:nvSpPr>
        <p:spPr>
          <a:xfrm>
            <a:off x="3228046" y="1584454"/>
            <a:ext cx="4817085" cy="3684588"/>
          </a:xfrm>
        </p:spPr>
        <p:txBody>
          <a:bodyPr vert="horz" lIns="91440" tIns="45720" rIns="91440" bIns="45720" rtlCol="0" anchor="t">
            <a:normAutofit fontScale="92500" lnSpcReduction="10000"/>
          </a:bodyPr>
          <a:lstStyle/>
          <a:p>
            <a:pPr lvl="1" indent="-457200">
              <a:spcBef>
                <a:spcPts val="0"/>
              </a:spcBef>
              <a:spcAft>
                <a:spcPts val="2000"/>
              </a:spcAft>
              <a:buFont typeface="Wingdings" panose="05000000000000000000" pitchFamily="2" charset="2"/>
              <a:buChar char="Ø"/>
            </a:pPr>
            <a:r>
              <a:rPr lang="en-US">
                <a:latin typeface="Calibri"/>
                <a:cs typeface="Times New Roman"/>
              </a:rPr>
              <a:t>May 2009: First Speed Trailer Deployment</a:t>
            </a:r>
          </a:p>
          <a:p>
            <a:pPr lvl="1" indent="-457200">
              <a:spcBef>
                <a:spcPts val="0"/>
              </a:spcBef>
              <a:spcAft>
                <a:spcPts val="2000"/>
              </a:spcAft>
              <a:buFont typeface="Wingdings" panose="05000000000000000000" pitchFamily="2" charset="2"/>
              <a:buChar char="Ø"/>
            </a:pPr>
            <a:r>
              <a:rPr lang="en-US">
                <a:latin typeface="Calibri"/>
                <a:cs typeface="Times New Roman"/>
              </a:rPr>
              <a:t>Oct 2009: First try-outs for </a:t>
            </a:r>
            <a:r>
              <a:rPr lang="en-US" b="1">
                <a:latin typeface="Calibri"/>
                <a:cs typeface="Times New Roman"/>
              </a:rPr>
              <a:t>North Metro SWAT Team </a:t>
            </a:r>
            <a:endParaRPr lang="en-US" b="1">
              <a:latin typeface="Calibri" panose="020F0502020204030204" pitchFamily="34" charset="0"/>
              <a:cs typeface="Times New Roman" panose="02020603050405020304" pitchFamily="18" charset="0"/>
            </a:endParaRPr>
          </a:p>
          <a:p>
            <a:pPr lvl="1" indent="-457200">
              <a:spcBef>
                <a:spcPts val="0"/>
              </a:spcBef>
              <a:spcAft>
                <a:spcPts val="2000"/>
              </a:spcAft>
              <a:buFont typeface="Wingdings" panose="05000000000000000000" pitchFamily="2" charset="2"/>
              <a:buChar char="Ø"/>
            </a:pPr>
            <a:r>
              <a:rPr lang="en-US">
                <a:latin typeface="Calibri"/>
                <a:ea typeface="Calibri" panose="020F0502020204030204" pitchFamily="34" charset="0"/>
                <a:cs typeface="Times New Roman"/>
              </a:rPr>
              <a:t>Jan 2010: First </a:t>
            </a:r>
            <a:r>
              <a:rPr lang="en-US" b="1" i="1">
                <a:latin typeface="Calibri"/>
                <a:ea typeface="Calibri" panose="020F0502020204030204" pitchFamily="34" charset="0"/>
                <a:cs typeface="Times New Roman"/>
              </a:rPr>
              <a:t>Citizens Police Academy </a:t>
            </a:r>
            <a:r>
              <a:rPr lang="en-US">
                <a:latin typeface="Calibri"/>
                <a:ea typeface="Calibri" panose="020F0502020204030204" pitchFamily="34" charset="0"/>
                <a:cs typeface="Times New Roman"/>
              </a:rPr>
              <a:t>is launched </a:t>
            </a:r>
          </a:p>
          <a:p>
            <a:pPr lvl="1" indent="-457200">
              <a:spcBef>
                <a:spcPts val="0"/>
              </a:spcBef>
              <a:spcAft>
                <a:spcPts val="2000"/>
              </a:spcAft>
              <a:buFont typeface="Wingdings" panose="05000000000000000000" pitchFamily="2" charset="2"/>
              <a:buChar char="Ø"/>
            </a:pPr>
            <a:r>
              <a:rPr lang="en-US">
                <a:latin typeface="Calibri"/>
                <a:ea typeface="Calibri" panose="020F0502020204030204" pitchFamily="34" charset="0"/>
                <a:cs typeface="Times New Roman"/>
              </a:rPr>
              <a:t>Dec 2010: DPD hosts First </a:t>
            </a:r>
            <a:r>
              <a:rPr lang="en-US" b="1" i="1">
                <a:latin typeface="Calibri"/>
                <a:ea typeface="Calibri" panose="020F0502020204030204" pitchFamily="34" charset="0"/>
                <a:cs typeface="Times New Roman"/>
              </a:rPr>
              <a:t>Situational Awareness Class</a:t>
            </a:r>
            <a:r>
              <a:rPr lang="en-US">
                <a:latin typeface="Calibri"/>
                <a:ea typeface="Calibri" panose="020F0502020204030204" pitchFamily="34" charset="0"/>
                <a:cs typeface="Times New Roman"/>
              </a:rPr>
              <a:t> for citizens</a:t>
            </a:r>
            <a:endParaRPr lang="en-US">
              <a:latin typeface="Calibri"/>
              <a:cs typeface="Times New Roman"/>
            </a:endParaRPr>
          </a:p>
          <a:p>
            <a:pPr lvl="1"/>
            <a:endParaRPr lang="en-US" i="1"/>
          </a:p>
          <a:p>
            <a:endParaRPr lang="en-US">
              <a:highlight>
                <a:srgbClr val="FFFF00"/>
              </a:highlight>
            </a:endParaRPr>
          </a:p>
        </p:txBody>
      </p:sp>
      <p:sp>
        <p:nvSpPr>
          <p:cNvPr id="4" name="Slide Number Placeholder 3">
            <a:extLst>
              <a:ext uri="{FF2B5EF4-FFF2-40B4-BE49-F238E27FC236}">
                <a16:creationId xmlns:a16="http://schemas.microsoft.com/office/drawing/2014/main" id="{A545E561-FFC3-2832-ED9F-A504A6DA658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 name="Picture 9" descr="A person standing in front of a group of people&#10;&#10;Description automatically generated">
            <a:extLst>
              <a:ext uri="{FF2B5EF4-FFF2-40B4-BE49-F238E27FC236}">
                <a16:creationId xmlns:a16="http://schemas.microsoft.com/office/drawing/2014/main" id="{84333279-65C9-AB50-E4DB-B4C943CBD49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6816"/>
          <a:stretch/>
        </p:blipFill>
        <p:spPr>
          <a:xfrm>
            <a:off x="5767533" y="4710368"/>
            <a:ext cx="2363422" cy="1474479"/>
          </a:xfrm>
          <a:prstGeom prst="rect">
            <a:avLst/>
          </a:prstGeom>
          <a:ln>
            <a:noFill/>
          </a:ln>
          <a:effectLst>
            <a:outerShdw blurRad="292100" dist="139700" dir="2700000" algn="tl" rotWithShape="0">
              <a:srgbClr val="333333">
                <a:alpha val="65000"/>
              </a:srgbClr>
            </a:outerShdw>
          </a:effectLst>
        </p:spPr>
      </p:pic>
      <p:pic>
        <p:nvPicPr>
          <p:cNvPr id="16" name="Picture 15" descr="A police officer standing next to a vehicle&#10;&#10;Description automatically generated">
            <a:extLst>
              <a:ext uri="{FF2B5EF4-FFF2-40B4-BE49-F238E27FC236}">
                <a16:creationId xmlns:a16="http://schemas.microsoft.com/office/drawing/2014/main" id="{32C181D2-E4E3-175C-881C-17FB59A4F9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637" y="1588958"/>
            <a:ext cx="2162691" cy="1573273"/>
          </a:xfrm>
          <a:prstGeom prst="rect">
            <a:avLst/>
          </a:prstGeom>
          <a:ln>
            <a:noFill/>
          </a:ln>
          <a:effectLst>
            <a:outerShdw blurRad="292100" dist="139700" dir="2700000" algn="tl" rotWithShape="0">
              <a:srgbClr val="333333">
                <a:alpha val="65000"/>
              </a:srgbClr>
            </a:outerShdw>
          </a:effectLst>
        </p:spPr>
      </p:pic>
      <p:pic>
        <p:nvPicPr>
          <p:cNvPr id="17" name="Picture 16" descr="A group of soldiers posing for a photo&#10;&#10;Description automatically generated">
            <a:extLst>
              <a:ext uri="{FF2B5EF4-FFF2-40B4-BE49-F238E27FC236}">
                <a16:creationId xmlns:a16="http://schemas.microsoft.com/office/drawing/2014/main" id="{103AC41D-300E-4E8A-3DEF-84478F2E784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4658" b="9583"/>
          <a:stretch/>
        </p:blipFill>
        <p:spPr>
          <a:xfrm>
            <a:off x="972406" y="3386111"/>
            <a:ext cx="2231151" cy="1100377"/>
          </a:xfrm>
          <a:prstGeom prst="rect">
            <a:avLst/>
          </a:prstGeom>
          <a:ln>
            <a:noFill/>
          </a:ln>
          <a:effectLst>
            <a:outerShdw blurRad="292100" dist="139700" dir="2700000" algn="tl" rotWithShape="0">
              <a:srgbClr val="333333">
                <a:alpha val="65000"/>
              </a:srgbClr>
            </a:outerShdw>
          </a:effectLst>
        </p:spPr>
      </p:pic>
      <p:pic>
        <p:nvPicPr>
          <p:cNvPr id="18" name="Picture 17" descr="A person waving to a person&#10;&#10;Description automatically generated">
            <a:extLst>
              <a:ext uri="{FF2B5EF4-FFF2-40B4-BE49-F238E27FC236}">
                <a16:creationId xmlns:a16="http://schemas.microsoft.com/office/drawing/2014/main" id="{685135C1-F8B5-DABA-4E78-108BC1908A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8177" y="4710368"/>
            <a:ext cx="2231151" cy="13318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28366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60361-82F3-E4B9-1A21-4961E58995F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311580D-4059-4321-F0AA-5942A717AADB}"/>
              </a:ext>
            </a:extLst>
          </p:cNvPr>
          <p:cNvSpPr>
            <a:spLocks noGrp="1"/>
          </p:cNvSpPr>
          <p:nvPr>
            <p:ph type="sldNum" sz="quarter" idx="12"/>
          </p:nvPr>
        </p:nvSpPr>
        <p:spPr/>
        <p:txBody>
          <a:bodyPr/>
          <a:lstStyle/>
          <a:p>
            <a:fld id="{3E6980A2-F130-4742-89EA-C23F98879079}" type="slidenum">
              <a:rPr lang="en-US" smtClean="0"/>
              <a:t>3</a:t>
            </a:fld>
            <a:endParaRPr lang="en-US"/>
          </a:p>
        </p:txBody>
      </p:sp>
      <p:sp>
        <p:nvSpPr>
          <p:cNvPr id="6" name="Title 5">
            <a:extLst>
              <a:ext uri="{FF2B5EF4-FFF2-40B4-BE49-F238E27FC236}">
                <a16:creationId xmlns:a16="http://schemas.microsoft.com/office/drawing/2014/main" id="{65FEFDE3-C3CD-4180-B985-91953F5BB0CF}"/>
              </a:ext>
            </a:extLst>
          </p:cNvPr>
          <p:cNvSpPr>
            <a:spLocks noGrp="1"/>
          </p:cNvSpPr>
          <p:nvPr>
            <p:ph type="title"/>
          </p:nvPr>
        </p:nvSpPr>
        <p:spPr/>
        <p:txBody>
          <a:bodyPr>
            <a:noAutofit/>
          </a:bodyPr>
          <a:lstStyle/>
          <a:p>
            <a:r>
              <a:rPr lang="en-US" sz="2800"/>
              <a:t>Economic Development </a:t>
            </a:r>
            <a:br>
              <a:rPr lang="en-US" sz="2800"/>
            </a:br>
            <a:r>
              <a:rPr lang="en-US" sz="2800"/>
              <a:t>Dunwoody from start through 2022</a:t>
            </a:r>
          </a:p>
        </p:txBody>
      </p:sp>
      <p:pic>
        <p:nvPicPr>
          <p:cNvPr id="5" name="Picture 4">
            <a:extLst>
              <a:ext uri="{FF2B5EF4-FFF2-40B4-BE49-F238E27FC236}">
                <a16:creationId xmlns:a16="http://schemas.microsoft.com/office/drawing/2014/main" id="{1459A382-7945-2236-27F0-48F0EACD5F3D}"/>
              </a:ext>
            </a:extLst>
          </p:cNvPr>
          <p:cNvPicPr>
            <a:picLocks noChangeAspect="1"/>
          </p:cNvPicPr>
          <p:nvPr/>
        </p:nvPicPr>
        <p:blipFill>
          <a:blip r:embed="rId2"/>
          <a:stretch>
            <a:fillRect/>
          </a:stretch>
        </p:blipFill>
        <p:spPr>
          <a:xfrm>
            <a:off x="501905" y="3872278"/>
            <a:ext cx="2721660" cy="2072328"/>
          </a:xfrm>
          <a:prstGeom prst="rect">
            <a:avLst/>
          </a:prstGeom>
          <a:solidFill>
            <a:srgbClr val="FFFFFF">
              <a:shade val="85000"/>
            </a:srgbClr>
          </a:solidFill>
          <a:ln w="88900" cap="sq">
            <a:solidFill>
              <a:srgbClr val="FFFFFF"/>
            </a:solidFill>
            <a:miter lim="800000"/>
          </a:ln>
          <a:effectLst>
            <a:glow rad="63500">
              <a:schemeClr val="accent1">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82DB5BF7-8052-4992-EF02-306AEAE0B968}"/>
              </a:ext>
            </a:extLst>
          </p:cNvPr>
          <p:cNvPicPr>
            <a:picLocks noChangeAspect="1"/>
          </p:cNvPicPr>
          <p:nvPr/>
        </p:nvPicPr>
        <p:blipFill>
          <a:blip r:embed="rId3"/>
          <a:stretch>
            <a:fillRect/>
          </a:stretch>
        </p:blipFill>
        <p:spPr>
          <a:xfrm>
            <a:off x="4216909" y="1885833"/>
            <a:ext cx="1799221" cy="2045035"/>
          </a:xfrm>
          <a:prstGeom prst="rect">
            <a:avLst/>
          </a:prstGeom>
        </p:spPr>
      </p:pic>
      <p:pic>
        <p:nvPicPr>
          <p:cNvPr id="1026" name="Picture 2" descr="Stroll The City With A Self-Guided Public Art Tour Of Dunwoody">
            <a:extLst>
              <a:ext uri="{FF2B5EF4-FFF2-40B4-BE49-F238E27FC236}">
                <a16:creationId xmlns:a16="http://schemas.microsoft.com/office/drawing/2014/main" id="{19B70DEB-2277-596D-39EA-29CB5868E1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2251" y="4078945"/>
            <a:ext cx="2020806" cy="12124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unwoody displays Green Light Art, Brook Run Park sculpture | Dunwoody News  | appenmedia.com">
            <a:extLst>
              <a:ext uri="{FF2B5EF4-FFF2-40B4-BE49-F238E27FC236}">
                <a16:creationId xmlns:a16="http://schemas.microsoft.com/office/drawing/2014/main" id="{43BBF075-0C18-99D9-0B3A-E17FF707297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11751" y="4078945"/>
            <a:ext cx="1616644" cy="121248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43E954B-7058-E52D-5E9C-95D80310495C}"/>
              </a:ext>
            </a:extLst>
          </p:cNvPr>
          <p:cNvPicPr>
            <a:picLocks noChangeAspect="1"/>
          </p:cNvPicPr>
          <p:nvPr/>
        </p:nvPicPr>
        <p:blipFill>
          <a:blip r:embed="rId6"/>
          <a:stretch>
            <a:fillRect/>
          </a:stretch>
        </p:blipFill>
        <p:spPr>
          <a:xfrm>
            <a:off x="501904" y="1451949"/>
            <a:ext cx="2721660" cy="2058188"/>
          </a:xfrm>
          <a:prstGeom prst="rect">
            <a:avLst/>
          </a:prstGeom>
          <a:solidFill>
            <a:srgbClr val="FFFFFF">
              <a:shade val="85000"/>
            </a:srgbClr>
          </a:solidFill>
          <a:ln w="88900" cap="sq">
            <a:solidFill>
              <a:srgbClr val="FFFFFF"/>
            </a:solidFill>
            <a:miter lim="800000"/>
          </a:ln>
          <a:effectLst>
            <a:glow rad="63500">
              <a:schemeClr val="accent1">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2" name="Picture 8" descr="Find Public Art in Dunwoody | City of Dunwoody">
            <a:extLst>
              <a:ext uri="{FF2B5EF4-FFF2-40B4-BE49-F238E27FC236}">
                <a16:creationId xmlns:a16="http://schemas.microsoft.com/office/drawing/2014/main" id="{2D94F32E-0DD8-F1BE-A107-18ABD8AB2BD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56913" y="4078944"/>
            <a:ext cx="1616644" cy="121500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Dunwoody unveils Storefront Art Exhibit | News List | City of Dunwoody">
            <a:extLst>
              <a:ext uri="{FF2B5EF4-FFF2-40B4-BE49-F238E27FC236}">
                <a16:creationId xmlns:a16="http://schemas.microsoft.com/office/drawing/2014/main" id="{3390DD80-77DC-CCFE-A074-B290C987A2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25819" y="1885833"/>
            <a:ext cx="2721661" cy="20391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05AAC91-C884-E0B0-977A-450E5777B9E2}"/>
              </a:ext>
            </a:extLst>
          </p:cNvPr>
          <p:cNvSpPr txBox="1"/>
          <p:nvPr/>
        </p:nvSpPr>
        <p:spPr>
          <a:xfrm>
            <a:off x="3223564" y="5606052"/>
            <a:ext cx="993345" cy="461665"/>
          </a:xfrm>
          <a:prstGeom prst="rect">
            <a:avLst/>
          </a:prstGeom>
          <a:noFill/>
        </p:spPr>
        <p:txBody>
          <a:bodyPr wrap="square" rtlCol="0">
            <a:spAutoFit/>
          </a:bodyPr>
          <a:lstStyle/>
          <a:p>
            <a:r>
              <a:rPr lang="en-US" sz="800" b="1">
                <a:solidFill>
                  <a:schemeClr val="accent1">
                    <a:lumMod val="75000"/>
                  </a:schemeClr>
                </a:solidFill>
              </a:rPr>
              <a:t>Public Art Implementation Plan</a:t>
            </a:r>
          </a:p>
        </p:txBody>
      </p:sp>
      <p:sp>
        <p:nvSpPr>
          <p:cNvPr id="3" name="TextBox 2">
            <a:extLst>
              <a:ext uri="{FF2B5EF4-FFF2-40B4-BE49-F238E27FC236}">
                <a16:creationId xmlns:a16="http://schemas.microsoft.com/office/drawing/2014/main" id="{A6263AF0-0095-30E7-5EBE-00CD2A77CC4F}"/>
              </a:ext>
            </a:extLst>
          </p:cNvPr>
          <p:cNvSpPr txBox="1"/>
          <p:nvPr/>
        </p:nvSpPr>
        <p:spPr>
          <a:xfrm>
            <a:off x="3223564" y="3259723"/>
            <a:ext cx="883656" cy="338554"/>
          </a:xfrm>
          <a:prstGeom prst="rect">
            <a:avLst/>
          </a:prstGeom>
          <a:noFill/>
        </p:spPr>
        <p:txBody>
          <a:bodyPr wrap="square" rtlCol="0">
            <a:spAutoFit/>
          </a:bodyPr>
          <a:lstStyle/>
          <a:p>
            <a:r>
              <a:rPr lang="en-US" sz="800" b="1">
                <a:solidFill>
                  <a:schemeClr val="accent1">
                    <a:lumMod val="75000"/>
                  </a:schemeClr>
                </a:solidFill>
              </a:rPr>
              <a:t>Arts &amp; Culture Master Plan</a:t>
            </a:r>
          </a:p>
        </p:txBody>
      </p:sp>
    </p:spTree>
    <p:extLst>
      <p:ext uri="{BB962C8B-B14F-4D97-AF65-F5344CB8AC3E}">
        <p14:creationId xmlns:p14="http://schemas.microsoft.com/office/powerpoint/2010/main" val="557619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974E2-886B-C0E9-EEB0-F790671D1A6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27F7F2A-8BC6-AD0B-9265-BC140AD12500}"/>
              </a:ext>
            </a:extLst>
          </p:cNvPr>
          <p:cNvSpPr>
            <a:spLocks noGrp="1"/>
          </p:cNvSpPr>
          <p:nvPr>
            <p:ph type="title"/>
          </p:nvPr>
        </p:nvSpPr>
        <p:spPr/>
        <p:txBody>
          <a:bodyPr>
            <a:noAutofit/>
          </a:bodyPr>
          <a:lstStyle/>
          <a:p>
            <a:r>
              <a:rPr lang="en-US" sz="2800"/>
              <a:t>Dunwoody Police Department</a:t>
            </a:r>
            <a:br>
              <a:rPr lang="en-US" sz="2800"/>
            </a:br>
            <a:endParaRPr lang="en-US" sz="2800"/>
          </a:p>
        </p:txBody>
      </p:sp>
      <p:sp>
        <p:nvSpPr>
          <p:cNvPr id="15" name="Text Placeholder 14">
            <a:extLst>
              <a:ext uri="{FF2B5EF4-FFF2-40B4-BE49-F238E27FC236}">
                <a16:creationId xmlns:a16="http://schemas.microsoft.com/office/drawing/2014/main" id="{CAE4D663-7E0C-C88F-05F9-8A443AB68CD1}"/>
              </a:ext>
            </a:extLst>
          </p:cNvPr>
          <p:cNvSpPr>
            <a:spLocks noGrp="1"/>
          </p:cNvSpPr>
          <p:nvPr>
            <p:ph type="body" idx="1"/>
          </p:nvPr>
        </p:nvSpPr>
        <p:spPr>
          <a:xfrm>
            <a:off x="629842" y="668337"/>
            <a:ext cx="3868340" cy="823912"/>
          </a:xfrm>
        </p:spPr>
        <p:txBody>
          <a:bodyPr/>
          <a:lstStyle/>
          <a:p>
            <a:r>
              <a:rPr lang="en-US" sz="2400"/>
              <a:t>2011 – 2012 Highlights</a:t>
            </a:r>
            <a:endParaRPr lang="en-US"/>
          </a:p>
        </p:txBody>
      </p:sp>
      <p:sp>
        <p:nvSpPr>
          <p:cNvPr id="3" name="Content Placeholder 2">
            <a:extLst>
              <a:ext uri="{FF2B5EF4-FFF2-40B4-BE49-F238E27FC236}">
                <a16:creationId xmlns:a16="http://schemas.microsoft.com/office/drawing/2014/main" id="{6166F177-4686-8BAE-2039-DD240200F43B}"/>
              </a:ext>
            </a:extLst>
          </p:cNvPr>
          <p:cNvSpPr>
            <a:spLocks noGrp="1"/>
          </p:cNvSpPr>
          <p:nvPr>
            <p:ph sz="half" idx="2"/>
          </p:nvPr>
        </p:nvSpPr>
        <p:spPr>
          <a:xfrm>
            <a:off x="3802983" y="1080293"/>
            <a:ext cx="5088443" cy="3684588"/>
          </a:xfrm>
        </p:spPr>
        <p:txBody>
          <a:bodyPr vert="horz" lIns="91440" tIns="45720" rIns="91440" bIns="45720" rtlCol="0" anchor="t">
            <a:normAutofit fontScale="92500" lnSpcReduction="20000"/>
          </a:bodyPr>
          <a:lstStyle/>
          <a:p>
            <a:pPr lvl="1" indent="-457200">
              <a:spcBef>
                <a:spcPts val="0"/>
              </a:spcBef>
              <a:spcAft>
                <a:spcPts val="600"/>
              </a:spcAft>
              <a:buFont typeface="Wingdings" panose="05000000000000000000" pitchFamily="2" charset="2"/>
              <a:buChar char="Ø"/>
            </a:pPr>
            <a:endParaRPr lang="en-US">
              <a:latin typeface="Calibri" panose="020F0502020204030204" pitchFamily="34" charset="0"/>
              <a:ea typeface="Calibri" panose="020F0502020204030204" pitchFamily="34" charset="0"/>
              <a:cs typeface="Times New Roman" panose="02020603050405020304" pitchFamily="18" charset="0"/>
            </a:endParaRPr>
          </a:p>
          <a:p>
            <a:pPr lvl="1" indent="-457200">
              <a:spcBef>
                <a:spcPts val="0"/>
              </a:spcBef>
              <a:spcAft>
                <a:spcPts val="1800"/>
              </a:spcAft>
              <a:buFont typeface="Wingdings" panose="05000000000000000000" pitchFamily="2" charset="2"/>
              <a:buChar char="Ø"/>
            </a:pPr>
            <a:r>
              <a:rPr lang="en-US">
                <a:latin typeface="Calibri"/>
                <a:ea typeface="Calibri" panose="020F0502020204030204" pitchFamily="34" charset="0"/>
                <a:cs typeface="Times New Roman"/>
              </a:rPr>
              <a:t>Oct 2011: </a:t>
            </a:r>
            <a:r>
              <a:rPr lang="en-US" b="1" i="1" err="1">
                <a:latin typeface="Calibri"/>
                <a:ea typeface="Calibri" panose="020F0502020204030204" pitchFamily="34" charset="0"/>
                <a:cs typeface="Times New Roman"/>
              </a:rPr>
              <a:t>ChatComm</a:t>
            </a:r>
            <a:r>
              <a:rPr lang="en-US" b="1" i="1">
                <a:latin typeface="Calibri"/>
                <a:ea typeface="Calibri" panose="020F0502020204030204" pitchFamily="34" charset="0"/>
                <a:cs typeface="Times New Roman"/>
              </a:rPr>
              <a:t> 911</a:t>
            </a:r>
            <a:r>
              <a:rPr lang="en-US">
                <a:latin typeface="Calibri"/>
                <a:ea typeface="Calibri" panose="020F0502020204030204" pitchFamily="34" charset="0"/>
                <a:cs typeface="Times New Roman"/>
              </a:rPr>
              <a:t> begins Emergency Dispatch Services for the City of Dunwoody</a:t>
            </a:r>
          </a:p>
          <a:p>
            <a:pPr lvl="1" indent="-457200">
              <a:spcBef>
                <a:spcPts val="0"/>
              </a:spcBef>
              <a:spcAft>
                <a:spcPts val="1800"/>
              </a:spcAft>
              <a:buFont typeface="Wingdings" panose="05000000000000000000" pitchFamily="2" charset="2"/>
              <a:buChar char="Ø"/>
            </a:pPr>
            <a:r>
              <a:rPr lang="en-US">
                <a:latin typeface="Calibri"/>
                <a:ea typeface="Calibri" panose="020F0502020204030204" pitchFamily="34" charset="0"/>
                <a:cs typeface="Times New Roman"/>
              </a:rPr>
              <a:t>June</a:t>
            </a:r>
            <a:r>
              <a:rPr lang="en-US">
                <a:effectLst/>
                <a:latin typeface="Calibri"/>
                <a:ea typeface="Calibri" panose="020F0502020204030204" pitchFamily="34" charset="0"/>
                <a:cs typeface="Times New Roman"/>
              </a:rPr>
              <a:t> 2011</a:t>
            </a:r>
            <a:r>
              <a:rPr lang="en-US">
                <a:latin typeface="Calibri"/>
                <a:ea typeface="Calibri" panose="020F0502020204030204" pitchFamily="34" charset="0"/>
                <a:cs typeface="Times New Roman"/>
              </a:rPr>
              <a:t>:</a:t>
            </a:r>
            <a:r>
              <a:rPr lang="en-US">
                <a:effectLst/>
                <a:latin typeface="Calibri"/>
                <a:ea typeface="Calibri" panose="020F0502020204030204" pitchFamily="34" charset="0"/>
                <a:cs typeface="Times New Roman"/>
              </a:rPr>
              <a:t> DPD </a:t>
            </a:r>
            <a:r>
              <a:rPr lang="en-US">
                <a:latin typeface="Calibri"/>
                <a:ea typeface="Calibri" panose="020F0502020204030204" pitchFamily="34" charset="0"/>
                <a:cs typeface="Times New Roman"/>
              </a:rPr>
              <a:t>hosts</a:t>
            </a:r>
            <a:r>
              <a:rPr lang="en-US">
                <a:effectLst/>
                <a:latin typeface="Calibri"/>
                <a:ea typeface="Calibri" panose="020F0502020204030204" pitchFamily="34" charset="0"/>
                <a:cs typeface="Times New Roman"/>
              </a:rPr>
              <a:t> </a:t>
            </a:r>
            <a:r>
              <a:rPr lang="en-US" b="1" i="1">
                <a:effectLst/>
                <a:latin typeface="Calibri"/>
                <a:ea typeface="Calibri" panose="020F0502020204030204" pitchFamily="34" charset="0"/>
                <a:cs typeface="Times New Roman"/>
              </a:rPr>
              <a:t>First Georgia Law Enforcement Explorers Academy (GLEEA)</a:t>
            </a:r>
            <a:endParaRPr lang="en-US">
              <a:effectLst/>
              <a:latin typeface="Calibri"/>
              <a:ea typeface="Calibri" panose="020F0502020204030204" pitchFamily="34" charset="0"/>
              <a:cs typeface="Times New Roman"/>
            </a:endParaRPr>
          </a:p>
          <a:p>
            <a:pPr lvl="1" indent="-457200">
              <a:spcBef>
                <a:spcPts val="0"/>
              </a:spcBef>
              <a:spcAft>
                <a:spcPts val="1800"/>
              </a:spcAft>
              <a:buFont typeface="Wingdings" panose="05000000000000000000" pitchFamily="2" charset="2"/>
              <a:buChar char="Ø"/>
            </a:pPr>
            <a:r>
              <a:rPr lang="en-US">
                <a:latin typeface="Calibri"/>
                <a:cs typeface="Times New Roman"/>
              </a:rPr>
              <a:t>July 2012: DPD is presented GACP’s </a:t>
            </a:r>
            <a:r>
              <a:rPr lang="en-US" b="1" i="1">
                <a:latin typeface="Calibri"/>
                <a:cs typeface="Times New Roman"/>
              </a:rPr>
              <a:t>First Place Curtis McClung Award of Excellence</a:t>
            </a:r>
            <a:r>
              <a:rPr lang="en-US">
                <a:latin typeface="Calibri"/>
                <a:cs typeface="Times New Roman"/>
              </a:rPr>
              <a:t> for its Collision Avoidance Training (C.A.T.) Program for Teens</a:t>
            </a:r>
          </a:p>
          <a:p>
            <a:endParaRPr lang="en-US">
              <a:highlight>
                <a:srgbClr val="FFFF00"/>
              </a:highlight>
            </a:endParaRPr>
          </a:p>
        </p:txBody>
      </p:sp>
      <p:sp>
        <p:nvSpPr>
          <p:cNvPr id="4" name="Slide Number Placeholder 3">
            <a:extLst>
              <a:ext uri="{FF2B5EF4-FFF2-40B4-BE49-F238E27FC236}">
                <a16:creationId xmlns:a16="http://schemas.microsoft.com/office/drawing/2014/main" id="{76509F45-5523-2849-AB97-C0A7F76E533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descr="A person in a police uniform working on a computer&#10;&#10;Description automatically generated">
            <a:extLst>
              <a:ext uri="{FF2B5EF4-FFF2-40B4-BE49-F238E27FC236}">
                <a16:creationId xmlns:a16="http://schemas.microsoft.com/office/drawing/2014/main" id="{24BBE4BC-63A3-1461-5801-DFF5B1910E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839" y="1806171"/>
            <a:ext cx="2994144" cy="1996096"/>
          </a:xfrm>
          <a:prstGeom prst="rect">
            <a:avLst/>
          </a:prstGeom>
          <a:ln>
            <a:noFill/>
          </a:ln>
          <a:effectLst>
            <a:outerShdw blurRad="292100" dist="139700" dir="2700000" algn="tl" rotWithShape="0">
              <a:srgbClr val="333333">
                <a:alpha val="65000"/>
              </a:srgbClr>
            </a:outerShdw>
          </a:effectLst>
        </p:spPr>
      </p:pic>
      <p:pic>
        <p:nvPicPr>
          <p:cNvPr id="10" name="Picture 9" descr="A group of police officers standing on the street&#10;&#10;Description automatically generated">
            <a:extLst>
              <a:ext uri="{FF2B5EF4-FFF2-40B4-BE49-F238E27FC236}">
                <a16:creationId xmlns:a16="http://schemas.microsoft.com/office/drawing/2014/main" id="{79973355-5AB9-189D-CDA2-A26FC7128E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6079"/>
          <a:stretch/>
        </p:blipFill>
        <p:spPr>
          <a:xfrm>
            <a:off x="726548" y="4402623"/>
            <a:ext cx="3158727" cy="1751209"/>
          </a:xfrm>
          <a:prstGeom prst="rect">
            <a:avLst/>
          </a:prstGeom>
          <a:ln>
            <a:noFill/>
          </a:ln>
          <a:effectLst>
            <a:outerShdw blurRad="292100" dist="139700" dir="2700000" algn="tl" rotWithShape="0">
              <a:srgbClr val="333333">
                <a:alpha val="65000"/>
              </a:srgbClr>
            </a:outerShdw>
          </a:effectLst>
        </p:spPr>
      </p:pic>
      <p:pic>
        <p:nvPicPr>
          <p:cNvPr id="14" name="Picture 13" descr="A person pointing at a car&#10;&#10;Description automatically generated">
            <a:extLst>
              <a:ext uri="{FF2B5EF4-FFF2-40B4-BE49-F238E27FC236}">
                <a16:creationId xmlns:a16="http://schemas.microsoft.com/office/drawing/2014/main" id="{EA0B2351-9213-3336-E1DC-FF3966B912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6721" y="4426706"/>
            <a:ext cx="2560965" cy="17030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754217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B59C9-FC7A-D8D5-6D0C-A8A8905D823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50272AE-A88F-C432-9E80-4C3F3EBA7F28}"/>
              </a:ext>
            </a:extLst>
          </p:cNvPr>
          <p:cNvSpPr>
            <a:spLocks noGrp="1"/>
          </p:cNvSpPr>
          <p:nvPr>
            <p:ph type="title"/>
          </p:nvPr>
        </p:nvSpPr>
        <p:spPr/>
        <p:txBody>
          <a:bodyPr>
            <a:noAutofit/>
          </a:bodyPr>
          <a:lstStyle/>
          <a:p>
            <a:r>
              <a:rPr lang="en-US" sz="2800"/>
              <a:t>Dunwoody Police Department</a:t>
            </a:r>
            <a:br>
              <a:rPr lang="en-US" sz="2800"/>
            </a:br>
            <a:endParaRPr lang="en-US" sz="2800"/>
          </a:p>
        </p:txBody>
      </p:sp>
      <p:sp>
        <p:nvSpPr>
          <p:cNvPr id="17" name="Text Placeholder 16">
            <a:extLst>
              <a:ext uri="{FF2B5EF4-FFF2-40B4-BE49-F238E27FC236}">
                <a16:creationId xmlns:a16="http://schemas.microsoft.com/office/drawing/2014/main" id="{44EF90C8-46A9-79A7-9160-A35A44237D89}"/>
              </a:ext>
            </a:extLst>
          </p:cNvPr>
          <p:cNvSpPr>
            <a:spLocks noGrp="1"/>
          </p:cNvSpPr>
          <p:nvPr>
            <p:ph type="body" idx="1"/>
          </p:nvPr>
        </p:nvSpPr>
        <p:spPr>
          <a:xfrm>
            <a:off x="629842" y="668337"/>
            <a:ext cx="3868340" cy="823912"/>
          </a:xfrm>
        </p:spPr>
        <p:txBody>
          <a:bodyPr/>
          <a:lstStyle/>
          <a:p>
            <a:r>
              <a:rPr lang="en-US" sz="2400"/>
              <a:t>2014 – 2015 Highlights</a:t>
            </a:r>
            <a:endParaRPr lang="en-US"/>
          </a:p>
        </p:txBody>
      </p:sp>
      <p:sp>
        <p:nvSpPr>
          <p:cNvPr id="3" name="Content Placeholder 2">
            <a:extLst>
              <a:ext uri="{FF2B5EF4-FFF2-40B4-BE49-F238E27FC236}">
                <a16:creationId xmlns:a16="http://schemas.microsoft.com/office/drawing/2014/main" id="{8683AB32-0F9B-5F3A-6A12-C5373CAE7E34}"/>
              </a:ext>
            </a:extLst>
          </p:cNvPr>
          <p:cNvSpPr>
            <a:spLocks noGrp="1"/>
          </p:cNvSpPr>
          <p:nvPr>
            <p:ph sz="half" idx="2"/>
          </p:nvPr>
        </p:nvSpPr>
        <p:spPr>
          <a:xfrm>
            <a:off x="389069" y="1393951"/>
            <a:ext cx="4542603" cy="4778579"/>
          </a:xfrm>
        </p:spPr>
        <p:txBody>
          <a:bodyPr vert="horz" lIns="91440" tIns="45720" rIns="91440" bIns="45720" rtlCol="0" anchor="t">
            <a:normAutofit fontScale="85000" lnSpcReduction="20000"/>
          </a:bodyPr>
          <a:lstStyle/>
          <a:p>
            <a:pPr lvl="1" indent="-457200">
              <a:spcBef>
                <a:spcPts val="0"/>
              </a:spcBef>
              <a:spcAft>
                <a:spcPts val="600"/>
              </a:spcAft>
              <a:buFont typeface="Wingdings" panose="05000000000000000000" pitchFamily="2" charset="2"/>
              <a:buChar char="Ø"/>
            </a:pPr>
            <a:endParaRPr lang="en-US">
              <a:latin typeface="Calibri" panose="020F0502020204030204" pitchFamily="34" charset="0"/>
              <a:ea typeface="Calibri" panose="020F0502020204030204" pitchFamily="34" charset="0"/>
              <a:cs typeface="Times New Roman" panose="02020603050405020304" pitchFamily="18" charset="0"/>
            </a:endParaRPr>
          </a:p>
          <a:p>
            <a:pPr marR="0">
              <a:spcBef>
                <a:spcPts val="0"/>
              </a:spcBef>
              <a:spcAft>
                <a:spcPts val="1200"/>
              </a:spcAft>
              <a:buFont typeface="Wingdings" panose="05000000000000000000" pitchFamily="2" charset="2"/>
              <a:buChar char="Ø"/>
            </a:pPr>
            <a:r>
              <a:rPr lang="en-US" sz="2200">
                <a:effectLst/>
                <a:latin typeface="Calibri"/>
                <a:ea typeface="Calibri" panose="020F0502020204030204" pitchFamily="34" charset="0"/>
                <a:cs typeface="Times New Roman"/>
              </a:rPr>
              <a:t>Nov 2014</a:t>
            </a:r>
            <a:r>
              <a:rPr lang="en-US" sz="2200">
                <a:latin typeface="Calibri"/>
                <a:ea typeface="Calibri" panose="020F0502020204030204" pitchFamily="34" charset="0"/>
                <a:cs typeface="Times New Roman"/>
              </a:rPr>
              <a:t>:</a:t>
            </a:r>
            <a:r>
              <a:rPr lang="en-US" sz="2200">
                <a:effectLst/>
                <a:latin typeface="Calibri"/>
                <a:ea typeface="Calibri" panose="020F0502020204030204" pitchFamily="34" charset="0"/>
                <a:cs typeface="Times New Roman"/>
              </a:rPr>
              <a:t> DPD </a:t>
            </a:r>
            <a:r>
              <a:rPr lang="en-US" sz="2200">
                <a:latin typeface="Calibri"/>
                <a:ea typeface="Calibri" panose="020F0502020204030204" pitchFamily="34" charset="0"/>
                <a:cs typeface="Times New Roman"/>
              </a:rPr>
              <a:t>transitions</a:t>
            </a:r>
            <a:r>
              <a:rPr lang="en-US" sz="2200">
                <a:effectLst/>
                <a:latin typeface="Calibri"/>
                <a:ea typeface="Calibri" panose="020F0502020204030204" pitchFamily="34" charset="0"/>
                <a:cs typeface="Times New Roman"/>
              </a:rPr>
              <a:t> from </a:t>
            </a:r>
            <a:r>
              <a:rPr lang="en-US" sz="2200">
                <a:latin typeface="Calibri"/>
                <a:ea typeface="Calibri" panose="020F0502020204030204" pitchFamily="34" charset="0"/>
                <a:cs typeface="Times New Roman"/>
              </a:rPr>
              <a:t>traditional</a:t>
            </a:r>
            <a:r>
              <a:rPr lang="en-US" sz="2200">
                <a:effectLst/>
                <a:latin typeface="Calibri"/>
                <a:ea typeface="Calibri" panose="020F0502020204030204" pitchFamily="34" charset="0"/>
                <a:cs typeface="Times New Roman"/>
              </a:rPr>
              <a:t> Crown Vic vehicles to the more </a:t>
            </a:r>
            <a:r>
              <a:rPr lang="en-US" sz="2200" b="1" i="1">
                <a:effectLst/>
                <a:latin typeface="Calibri"/>
                <a:ea typeface="Calibri" panose="020F0502020204030204" pitchFamily="34" charset="0"/>
                <a:cs typeface="Times New Roman"/>
              </a:rPr>
              <a:t>modern SUV Police </a:t>
            </a:r>
            <a:r>
              <a:rPr lang="en-US" sz="2200" b="1" i="1">
                <a:latin typeface="Calibri"/>
                <a:ea typeface="Calibri" panose="020F0502020204030204" pitchFamily="34" charset="0"/>
                <a:cs typeface="Times New Roman"/>
              </a:rPr>
              <a:t>vehicles</a:t>
            </a:r>
            <a:endParaRPr lang="en-US" sz="2200">
              <a:effectLst/>
              <a:latin typeface="Calibri"/>
              <a:ea typeface="Calibri" panose="020F0502020204030204" pitchFamily="34" charset="0"/>
              <a:cs typeface="Times New Roman"/>
            </a:endParaRPr>
          </a:p>
          <a:p>
            <a:pPr marR="0">
              <a:spcBef>
                <a:spcPts val="0"/>
              </a:spcBef>
              <a:spcAft>
                <a:spcPts val="1200"/>
              </a:spcAft>
              <a:buFont typeface="Wingdings" panose="05000000000000000000" pitchFamily="2" charset="2"/>
              <a:buChar char="Ø"/>
            </a:pPr>
            <a:r>
              <a:rPr lang="en-US" sz="2200">
                <a:effectLst/>
                <a:latin typeface="Calibri"/>
                <a:ea typeface="Calibri" panose="020F0502020204030204" pitchFamily="34" charset="0"/>
                <a:cs typeface="Times New Roman"/>
              </a:rPr>
              <a:t>May 2015</a:t>
            </a:r>
            <a:r>
              <a:rPr lang="en-US" sz="2200">
                <a:latin typeface="Calibri"/>
                <a:ea typeface="Calibri" panose="020F0502020204030204" pitchFamily="34" charset="0"/>
                <a:cs typeface="Times New Roman"/>
              </a:rPr>
              <a:t>:</a:t>
            </a:r>
            <a:r>
              <a:rPr lang="en-US" sz="2200">
                <a:effectLst/>
                <a:latin typeface="Calibri"/>
                <a:ea typeface="Calibri" panose="020F0502020204030204" pitchFamily="34" charset="0"/>
                <a:cs typeface="Times New Roman"/>
              </a:rPr>
              <a:t> Patrol Officers are issued first </a:t>
            </a:r>
            <a:r>
              <a:rPr lang="en-US" sz="2200" b="1" i="1">
                <a:effectLst/>
                <a:latin typeface="Calibri"/>
                <a:ea typeface="Calibri" panose="020F0502020204030204" pitchFamily="34" charset="0"/>
                <a:cs typeface="Times New Roman"/>
              </a:rPr>
              <a:t>Body Worn Cameras </a:t>
            </a:r>
            <a:r>
              <a:rPr lang="en-US" sz="2200">
                <a:effectLst/>
                <a:latin typeface="Calibri"/>
                <a:ea typeface="Calibri" panose="020F0502020204030204" pitchFamily="34" charset="0"/>
                <a:cs typeface="Times New Roman"/>
              </a:rPr>
              <a:t>to mount onto uniforms as part of their standard uniform equipment</a:t>
            </a:r>
          </a:p>
          <a:p>
            <a:pPr>
              <a:spcBef>
                <a:spcPts val="0"/>
              </a:spcBef>
              <a:spcAft>
                <a:spcPts val="1200"/>
              </a:spcAft>
              <a:buFont typeface="Wingdings" panose="05000000000000000000" pitchFamily="2" charset="2"/>
              <a:buChar char="Ø"/>
            </a:pPr>
            <a:r>
              <a:rPr lang="en-US" sz="2200">
                <a:latin typeface="Calibri"/>
                <a:ea typeface="Calibri" panose="020F0502020204030204" pitchFamily="34" charset="0"/>
                <a:cs typeface="Times New Roman"/>
              </a:rPr>
              <a:t>July</a:t>
            </a:r>
            <a:r>
              <a:rPr lang="en-US" sz="2200">
                <a:effectLst/>
                <a:latin typeface="Calibri"/>
                <a:ea typeface="Calibri" panose="020F0502020204030204" pitchFamily="34" charset="0"/>
                <a:cs typeface="Times New Roman"/>
              </a:rPr>
              <a:t> 2015</a:t>
            </a:r>
            <a:r>
              <a:rPr lang="en-US" sz="2200">
                <a:latin typeface="Calibri"/>
                <a:ea typeface="Calibri" panose="020F0502020204030204" pitchFamily="34" charset="0"/>
                <a:cs typeface="Times New Roman"/>
              </a:rPr>
              <a:t>: </a:t>
            </a:r>
            <a:r>
              <a:rPr lang="en-US" sz="2200">
                <a:effectLst/>
                <a:latin typeface="Calibri"/>
                <a:ea typeface="Calibri" panose="020F0502020204030204" pitchFamily="34" charset="0"/>
                <a:cs typeface="Times New Roman"/>
              </a:rPr>
              <a:t>DPD earns </a:t>
            </a:r>
            <a:r>
              <a:rPr lang="en-US" sz="2200" b="1" i="1">
                <a:effectLst/>
                <a:latin typeface="Calibri"/>
                <a:ea typeface="Calibri" panose="020F0502020204030204" pitchFamily="34" charset="0"/>
                <a:cs typeface="Times New Roman"/>
              </a:rPr>
              <a:t>Bronze Telly Award</a:t>
            </a:r>
            <a:r>
              <a:rPr lang="en-US" sz="2200">
                <a:effectLst/>
                <a:latin typeface="Calibri"/>
                <a:ea typeface="Calibri" panose="020F0502020204030204" pitchFamily="34" charset="0"/>
                <a:cs typeface="Times New Roman"/>
              </a:rPr>
              <a:t> for producing educational video, </a:t>
            </a:r>
            <a:r>
              <a:rPr lang="en-US" sz="2200" b="1" i="1">
                <a:effectLst/>
                <a:latin typeface="Calibri"/>
                <a:ea typeface="Calibri" panose="020F0502020204030204" pitchFamily="34" charset="0"/>
                <a:cs typeface="Times New Roman"/>
              </a:rPr>
              <a:t>”Why I Wear the Badge”</a:t>
            </a:r>
            <a:r>
              <a:rPr lang="en-US" sz="2200" b="1" i="1">
                <a:latin typeface="Calibri"/>
                <a:ea typeface="Calibri" panose="020F0502020204030204" pitchFamily="34" charset="0"/>
                <a:cs typeface="Times New Roman"/>
              </a:rPr>
              <a:t> </a:t>
            </a:r>
            <a:endParaRPr lang="en-US" sz="2200">
              <a:effectLst/>
              <a:latin typeface="Aptos" panose="020B0004020202020204" pitchFamily="34" charset="0"/>
              <a:ea typeface="Calibri" panose="020F0502020204030204" pitchFamily="34" charset="0"/>
              <a:cs typeface="Times New Roman" panose="02020603050405020304" pitchFamily="18" charset="0"/>
            </a:endParaRPr>
          </a:p>
          <a:p>
            <a:pPr>
              <a:spcBef>
                <a:spcPts val="0"/>
              </a:spcBef>
              <a:spcAft>
                <a:spcPts val="1200"/>
              </a:spcAft>
              <a:buFont typeface="Wingdings" panose="05000000000000000000" pitchFamily="2" charset="2"/>
              <a:buChar char="Ø"/>
            </a:pPr>
            <a:r>
              <a:rPr lang="en-US" sz="2200">
                <a:latin typeface="Calibri"/>
                <a:ea typeface="Calibri" panose="020F0502020204030204" pitchFamily="34" charset="0"/>
                <a:cs typeface="Times New Roman"/>
              </a:rPr>
              <a:t>Sept 2015: </a:t>
            </a:r>
            <a:r>
              <a:rPr lang="en-US" sz="2200">
                <a:effectLst/>
                <a:latin typeface="Calibri"/>
                <a:ea typeface="Calibri" panose="020F0502020204030204" pitchFamily="34" charset="0"/>
                <a:cs typeface="Times New Roman"/>
              </a:rPr>
              <a:t>DPD earns </a:t>
            </a:r>
            <a:r>
              <a:rPr lang="en-US" sz="2200" b="1" i="1">
                <a:effectLst/>
                <a:latin typeface="Calibri"/>
                <a:ea typeface="Calibri" panose="020F0502020204030204" pitchFamily="34" charset="0"/>
                <a:cs typeface="Times New Roman"/>
              </a:rPr>
              <a:t>Savvy Award</a:t>
            </a:r>
            <a:r>
              <a:rPr lang="en-US" sz="2200">
                <a:effectLst/>
                <a:latin typeface="Calibri"/>
                <a:ea typeface="Calibri" panose="020F0502020204030204" pitchFamily="34" charset="0"/>
                <a:cs typeface="Times New Roman"/>
              </a:rPr>
              <a:t> in TV/Video Education for producing video, </a:t>
            </a:r>
            <a:r>
              <a:rPr lang="en-US" sz="2200" b="1" i="1">
                <a:effectLst/>
                <a:latin typeface="Calibri"/>
                <a:ea typeface="Calibri" panose="020F0502020204030204" pitchFamily="34" charset="0"/>
                <a:cs typeface="Times New Roman"/>
              </a:rPr>
              <a:t>”Why I Wear the Badge”</a:t>
            </a:r>
            <a:r>
              <a:rPr lang="en-US" sz="2200" b="1" i="1">
                <a:latin typeface="Calibri"/>
                <a:ea typeface="Calibri" panose="020F0502020204030204" pitchFamily="34" charset="0"/>
                <a:cs typeface="Times New Roman"/>
              </a:rPr>
              <a:t> </a:t>
            </a:r>
            <a:endParaRPr lang="en-US" sz="2200">
              <a:effectLst/>
              <a:latin typeface="Aptos" panose="020B0004020202020204" pitchFamily="34" charset="0"/>
              <a:ea typeface="Calibri" panose="020F0502020204030204" pitchFamily="34" charset="0"/>
              <a:cs typeface="Times New Roman" panose="02020603050405020304" pitchFamily="18" charset="0"/>
            </a:endParaRPr>
          </a:p>
          <a:p>
            <a:pPr marR="0">
              <a:spcBef>
                <a:spcPts val="0"/>
              </a:spcBef>
              <a:spcAft>
                <a:spcPts val="1200"/>
              </a:spcAft>
              <a:buFont typeface="Wingdings" panose="05000000000000000000" pitchFamily="2" charset="2"/>
              <a:buChar char="Ø"/>
            </a:pPr>
            <a:r>
              <a:rPr lang="en-US" sz="2200">
                <a:effectLst/>
                <a:latin typeface="Calibri"/>
                <a:ea typeface="Calibri" panose="020F0502020204030204" pitchFamily="34" charset="0"/>
                <a:cs typeface="Times New Roman"/>
              </a:rPr>
              <a:t>Dec 2015</a:t>
            </a:r>
            <a:r>
              <a:rPr lang="en-US" sz="2200">
                <a:latin typeface="Calibri"/>
                <a:ea typeface="Calibri" panose="020F0502020204030204" pitchFamily="34" charset="0"/>
                <a:cs typeface="Times New Roman"/>
              </a:rPr>
              <a:t>:</a:t>
            </a:r>
            <a:r>
              <a:rPr lang="en-US" sz="2200">
                <a:effectLst/>
                <a:latin typeface="Calibri"/>
                <a:ea typeface="Calibri" panose="020F0502020204030204" pitchFamily="34" charset="0"/>
                <a:cs typeface="Times New Roman"/>
              </a:rPr>
              <a:t> First </a:t>
            </a:r>
            <a:r>
              <a:rPr lang="en-US" sz="2200" b="1" i="1">
                <a:effectLst/>
                <a:latin typeface="Calibri"/>
                <a:ea typeface="Calibri" panose="020F0502020204030204" pitchFamily="34" charset="0"/>
                <a:cs typeface="Times New Roman"/>
              </a:rPr>
              <a:t>Naloxone Cartridges </a:t>
            </a:r>
            <a:r>
              <a:rPr lang="en-US" sz="2200">
                <a:effectLst/>
                <a:latin typeface="Calibri"/>
                <a:ea typeface="Calibri" panose="020F0502020204030204" pitchFamily="34" charset="0"/>
                <a:cs typeface="Times New Roman"/>
              </a:rPr>
              <a:t>are issued to all Patrol Officers. A game-changer in saving countless victims of overdose prior to EMT arrival</a:t>
            </a:r>
          </a:p>
          <a:p>
            <a:endParaRPr lang="en-US">
              <a:highlight>
                <a:srgbClr val="FFFF00"/>
              </a:highlight>
            </a:endParaRPr>
          </a:p>
        </p:txBody>
      </p:sp>
      <p:sp>
        <p:nvSpPr>
          <p:cNvPr id="4" name="Slide Number Placeholder 3">
            <a:extLst>
              <a:ext uri="{FF2B5EF4-FFF2-40B4-BE49-F238E27FC236}">
                <a16:creationId xmlns:a16="http://schemas.microsoft.com/office/drawing/2014/main" id="{EB1D350D-A4CA-3F41-D170-CB2DBB46A94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94AFAA6-569D-F83E-57DC-6E9F082D1FB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935154" y="1572738"/>
            <a:ext cx="2604764" cy="1673853"/>
          </a:xfrm>
          <a:prstGeom prst="rect">
            <a:avLst/>
          </a:prstGeom>
          <a:ln>
            <a:noFill/>
          </a:ln>
          <a:effectLst>
            <a:outerShdw blurRad="292100" dist="139700" dir="2700000" algn="tl" rotWithShape="0">
              <a:srgbClr val="333333">
                <a:alpha val="65000"/>
              </a:srgbClr>
            </a:outerShdw>
          </a:effectLst>
        </p:spPr>
      </p:pic>
      <p:pic>
        <p:nvPicPr>
          <p:cNvPr id="5" name="Picture 4" descr="A police officer with a camera attached to his uniform&#10;&#10;Description automatically generated">
            <a:extLst>
              <a:ext uri="{FF2B5EF4-FFF2-40B4-BE49-F238E27FC236}">
                <a16:creationId xmlns:a16="http://schemas.microsoft.com/office/drawing/2014/main" id="{823C6848-C0E8-1D11-4D4E-8508FB3412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1458" y="1690689"/>
            <a:ext cx="1208787" cy="2046303"/>
          </a:xfrm>
          <a:prstGeom prst="rect">
            <a:avLst/>
          </a:prstGeom>
          <a:ln>
            <a:noFill/>
          </a:ln>
          <a:effectLst>
            <a:outerShdw blurRad="292100" dist="139700" dir="2700000" algn="tl" rotWithShape="0">
              <a:srgbClr val="333333">
                <a:alpha val="65000"/>
              </a:srgbClr>
            </a:outerShdw>
          </a:effectLst>
        </p:spPr>
      </p:pic>
      <p:pic>
        <p:nvPicPr>
          <p:cNvPr id="12" name="Picture 11" descr="A purple and yellow container with a label&#10;&#10;Description automatically generated">
            <a:extLst>
              <a:ext uri="{FF2B5EF4-FFF2-40B4-BE49-F238E27FC236}">
                <a16:creationId xmlns:a16="http://schemas.microsoft.com/office/drawing/2014/main" id="{D8645F3B-FDCE-A5E9-55C9-DB6CE6C8F155}"/>
              </a:ext>
            </a:extLst>
          </p:cNvPr>
          <p:cNvPicPr>
            <a:picLocks noChangeAspect="1"/>
          </p:cNvPicPr>
          <p:nvPr/>
        </p:nvPicPr>
        <p:blipFill rotWithShape="1">
          <a:blip r:embed="rId4">
            <a:extLst>
              <a:ext uri="{28A0092B-C50C-407E-A947-70E740481C1C}">
                <a14:useLocalDpi xmlns:a14="http://schemas.microsoft.com/office/drawing/2010/main" val="0"/>
              </a:ext>
            </a:extLst>
          </a:blip>
          <a:srcRect l="13654" r="13195"/>
          <a:stretch/>
        </p:blipFill>
        <p:spPr>
          <a:xfrm>
            <a:off x="7652219" y="3941966"/>
            <a:ext cx="1287263" cy="1759750"/>
          </a:xfrm>
          <a:prstGeom prst="rect">
            <a:avLst/>
          </a:prstGeom>
          <a:ln>
            <a:noFill/>
          </a:ln>
          <a:effectLst>
            <a:outerShdw blurRad="292100" dist="139700" dir="2700000" algn="tl" rotWithShape="0">
              <a:srgbClr val="333333">
                <a:alpha val="65000"/>
              </a:srgbClr>
            </a:outerShdw>
          </a:effectLst>
        </p:spPr>
      </p:pic>
      <p:pic>
        <p:nvPicPr>
          <p:cNvPr id="15" name="Picture 14" descr="A person wearing a hat&#10;&#10;Description automatically generated">
            <a:extLst>
              <a:ext uri="{FF2B5EF4-FFF2-40B4-BE49-F238E27FC236}">
                <a16:creationId xmlns:a16="http://schemas.microsoft.com/office/drawing/2014/main" id="{E5F4F788-A4B9-F6BC-D1C5-BDD075F362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338" t="6974"/>
          <a:stretch/>
        </p:blipFill>
        <p:spPr>
          <a:xfrm>
            <a:off x="5096339" y="3520577"/>
            <a:ext cx="2282394" cy="25204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154767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9988D-962A-B990-0AD9-DE17012CDD4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B6B7D53-6BFC-FFCA-E493-8743842431C7}"/>
              </a:ext>
            </a:extLst>
          </p:cNvPr>
          <p:cNvSpPr>
            <a:spLocks noGrp="1"/>
          </p:cNvSpPr>
          <p:nvPr>
            <p:ph type="title"/>
          </p:nvPr>
        </p:nvSpPr>
        <p:spPr>
          <a:xfrm>
            <a:off x="628650" y="-10620"/>
            <a:ext cx="7886700" cy="1325563"/>
          </a:xfrm>
        </p:spPr>
        <p:txBody>
          <a:bodyPr>
            <a:noAutofit/>
          </a:bodyPr>
          <a:lstStyle/>
          <a:p>
            <a:r>
              <a:rPr lang="en-US" sz="2800"/>
              <a:t>Dunwoody Police Department</a:t>
            </a:r>
            <a:br>
              <a:rPr lang="en-US" sz="2800"/>
            </a:br>
            <a:endParaRPr lang="en-US" sz="2800"/>
          </a:p>
        </p:txBody>
      </p:sp>
      <p:sp>
        <p:nvSpPr>
          <p:cNvPr id="16" name="Text Placeholder 15">
            <a:extLst>
              <a:ext uri="{FF2B5EF4-FFF2-40B4-BE49-F238E27FC236}">
                <a16:creationId xmlns:a16="http://schemas.microsoft.com/office/drawing/2014/main" id="{333FC1F8-D91B-40C9-46EA-D036A776B662}"/>
              </a:ext>
            </a:extLst>
          </p:cNvPr>
          <p:cNvSpPr>
            <a:spLocks noGrp="1"/>
          </p:cNvSpPr>
          <p:nvPr>
            <p:ph type="body" idx="1"/>
          </p:nvPr>
        </p:nvSpPr>
        <p:spPr>
          <a:xfrm>
            <a:off x="703660" y="217147"/>
            <a:ext cx="3868340" cy="823912"/>
          </a:xfrm>
        </p:spPr>
        <p:txBody>
          <a:bodyPr/>
          <a:lstStyle/>
          <a:p>
            <a:r>
              <a:rPr lang="en-US"/>
              <a:t>2016 Highlights</a:t>
            </a:r>
          </a:p>
        </p:txBody>
      </p:sp>
      <p:sp>
        <p:nvSpPr>
          <p:cNvPr id="3" name="Content Placeholder 2">
            <a:extLst>
              <a:ext uri="{FF2B5EF4-FFF2-40B4-BE49-F238E27FC236}">
                <a16:creationId xmlns:a16="http://schemas.microsoft.com/office/drawing/2014/main" id="{D764283F-AD41-A3DC-6CE2-C78B30312863}"/>
              </a:ext>
            </a:extLst>
          </p:cNvPr>
          <p:cNvSpPr>
            <a:spLocks noGrp="1"/>
          </p:cNvSpPr>
          <p:nvPr>
            <p:ph sz="half" idx="2"/>
          </p:nvPr>
        </p:nvSpPr>
        <p:spPr>
          <a:xfrm>
            <a:off x="3108376" y="711063"/>
            <a:ext cx="5806469" cy="4910563"/>
          </a:xfrm>
        </p:spPr>
        <p:txBody>
          <a:bodyPr vert="horz" wrap="square" lIns="91440" tIns="45720" rIns="91440" bIns="45720" rtlCol="0" anchor="t">
            <a:normAutofit lnSpcReduction="10000"/>
          </a:bodyPr>
          <a:lstStyle/>
          <a:p>
            <a:pPr lvl="1" indent="-457200">
              <a:spcBef>
                <a:spcPts val="0"/>
              </a:spcBef>
              <a:spcAft>
                <a:spcPts val="600"/>
              </a:spcAft>
              <a:buFont typeface="Wingdings" panose="05000000000000000000" pitchFamily="2" charset="2"/>
              <a:buChar char="Ø"/>
            </a:pPr>
            <a:endParaRPr lang="en-US">
              <a:latin typeface="Calibri" panose="020F0502020204030204" pitchFamily="34" charset="0"/>
              <a:ea typeface="Calibri" panose="020F0502020204030204" pitchFamily="34" charset="0"/>
              <a:cs typeface="Times New Roman" panose="02020603050405020304" pitchFamily="18" charset="0"/>
            </a:endParaRPr>
          </a:p>
          <a:p>
            <a:pPr marR="0">
              <a:spcBef>
                <a:spcPts val="0"/>
              </a:spcBef>
              <a:spcAft>
                <a:spcPts val="1600"/>
              </a:spcAft>
              <a:buFont typeface="Wingdings" panose="05000000000000000000" pitchFamily="2" charset="2"/>
              <a:buChar char="Ø"/>
            </a:pPr>
            <a:r>
              <a:rPr lang="en-US" sz="2200">
                <a:effectLst/>
                <a:latin typeface="Calibri"/>
                <a:ea typeface="Calibri" panose="020F0502020204030204" pitchFamily="34" charset="0"/>
                <a:cs typeface="Times New Roman"/>
              </a:rPr>
              <a:t>Feb 2016</a:t>
            </a:r>
            <a:r>
              <a:rPr lang="en-US" sz="2200">
                <a:latin typeface="Calibri"/>
                <a:ea typeface="Calibri" panose="020F0502020204030204" pitchFamily="34" charset="0"/>
                <a:cs typeface="Times New Roman"/>
              </a:rPr>
              <a:t>:</a:t>
            </a:r>
            <a:r>
              <a:rPr lang="en-US" sz="2200">
                <a:effectLst/>
                <a:latin typeface="Calibri"/>
                <a:ea typeface="Calibri" panose="020F0502020204030204" pitchFamily="34" charset="0"/>
                <a:cs typeface="Times New Roman"/>
              </a:rPr>
              <a:t> DPD Hosts First </a:t>
            </a:r>
            <a:r>
              <a:rPr lang="en-US" sz="2200" b="1" i="1">
                <a:effectLst/>
                <a:latin typeface="Calibri"/>
                <a:ea typeface="Calibri" panose="020F0502020204030204" pitchFamily="34" charset="0"/>
                <a:cs typeface="Times New Roman"/>
              </a:rPr>
              <a:t>Civilian Response to Active Shooter Events (C.R.A.S.E.) Class</a:t>
            </a:r>
          </a:p>
          <a:p>
            <a:pPr marR="0">
              <a:spcBef>
                <a:spcPts val="0"/>
              </a:spcBef>
              <a:spcAft>
                <a:spcPts val="1600"/>
              </a:spcAft>
              <a:buFont typeface="Wingdings" panose="05000000000000000000" pitchFamily="2" charset="2"/>
              <a:buChar char="Ø"/>
            </a:pPr>
            <a:r>
              <a:rPr lang="en-US" sz="2200">
                <a:latin typeface="+mn-lt"/>
                <a:ea typeface="Calibri" panose="020F0502020204030204" pitchFamily="34" charset="0"/>
                <a:cs typeface="Times New Roman"/>
              </a:rPr>
              <a:t>Apr 2016: </a:t>
            </a:r>
            <a:r>
              <a:rPr lang="en-US" sz="2200" b="1" i="1">
                <a:latin typeface="+mn-lt"/>
                <a:ea typeface="Calibri" panose="020F0502020204030204" pitchFamily="34" charset="0"/>
                <a:cs typeface="Times New Roman"/>
              </a:rPr>
              <a:t>First UAV (Drone) </a:t>
            </a:r>
            <a:r>
              <a:rPr lang="en-US" sz="2200">
                <a:latin typeface="+mn-lt"/>
                <a:ea typeface="Calibri" panose="020F0502020204030204" pitchFamily="34" charset="0"/>
                <a:cs typeface="Times New Roman"/>
              </a:rPr>
              <a:t>is utilized as a standard operational tool.</a:t>
            </a:r>
            <a:endParaRPr lang="en-US" sz="2200">
              <a:effectLst/>
              <a:latin typeface="+mn-lt"/>
              <a:ea typeface="Calibri" panose="020F0502020204030204" pitchFamily="34" charset="0"/>
              <a:cs typeface="Times New Roman"/>
            </a:endParaRPr>
          </a:p>
          <a:p>
            <a:pPr marR="0">
              <a:spcBef>
                <a:spcPts val="0"/>
              </a:spcBef>
              <a:spcAft>
                <a:spcPts val="1600"/>
              </a:spcAft>
              <a:buFont typeface="Wingdings" panose="05000000000000000000" pitchFamily="2" charset="2"/>
              <a:buChar char="Ø"/>
            </a:pPr>
            <a:r>
              <a:rPr lang="en-US" sz="2200">
                <a:effectLst/>
                <a:latin typeface="Calibri"/>
                <a:ea typeface="Calibri" panose="020F0502020204030204" pitchFamily="34" charset="0"/>
                <a:cs typeface="Times New Roman"/>
              </a:rPr>
              <a:t>Oct 2016</a:t>
            </a:r>
            <a:r>
              <a:rPr lang="en-US" sz="2200">
                <a:latin typeface="Calibri"/>
                <a:ea typeface="Calibri" panose="020F0502020204030204" pitchFamily="34" charset="0"/>
                <a:cs typeface="Times New Roman"/>
              </a:rPr>
              <a:t>:</a:t>
            </a:r>
            <a:r>
              <a:rPr lang="en-US" sz="2200">
                <a:effectLst/>
                <a:latin typeface="Calibri"/>
                <a:ea typeface="Calibri" panose="020F0502020204030204" pitchFamily="34" charset="0"/>
                <a:cs typeface="Times New Roman"/>
              </a:rPr>
              <a:t> DPD </a:t>
            </a:r>
            <a:r>
              <a:rPr lang="en-US" sz="2200">
                <a:latin typeface="Calibri"/>
                <a:ea typeface="Calibri" panose="020F0502020204030204" pitchFamily="34" charset="0"/>
                <a:cs typeface="Times New Roman"/>
              </a:rPr>
              <a:t>hosts</a:t>
            </a:r>
            <a:r>
              <a:rPr lang="en-US" sz="2200">
                <a:effectLst/>
                <a:latin typeface="Calibri"/>
                <a:ea typeface="Calibri" panose="020F0502020204030204" pitchFamily="34" charset="0"/>
                <a:cs typeface="Times New Roman"/>
              </a:rPr>
              <a:t> </a:t>
            </a:r>
            <a:r>
              <a:rPr lang="en-US" sz="2200">
                <a:latin typeface="Calibri"/>
                <a:ea typeface="Calibri" panose="020F0502020204030204" pitchFamily="34" charset="0"/>
                <a:cs typeface="Times New Roman"/>
              </a:rPr>
              <a:t>first</a:t>
            </a:r>
            <a:r>
              <a:rPr lang="en-US" sz="2200">
                <a:effectLst/>
                <a:latin typeface="Calibri"/>
                <a:ea typeface="Calibri" panose="020F0502020204030204" pitchFamily="34" charset="0"/>
                <a:cs typeface="Times New Roman"/>
              </a:rPr>
              <a:t> </a:t>
            </a:r>
            <a:r>
              <a:rPr lang="en-US" sz="2200" b="1" i="1">
                <a:effectLst/>
                <a:latin typeface="Calibri"/>
                <a:ea typeface="Calibri" panose="020F0502020204030204" pitchFamily="34" charset="0"/>
                <a:cs typeface="Times New Roman"/>
              </a:rPr>
              <a:t>Multi-Jurisdictional Active Shooter/Mass Casualty Exercise</a:t>
            </a:r>
            <a:r>
              <a:rPr lang="en-US" sz="2200">
                <a:effectLst/>
                <a:latin typeface="Calibri"/>
                <a:ea typeface="Calibri" panose="020F0502020204030204" pitchFamily="34" charset="0"/>
                <a:cs typeface="Times New Roman"/>
              </a:rPr>
              <a:t> with </a:t>
            </a:r>
            <a:r>
              <a:rPr lang="en-US" sz="2200">
                <a:latin typeface="Calibri"/>
                <a:ea typeface="Calibri" panose="020F0502020204030204" pitchFamily="34" charset="0"/>
                <a:cs typeface="Times New Roman"/>
              </a:rPr>
              <a:t>neighboring</a:t>
            </a:r>
            <a:r>
              <a:rPr lang="en-US" sz="2200">
                <a:effectLst/>
                <a:latin typeface="Calibri"/>
                <a:ea typeface="Calibri" panose="020F0502020204030204" pitchFamily="34" charset="0"/>
                <a:cs typeface="Times New Roman"/>
              </a:rPr>
              <a:t> First Responder Agencies</a:t>
            </a:r>
          </a:p>
          <a:p>
            <a:pPr marR="0">
              <a:spcBef>
                <a:spcPts val="0"/>
              </a:spcBef>
              <a:spcAft>
                <a:spcPts val="1600"/>
              </a:spcAft>
              <a:buFont typeface="Wingdings" panose="05000000000000000000" pitchFamily="2" charset="2"/>
              <a:buChar char="Ø"/>
            </a:pPr>
            <a:r>
              <a:rPr lang="en-US" sz="2200">
                <a:effectLst/>
                <a:latin typeface="Calibri"/>
                <a:ea typeface="Calibri" panose="020F0502020204030204" pitchFamily="34" charset="0"/>
                <a:cs typeface="Times New Roman"/>
              </a:rPr>
              <a:t>Oct 2016</a:t>
            </a:r>
            <a:r>
              <a:rPr lang="en-US" sz="2200">
                <a:latin typeface="Calibri"/>
                <a:ea typeface="Calibri" panose="020F0502020204030204" pitchFamily="34" charset="0"/>
                <a:cs typeface="Times New Roman"/>
              </a:rPr>
              <a:t>:</a:t>
            </a:r>
            <a:r>
              <a:rPr lang="en-US" sz="2200">
                <a:effectLst/>
                <a:latin typeface="Calibri"/>
                <a:ea typeface="Calibri" panose="020F0502020204030204" pitchFamily="34" charset="0"/>
                <a:cs typeface="Times New Roman"/>
              </a:rPr>
              <a:t> </a:t>
            </a:r>
            <a:r>
              <a:rPr lang="en-US" sz="2200" b="1" i="1">
                <a:effectLst/>
                <a:latin typeface="Calibri"/>
                <a:ea typeface="Calibri" panose="020F0502020204030204" pitchFamily="34" charset="0"/>
                <a:cs typeface="Times New Roman"/>
              </a:rPr>
              <a:t>The Griffin Project</a:t>
            </a:r>
            <a:r>
              <a:rPr lang="en-US" sz="2200">
                <a:effectLst/>
                <a:latin typeface="Calibri"/>
                <a:ea typeface="Calibri" panose="020F0502020204030204" pitchFamily="34" charset="0"/>
                <a:cs typeface="Times New Roman"/>
              </a:rPr>
              <a:t> is launched to help build relationships and understanding between Officers and Autistic Children</a:t>
            </a:r>
          </a:p>
          <a:p>
            <a:pPr>
              <a:spcBef>
                <a:spcPts val="0"/>
              </a:spcBef>
              <a:spcAft>
                <a:spcPts val="1600"/>
              </a:spcAft>
              <a:buFont typeface="Wingdings" panose="05000000000000000000" pitchFamily="2" charset="2"/>
              <a:buChar char="Ø"/>
            </a:pPr>
            <a:r>
              <a:rPr lang="en-US" sz="2200">
                <a:effectLst/>
                <a:latin typeface="Calibri"/>
                <a:ea typeface="Calibri" panose="020F0502020204030204" pitchFamily="34" charset="0"/>
                <a:cs typeface="Times New Roman"/>
              </a:rPr>
              <a:t>Nov 2016</a:t>
            </a:r>
            <a:r>
              <a:rPr lang="en-US" sz="2200">
                <a:latin typeface="Calibri"/>
                <a:ea typeface="Calibri" panose="020F0502020204030204" pitchFamily="34" charset="0"/>
                <a:cs typeface="Times New Roman"/>
              </a:rPr>
              <a:t>: Roll Out of </a:t>
            </a:r>
            <a:r>
              <a:rPr lang="en-US" sz="2200" b="1" i="1">
                <a:effectLst/>
                <a:latin typeface="Calibri"/>
                <a:ea typeface="Calibri" panose="020F0502020204030204" pitchFamily="34" charset="0"/>
                <a:cs typeface="Times New Roman"/>
              </a:rPr>
              <a:t>Citizens on Patrol </a:t>
            </a:r>
            <a:r>
              <a:rPr lang="en-US" sz="2200">
                <a:effectLst/>
                <a:latin typeface="Calibri"/>
                <a:ea typeface="Calibri" panose="020F0502020204030204" pitchFamily="34" charset="0"/>
                <a:cs typeface="Times New Roman"/>
              </a:rPr>
              <a:t>program</a:t>
            </a:r>
            <a:r>
              <a:rPr lang="en-US" sz="2200">
                <a:highlight>
                  <a:srgbClr val="FFFF00"/>
                </a:highlight>
                <a:latin typeface="Arial"/>
                <a:cs typeface="Arial"/>
              </a:rPr>
              <a:t>       </a:t>
            </a:r>
            <a:endParaRPr lang="en-US" sz="2200">
              <a:highlight>
                <a:srgbClr val="FFFF00"/>
              </a:highlight>
            </a:endParaRPr>
          </a:p>
        </p:txBody>
      </p:sp>
      <p:sp>
        <p:nvSpPr>
          <p:cNvPr id="4" name="Slide Number Placeholder 3">
            <a:extLst>
              <a:ext uri="{FF2B5EF4-FFF2-40B4-BE49-F238E27FC236}">
                <a16:creationId xmlns:a16="http://schemas.microsoft.com/office/drawing/2014/main" id="{F655CC67-413D-3819-DBB2-5E7498EFA96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descr="A person standing in front of a group of people&#10;&#10;Description automatically generated">
            <a:extLst>
              <a:ext uri="{FF2B5EF4-FFF2-40B4-BE49-F238E27FC236}">
                <a16:creationId xmlns:a16="http://schemas.microsoft.com/office/drawing/2014/main" id="{05A66656-DD46-1FA9-AB21-A4A46094C3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8446" y="1192345"/>
            <a:ext cx="1988256" cy="1274945"/>
          </a:xfrm>
          <a:prstGeom prst="rect">
            <a:avLst/>
          </a:prstGeom>
          <a:ln>
            <a:noFill/>
          </a:ln>
          <a:effectLst>
            <a:outerShdw blurRad="292100" dist="139700" dir="2700000" algn="tl" rotWithShape="0">
              <a:srgbClr val="333333">
                <a:alpha val="65000"/>
              </a:srgbClr>
            </a:outerShdw>
          </a:effectLst>
        </p:spPr>
      </p:pic>
      <p:pic>
        <p:nvPicPr>
          <p:cNvPr id="11" name="Picture 10" descr="A person being carried by police officers&#10;&#10;Description automatically generated">
            <a:extLst>
              <a:ext uri="{FF2B5EF4-FFF2-40B4-BE49-F238E27FC236}">
                <a16:creationId xmlns:a16="http://schemas.microsoft.com/office/drawing/2014/main" id="{AFB85A0A-7824-9B46-EE93-F9C6C2FBB5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46" y="4215018"/>
            <a:ext cx="2034399" cy="1308713"/>
          </a:xfrm>
          <a:prstGeom prst="rect">
            <a:avLst/>
          </a:prstGeom>
          <a:ln>
            <a:noFill/>
          </a:ln>
          <a:effectLst>
            <a:outerShdw blurRad="292100" dist="139700" dir="2700000" algn="tl" rotWithShape="0">
              <a:srgbClr val="333333">
                <a:alpha val="65000"/>
              </a:srgbClr>
            </a:outerShdw>
          </a:effectLst>
        </p:spPr>
      </p:pic>
      <p:pic>
        <p:nvPicPr>
          <p:cNvPr id="20" name="Picture 19" descr="A person walking in a field with a drone&#10;&#10;Description automatically generated">
            <a:extLst>
              <a:ext uri="{FF2B5EF4-FFF2-40B4-BE49-F238E27FC236}">
                <a16:creationId xmlns:a16="http://schemas.microsoft.com/office/drawing/2014/main" id="{F1164F85-8EA0-E819-DE3C-C28299C039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107" t="23331" r="37671" b="8615"/>
          <a:stretch/>
        </p:blipFill>
        <p:spPr>
          <a:xfrm>
            <a:off x="917347" y="2618260"/>
            <a:ext cx="2035498" cy="1445788"/>
          </a:xfrm>
          <a:prstGeom prst="rect">
            <a:avLst/>
          </a:prstGeom>
          <a:ln>
            <a:noFill/>
          </a:ln>
          <a:effectLst>
            <a:outerShdw blurRad="292100" dist="139700" dir="2700000" algn="tl" rotWithShape="0">
              <a:srgbClr val="333333">
                <a:alpha val="65000"/>
              </a:srgbClr>
            </a:outerShdw>
          </a:effectLst>
        </p:spPr>
      </p:pic>
      <p:pic>
        <p:nvPicPr>
          <p:cNvPr id="22" name="Picture 21" descr="A group of people posing for a photo&#10;&#10;Description automatically generated">
            <a:extLst>
              <a:ext uri="{FF2B5EF4-FFF2-40B4-BE49-F238E27FC236}">
                <a16:creationId xmlns:a16="http://schemas.microsoft.com/office/drawing/2014/main" id="{DC33C0C5-CD97-2F60-846D-BC57C3166AA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4413" b="8928"/>
          <a:stretch/>
        </p:blipFill>
        <p:spPr>
          <a:xfrm>
            <a:off x="4705282" y="5026054"/>
            <a:ext cx="2019800" cy="1161276"/>
          </a:xfrm>
          <a:prstGeom prst="rect">
            <a:avLst/>
          </a:prstGeom>
          <a:ln>
            <a:noFill/>
          </a:ln>
          <a:effectLst>
            <a:outerShdw blurRad="292100" dist="139700" dir="2700000" algn="tl" rotWithShape="0">
              <a:srgbClr val="333333">
                <a:alpha val="65000"/>
              </a:srgbClr>
            </a:outerShdw>
          </a:effectLst>
        </p:spPr>
      </p:pic>
      <p:pic>
        <p:nvPicPr>
          <p:cNvPr id="24" name="Picture 23" descr="A group of men standing next to each other&#10;&#10;Description automatically generated">
            <a:extLst>
              <a:ext uri="{FF2B5EF4-FFF2-40B4-BE49-F238E27FC236}">
                <a16:creationId xmlns:a16="http://schemas.microsoft.com/office/drawing/2014/main" id="{D6B85F07-E95C-958C-A3C7-9525B3F0DB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0613" y="5026054"/>
            <a:ext cx="1741915" cy="11612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471910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2DA55-E55B-7E2A-B177-5FC1C1181E5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375CA07-4A97-D5F0-F8DC-D128232E90F5}"/>
              </a:ext>
            </a:extLst>
          </p:cNvPr>
          <p:cNvSpPr>
            <a:spLocks noGrp="1"/>
          </p:cNvSpPr>
          <p:nvPr>
            <p:ph type="title"/>
          </p:nvPr>
        </p:nvSpPr>
        <p:spPr>
          <a:xfrm>
            <a:off x="553640" y="136524"/>
            <a:ext cx="7886700" cy="1325563"/>
          </a:xfrm>
        </p:spPr>
        <p:txBody>
          <a:bodyPr>
            <a:noAutofit/>
          </a:bodyPr>
          <a:lstStyle/>
          <a:p>
            <a:r>
              <a:rPr lang="en-US" sz="2800"/>
              <a:t>Dunwoody Police Department</a:t>
            </a:r>
            <a:br>
              <a:rPr lang="en-US" sz="2800"/>
            </a:br>
            <a:endParaRPr lang="en-US" sz="2800"/>
          </a:p>
        </p:txBody>
      </p:sp>
      <p:sp>
        <p:nvSpPr>
          <p:cNvPr id="16" name="Text Placeholder 15">
            <a:extLst>
              <a:ext uri="{FF2B5EF4-FFF2-40B4-BE49-F238E27FC236}">
                <a16:creationId xmlns:a16="http://schemas.microsoft.com/office/drawing/2014/main" id="{469D5ACC-5462-7208-D55F-173012223FB2}"/>
              </a:ext>
            </a:extLst>
          </p:cNvPr>
          <p:cNvSpPr>
            <a:spLocks noGrp="1"/>
          </p:cNvSpPr>
          <p:nvPr>
            <p:ph type="body" idx="1"/>
          </p:nvPr>
        </p:nvSpPr>
        <p:spPr>
          <a:xfrm>
            <a:off x="628650" y="428584"/>
            <a:ext cx="3868340" cy="823912"/>
          </a:xfrm>
        </p:spPr>
        <p:txBody>
          <a:bodyPr/>
          <a:lstStyle/>
          <a:p>
            <a:r>
              <a:rPr lang="en-US"/>
              <a:t>2019 Highlights</a:t>
            </a:r>
          </a:p>
        </p:txBody>
      </p:sp>
      <p:sp>
        <p:nvSpPr>
          <p:cNvPr id="3" name="Content Placeholder 2">
            <a:extLst>
              <a:ext uri="{FF2B5EF4-FFF2-40B4-BE49-F238E27FC236}">
                <a16:creationId xmlns:a16="http://schemas.microsoft.com/office/drawing/2014/main" id="{0D9A23A2-5F5D-FBBE-7AA6-D3F63904DB27}"/>
              </a:ext>
            </a:extLst>
          </p:cNvPr>
          <p:cNvSpPr>
            <a:spLocks noGrp="1"/>
          </p:cNvSpPr>
          <p:nvPr>
            <p:ph sz="half" idx="2"/>
          </p:nvPr>
        </p:nvSpPr>
        <p:spPr>
          <a:xfrm>
            <a:off x="2912639" y="1041059"/>
            <a:ext cx="5806469" cy="4910563"/>
          </a:xfrm>
        </p:spPr>
        <p:txBody>
          <a:bodyPr vert="horz" wrap="square" lIns="91440" tIns="45720" rIns="91440" bIns="45720" rtlCol="0" anchor="t">
            <a:normAutofit/>
          </a:bodyPr>
          <a:lstStyle/>
          <a:p>
            <a:pPr lvl="1" indent="-457200">
              <a:spcBef>
                <a:spcPts val="0"/>
              </a:spcBef>
              <a:spcAft>
                <a:spcPts val="600"/>
              </a:spcAft>
              <a:buFont typeface="Wingdings" panose="05000000000000000000" pitchFamily="2" charset="2"/>
              <a:buChar char="Ø"/>
            </a:pPr>
            <a:endParaRPr lang="en-US">
              <a:latin typeface="Calibri" panose="020F0502020204030204" pitchFamily="34" charset="0"/>
              <a:ea typeface="Calibri" panose="020F0502020204030204" pitchFamily="34" charset="0"/>
              <a:cs typeface="Times New Roman" panose="02020603050405020304" pitchFamily="18" charset="0"/>
            </a:endParaRPr>
          </a:p>
          <a:p>
            <a:pPr marR="0">
              <a:spcBef>
                <a:spcPts val="0"/>
              </a:spcBef>
              <a:spcAft>
                <a:spcPts val="1600"/>
              </a:spcAft>
              <a:buFont typeface="Wingdings" panose="05000000000000000000" pitchFamily="2" charset="2"/>
              <a:buChar char="Ø"/>
            </a:pPr>
            <a:r>
              <a:rPr lang="en-US" sz="2400">
                <a:effectLst/>
                <a:latin typeface="Calibri"/>
                <a:ea typeface="Calibri" panose="020F0502020204030204" pitchFamily="34" charset="0"/>
                <a:cs typeface="Times New Roman"/>
              </a:rPr>
              <a:t>Jan 2019</a:t>
            </a:r>
            <a:r>
              <a:rPr lang="en-US" sz="2400">
                <a:latin typeface="Calibri"/>
                <a:ea typeface="Calibri" panose="020F0502020204030204" pitchFamily="34" charset="0"/>
                <a:cs typeface="Times New Roman"/>
              </a:rPr>
              <a:t>:</a:t>
            </a:r>
            <a:r>
              <a:rPr lang="en-US" sz="2400">
                <a:effectLst/>
                <a:latin typeface="Calibri"/>
                <a:ea typeface="Calibri" panose="020F0502020204030204" pitchFamily="34" charset="0"/>
                <a:cs typeface="Times New Roman"/>
              </a:rPr>
              <a:t> DPD adopts </a:t>
            </a:r>
            <a:r>
              <a:rPr lang="en-US" sz="2400" b="1" i="1">
                <a:effectLst/>
                <a:latin typeface="Calibri"/>
                <a:ea typeface="Calibri" panose="020F0502020204030204" pitchFamily="34" charset="0"/>
                <a:cs typeface="Times New Roman"/>
              </a:rPr>
              <a:t>Yellow Dot Program </a:t>
            </a:r>
            <a:r>
              <a:rPr lang="en-US" sz="2400">
                <a:effectLst/>
                <a:latin typeface="Calibri"/>
                <a:ea typeface="Calibri" panose="020F0502020204030204" pitchFamily="34" charset="0"/>
                <a:cs typeface="Times New Roman"/>
              </a:rPr>
              <a:t>to help civilians notify first responders of special medical needs when they are unable to</a:t>
            </a:r>
          </a:p>
          <a:p>
            <a:pPr marR="0">
              <a:spcBef>
                <a:spcPts val="0"/>
              </a:spcBef>
              <a:spcAft>
                <a:spcPts val="1600"/>
              </a:spcAft>
              <a:buFont typeface="Wingdings" panose="05000000000000000000" pitchFamily="2" charset="2"/>
              <a:buChar char="Ø"/>
            </a:pPr>
            <a:r>
              <a:rPr lang="en-US" sz="2400">
                <a:effectLst/>
                <a:latin typeface="Calibri"/>
                <a:ea typeface="Calibri" panose="020F0502020204030204" pitchFamily="34" charset="0"/>
                <a:cs typeface="Times New Roman"/>
              </a:rPr>
              <a:t>Mar 2019</a:t>
            </a:r>
            <a:r>
              <a:rPr lang="en-US" sz="2400">
                <a:latin typeface="Calibri"/>
                <a:ea typeface="Calibri" panose="020F0502020204030204" pitchFamily="34" charset="0"/>
                <a:cs typeface="Times New Roman"/>
              </a:rPr>
              <a:t>:</a:t>
            </a:r>
            <a:r>
              <a:rPr lang="en-US" sz="2400">
                <a:effectLst/>
                <a:latin typeface="Calibri"/>
                <a:ea typeface="Calibri" panose="020F0502020204030204" pitchFamily="34" charset="0"/>
                <a:cs typeface="Times New Roman"/>
              </a:rPr>
              <a:t> DPD begins mandatory </a:t>
            </a:r>
            <a:r>
              <a:rPr lang="en-US" sz="2400" b="1" i="1">
                <a:effectLst/>
                <a:latin typeface="Calibri"/>
                <a:ea typeface="Calibri" panose="020F0502020204030204" pitchFamily="34" charset="0"/>
                <a:cs typeface="Times New Roman"/>
              </a:rPr>
              <a:t>Mental Health Training </a:t>
            </a:r>
            <a:r>
              <a:rPr lang="en-US" sz="2400">
                <a:effectLst/>
                <a:latin typeface="Calibri"/>
                <a:ea typeface="Calibri" panose="020F0502020204030204" pitchFamily="34" charset="0"/>
                <a:cs typeface="Times New Roman"/>
              </a:rPr>
              <a:t>for all </a:t>
            </a:r>
            <a:r>
              <a:rPr lang="en-US" sz="2400">
                <a:latin typeface="Calibri"/>
                <a:ea typeface="Calibri" panose="020F0502020204030204" pitchFamily="34" charset="0"/>
                <a:cs typeface="Times New Roman"/>
              </a:rPr>
              <a:t>officers</a:t>
            </a:r>
            <a:endParaRPr lang="en-US" sz="2400">
              <a:effectLst/>
              <a:latin typeface="Calibri"/>
              <a:ea typeface="Calibri" panose="020F0502020204030204" pitchFamily="34" charset="0"/>
              <a:cs typeface="Times New Roman"/>
            </a:endParaRPr>
          </a:p>
          <a:p>
            <a:pPr>
              <a:spcBef>
                <a:spcPts val="0"/>
              </a:spcBef>
              <a:spcAft>
                <a:spcPts val="1600"/>
              </a:spcAft>
              <a:buFont typeface="Wingdings" panose="05000000000000000000" pitchFamily="2" charset="2"/>
              <a:buChar char="Ø"/>
            </a:pPr>
            <a:r>
              <a:rPr lang="en-US" sz="2400">
                <a:effectLst/>
                <a:latin typeface="Calibri"/>
                <a:ea typeface="Calibri" panose="020F0502020204030204" pitchFamily="34" charset="0"/>
                <a:cs typeface="Times New Roman"/>
              </a:rPr>
              <a:t>Sep 2019</a:t>
            </a:r>
            <a:r>
              <a:rPr lang="en-US" sz="2400">
                <a:latin typeface="Calibri"/>
                <a:ea typeface="Calibri" panose="020F0502020204030204" pitchFamily="34" charset="0"/>
                <a:cs typeface="Times New Roman"/>
              </a:rPr>
              <a:t>:</a:t>
            </a:r>
            <a:r>
              <a:rPr lang="en-US" sz="2400">
                <a:effectLst/>
                <a:latin typeface="Calibri"/>
                <a:ea typeface="Calibri" panose="020F0502020204030204" pitchFamily="34" charset="0"/>
                <a:cs typeface="Times New Roman"/>
              </a:rPr>
              <a:t> Official </a:t>
            </a:r>
            <a:r>
              <a:rPr lang="en-US" sz="2400">
                <a:latin typeface="Calibri"/>
                <a:ea typeface="Calibri" panose="020F0502020204030204" pitchFamily="34" charset="0"/>
                <a:cs typeface="Times New Roman"/>
              </a:rPr>
              <a:t>opening</a:t>
            </a:r>
            <a:r>
              <a:rPr lang="en-US" sz="2400">
                <a:effectLst/>
                <a:latin typeface="Calibri"/>
                <a:ea typeface="Calibri" panose="020F0502020204030204" pitchFamily="34" charset="0"/>
                <a:cs typeface="Times New Roman"/>
              </a:rPr>
              <a:t> of </a:t>
            </a:r>
            <a:r>
              <a:rPr lang="en-US" sz="2400" b="1" i="1">
                <a:effectLst/>
                <a:latin typeface="Calibri"/>
                <a:ea typeface="Calibri" panose="020F0502020204030204" pitchFamily="34" charset="0"/>
                <a:cs typeface="Times New Roman"/>
              </a:rPr>
              <a:t>North Shallowford Annex Facility</a:t>
            </a:r>
            <a:r>
              <a:rPr lang="en-US" sz="2400">
                <a:effectLst/>
                <a:latin typeface="Calibri"/>
                <a:ea typeface="Calibri" panose="020F0502020204030204" pitchFamily="34" charset="0"/>
                <a:cs typeface="Times New Roman"/>
              </a:rPr>
              <a:t>; offering </a:t>
            </a:r>
            <a:r>
              <a:rPr lang="en-US" sz="2400">
                <a:latin typeface="Calibri"/>
                <a:ea typeface="Calibri" panose="020F0502020204030204" pitchFamily="34" charset="0"/>
                <a:cs typeface="Times New Roman"/>
              </a:rPr>
              <a:t>much-needed</a:t>
            </a:r>
            <a:r>
              <a:rPr lang="en-US" sz="2400">
                <a:effectLst/>
                <a:latin typeface="Calibri"/>
                <a:ea typeface="Calibri" panose="020F0502020204030204" pitchFamily="34" charset="0"/>
                <a:cs typeface="Times New Roman"/>
              </a:rPr>
              <a:t> training space for officers, including a Classroom, Shooting Simulator and Defensive Tactics training room</a:t>
            </a:r>
          </a:p>
          <a:p>
            <a:endParaRPr lang="en-US">
              <a:highlight>
                <a:srgbClr val="FFFF00"/>
              </a:highlight>
            </a:endParaRPr>
          </a:p>
        </p:txBody>
      </p:sp>
      <p:sp>
        <p:nvSpPr>
          <p:cNvPr id="4" name="Slide Number Placeholder 3">
            <a:extLst>
              <a:ext uri="{FF2B5EF4-FFF2-40B4-BE49-F238E27FC236}">
                <a16:creationId xmlns:a16="http://schemas.microsoft.com/office/drawing/2014/main" id="{F4DC619D-36AB-53EE-EA3E-A98D631EFCC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108872A7-5EA9-AB29-D141-08B9DB59DE1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71857" y="1488722"/>
            <a:ext cx="2041618" cy="1441142"/>
          </a:xfrm>
          <a:prstGeom prst="rect">
            <a:avLst/>
          </a:prstGeom>
          <a:ln>
            <a:noFill/>
          </a:ln>
          <a:effectLst>
            <a:outerShdw blurRad="292100" dist="139700" dir="2700000" algn="tl" rotWithShape="0">
              <a:srgbClr val="333333">
                <a:alpha val="65000"/>
              </a:srgbClr>
            </a:outerShdw>
          </a:effectLst>
        </p:spPr>
      </p:pic>
      <p:pic>
        <p:nvPicPr>
          <p:cNvPr id="26" name="Picture 25" descr="A police officer talking to a person&#10;&#10;Description automatically generated">
            <a:extLst>
              <a:ext uri="{FF2B5EF4-FFF2-40B4-BE49-F238E27FC236}">
                <a16:creationId xmlns:a16="http://schemas.microsoft.com/office/drawing/2014/main" id="{57246E2C-E107-C920-DE2D-B2D339360C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197" y="4748579"/>
            <a:ext cx="2066873" cy="1375424"/>
          </a:xfrm>
          <a:prstGeom prst="rect">
            <a:avLst/>
          </a:prstGeom>
          <a:ln>
            <a:noFill/>
          </a:ln>
          <a:effectLst>
            <a:outerShdw blurRad="292100" dist="139700" dir="2700000" algn="tl" rotWithShape="0">
              <a:srgbClr val="333333">
                <a:alpha val="65000"/>
              </a:srgbClr>
            </a:outerShdw>
          </a:effectLst>
        </p:spPr>
      </p:pic>
      <p:pic>
        <p:nvPicPr>
          <p:cNvPr id="5" name="Picture 4" descr="A person and person sitting at a table&#10;&#10;Description automatically generated">
            <a:extLst>
              <a:ext uri="{FF2B5EF4-FFF2-40B4-BE49-F238E27FC236}">
                <a16:creationId xmlns:a16="http://schemas.microsoft.com/office/drawing/2014/main" id="{6E119635-CF25-8A7F-8D25-B0F5B38049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857" y="3077468"/>
            <a:ext cx="2031552" cy="15236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264343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ECD17-E360-1B1C-5EB7-8F81F1754DC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B4DAD31-1BD8-1A9A-1D44-9B23F75A32AA}"/>
              </a:ext>
            </a:extLst>
          </p:cNvPr>
          <p:cNvSpPr>
            <a:spLocks noGrp="1"/>
          </p:cNvSpPr>
          <p:nvPr>
            <p:ph type="title"/>
          </p:nvPr>
        </p:nvSpPr>
        <p:spPr/>
        <p:txBody>
          <a:bodyPr>
            <a:noAutofit/>
          </a:bodyPr>
          <a:lstStyle/>
          <a:p>
            <a:r>
              <a:rPr lang="en-US" sz="2800"/>
              <a:t>Dunwoody Police Department</a:t>
            </a:r>
            <a:br>
              <a:rPr lang="en-US" sz="2800"/>
            </a:br>
            <a:endParaRPr lang="en-US" sz="2800"/>
          </a:p>
        </p:txBody>
      </p:sp>
      <p:sp>
        <p:nvSpPr>
          <p:cNvPr id="16" name="Text Placeholder 15">
            <a:extLst>
              <a:ext uri="{FF2B5EF4-FFF2-40B4-BE49-F238E27FC236}">
                <a16:creationId xmlns:a16="http://schemas.microsoft.com/office/drawing/2014/main" id="{B2EB1A50-D718-7E94-E3A5-48B104A4F335}"/>
              </a:ext>
            </a:extLst>
          </p:cNvPr>
          <p:cNvSpPr>
            <a:spLocks noGrp="1"/>
          </p:cNvSpPr>
          <p:nvPr>
            <p:ph type="body" idx="1"/>
          </p:nvPr>
        </p:nvSpPr>
        <p:spPr>
          <a:xfrm>
            <a:off x="629842" y="680498"/>
            <a:ext cx="3868340" cy="823912"/>
          </a:xfrm>
        </p:spPr>
        <p:txBody>
          <a:bodyPr/>
          <a:lstStyle/>
          <a:p>
            <a:r>
              <a:rPr lang="en-US"/>
              <a:t>2020 – 2022 Highlights</a:t>
            </a:r>
          </a:p>
        </p:txBody>
      </p:sp>
      <p:sp>
        <p:nvSpPr>
          <p:cNvPr id="3" name="Content Placeholder 2">
            <a:extLst>
              <a:ext uri="{FF2B5EF4-FFF2-40B4-BE49-F238E27FC236}">
                <a16:creationId xmlns:a16="http://schemas.microsoft.com/office/drawing/2014/main" id="{A39C1A14-947B-D636-3FC9-EBAEDE8E9345}"/>
              </a:ext>
            </a:extLst>
          </p:cNvPr>
          <p:cNvSpPr>
            <a:spLocks noGrp="1"/>
          </p:cNvSpPr>
          <p:nvPr>
            <p:ph sz="half" idx="2"/>
          </p:nvPr>
        </p:nvSpPr>
        <p:spPr>
          <a:xfrm>
            <a:off x="2710072" y="1555386"/>
            <a:ext cx="5806469" cy="4910563"/>
          </a:xfrm>
        </p:spPr>
        <p:txBody>
          <a:bodyPr vert="horz" wrap="square" lIns="91440" tIns="45720" rIns="91440" bIns="45720" rtlCol="0" anchor="t">
            <a:normAutofit/>
          </a:bodyPr>
          <a:lstStyle/>
          <a:p>
            <a:pPr lvl="1" indent="-457200">
              <a:spcBef>
                <a:spcPts val="0"/>
              </a:spcBef>
              <a:spcAft>
                <a:spcPts val="600"/>
              </a:spcAft>
              <a:buFont typeface="Wingdings" panose="05000000000000000000" pitchFamily="2" charset="2"/>
              <a:buChar char="Ø"/>
            </a:pPr>
            <a:endParaRPr lang="en-US">
              <a:latin typeface="Calibri" panose="020F0502020204030204" pitchFamily="34" charset="0"/>
              <a:ea typeface="Calibri" panose="020F0502020204030204" pitchFamily="34" charset="0"/>
              <a:cs typeface="Times New Roman" panose="02020603050405020304" pitchFamily="18" charset="0"/>
            </a:endParaRPr>
          </a:p>
          <a:p>
            <a:pPr marL="571500" lvl="1" indent="-342900">
              <a:lnSpc>
                <a:spcPct val="70000"/>
              </a:lnSpc>
              <a:spcBef>
                <a:spcPts val="0"/>
              </a:spcBef>
              <a:spcAft>
                <a:spcPts val="1800"/>
              </a:spcAft>
              <a:buFont typeface="Wingdings" panose="05000000000000000000" pitchFamily="2" charset="2"/>
              <a:buChar char="Ø"/>
            </a:pPr>
            <a:r>
              <a:rPr lang="en-US" sz="2200">
                <a:latin typeface="Calibri"/>
                <a:cs typeface="Times New Roman"/>
              </a:rPr>
              <a:t>Jan 2020: First series of </a:t>
            </a:r>
            <a:r>
              <a:rPr lang="en-US" sz="2200" b="1" i="1">
                <a:latin typeface="Calibri"/>
                <a:cs typeface="Times New Roman"/>
              </a:rPr>
              <a:t>20 License Plate Reader (LPR) cameras</a:t>
            </a:r>
            <a:r>
              <a:rPr lang="en-US" sz="2200">
                <a:latin typeface="Calibri"/>
                <a:cs typeface="Times New Roman"/>
              </a:rPr>
              <a:t> are installed throughout the City</a:t>
            </a:r>
          </a:p>
          <a:p>
            <a:pPr marL="571500" marR="0" lvl="1" indent="-342900">
              <a:lnSpc>
                <a:spcPct val="100000"/>
              </a:lnSpc>
              <a:spcBef>
                <a:spcPts val="0"/>
              </a:spcBef>
              <a:buFont typeface="Wingdings" panose="05000000000000000000" pitchFamily="2" charset="2"/>
              <a:buChar char="Ø"/>
            </a:pPr>
            <a:r>
              <a:rPr lang="en-US" sz="2200">
                <a:latin typeface="Calibri"/>
                <a:cs typeface="Times New Roman"/>
              </a:rPr>
              <a:t>Feb 2021: </a:t>
            </a:r>
            <a:r>
              <a:rPr lang="en-US" sz="2200" b="1" i="1">
                <a:latin typeface="Calibri"/>
                <a:cs typeface="Times New Roman"/>
              </a:rPr>
              <a:t>First K-9 Team joins the Force</a:t>
            </a:r>
            <a:r>
              <a:rPr lang="en-US" sz="2200">
                <a:latin typeface="Calibri"/>
                <a:cs typeface="Times New Roman"/>
              </a:rPr>
              <a:t>:</a:t>
            </a:r>
          </a:p>
          <a:p>
            <a:pPr marL="228600" marR="0" lvl="1" indent="0">
              <a:lnSpc>
                <a:spcPct val="100000"/>
              </a:lnSpc>
              <a:spcBef>
                <a:spcPts val="0"/>
              </a:spcBef>
              <a:buNone/>
            </a:pPr>
            <a:r>
              <a:rPr lang="en-US" sz="2200">
                <a:latin typeface="Calibri" panose="020F0502020204030204" pitchFamily="34" charset="0"/>
                <a:cs typeface="Times New Roman" panose="02020603050405020304" pitchFamily="18" charset="0"/>
              </a:rPr>
              <a:t>      K-9 Ranger and K-9 Hank</a:t>
            </a:r>
          </a:p>
          <a:p>
            <a:pPr marL="228600" marR="0" lvl="1" indent="0">
              <a:lnSpc>
                <a:spcPct val="100000"/>
              </a:lnSpc>
              <a:spcBef>
                <a:spcPts val="0"/>
              </a:spcBef>
              <a:buNone/>
            </a:pPr>
            <a:endParaRPr lang="en-US" sz="2200">
              <a:latin typeface="Calibri" panose="020F0502020204030204" pitchFamily="34" charset="0"/>
              <a:cs typeface="Times New Roman" panose="02020603050405020304" pitchFamily="18" charset="0"/>
            </a:endParaRPr>
          </a:p>
          <a:p>
            <a:pPr marL="571500" marR="0" lvl="1" indent="-342900">
              <a:lnSpc>
                <a:spcPct val="70000"/>
              </a:lnSpc>
              <a:spcBef>
                <a:spcPts val="0"/>
              </a:spcBef>
              <a:spcAft>
                <a:spcPts val="1800"/>
              </a:spcAft>
              <a:buFont typeface="Wingdings" panose="05000000000000000000" pitchFamily="2" charset="2"/>
              <a:buChar char="Ø"/>
            </a:pPr>
            <a:r>
              <a:rPr lang="en-US" sz="2200">
                <a:latin typeface="Calibri"/>
                <a:cs typeface="Times New Roman"/>
              </a:rPr>
              <a:t>Jun 2021: </a:t>
            </a:r>
            <a:r>
              <a:rPr lang="en-US" sz="2200" b="1" i="1">
                <a:latin typeface="Calibri"/>
                <a:cs typeface="Times New Roman"/>
              </a:rPr>
              <a:t>First Teen Police Academy </a:t>
            </a:r>
            <a:r>
              <a:rPr lang="en-US" sz="2200">
                <a:latin typeface="Calibri"/>
                <a:cs typeface="Times New Roman"/>
              </a:rPr>
              <a:t>is launched as a summer program for teens</a:t>
            </a:r>
          </a:p>
          <a:p>
            <a:pPr marL="571500" lvl="1" indent="-342900">
              <a:lnSpc>
                <a:spcPct val="70000"/>
              </a:lnSpc>
              <a:spcBef>
                <a:spcPts val="0"/>
              </a:spcBef>
              <a:spcAft>
                <a:spcPts val="1800"/>
              </a:spcAft>
              <a:buFont typeface="Wingdings" panose="05000000000000000000" pitchFamily="2" charset="2"/>
              <a:buChar char="Ø"/>
            </a:pPr>
            <a:r>
              <a:rPr lang="en-US" sz="2200">
                <a:latin typeface="Calibri"/>
                <a:cs typeface="Times New Roman"/>
              </a:rPr>
              <a:t>Oct 2022: DPD’s </a:t>
            </a:r>
            <a:r>
              <a:rPr lang="en-US" sz="2200" b="1" i="1">
                <a:latin typeface="Calibri"/>
                <a:cs typeface="Times New Roman"/>
              </a:rPr>
              <a:t>First Female Sergeant</a:t>
            </a:r>
            <a:r>
              <a:rPr lang="en-US" sz="2200">
                <a:latin typeface="Calibri"/>
                <a:cs typeface="Times New Roman"/>
              </a:rPr>
              <a:t> is Sworn-In (Sgt. Rashida Herbers)</a:t>
            </a:r>
          </a:p>
          <a:p>
            <a:pPr marR="0" lvl="1" indent="-457200">
              <a:lnSpc>
                <a:spcPct val="70000"/>
              </a:lnSpc>
              <a:spcBef>
                <a:spcPts val="0"/>
              </a:spcBef>
              <a:spcAft>
                <a:spcPts val="3000"/>
              </a:spcAft>
              <a:buFont typeface="Wingdings" panose="05000000000000000000" pitchFamily="2" charset="2"/>
              <a:buChar char="Ø"/>
            </a:pPr>
            <a:endParaRPr lang="en-US" sz="2200">
              <a:latin typeface="Calibri" panose="020F0502020204030204" pitchFamily="34" charset="0"/>
              <a:cs typeface="Times New Roman" panose="02020603050405020304" pitchFamily="18" charset="0"/>
            </a:endParaRPr>
          </a:p>
          <a:p>
            <a:endParaRPr lang="en-US">
              <a:highlight>
                <a:srgbClr val="FFFF00"/>
              </a:highlight>
            </a:endParaRPr>
          </a:p>
        </p:txBody>
      </p:sp>
      <p:sp>
        <p:nvSpPr>
          <p:cNvPr id="4" name="Slide Number Placeholder 3">
            <a:extLst>
              <a:ext uri="{FF2B5EF4-FFF2-40B4-BE49-F238E27FC236}">
                <a16:creationId xmlns:a16="http://schemas.microsoft.com/office/drawing/2014/main" id="{16ACBFF9-5509-F597-5D25-24D87A452D6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descr="A close-up of a camera&#10;&#10;Description automatically generated">
            <a:extLst>
              <a:ext uri="{FF2B5EF4-FFF2-40B4-BE49-F238E27FC236}">
                <a16:creationId xmlns:a16="http://schemas.microsoft.com/office/drawing/2014/main" id="{E3D38497-0D40-5314-01BD-926586EC2E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8076" y="1690689"/>
            <a:ext cx="1668782" cy="938946"/>
          </a:xfrm>
          <a:prstGeom prst="rect">
            <a:avLst/>
          </a:prstGeom>
          <a:ln>
            <a:noFill/>
          </a:ln>
          <a:effectLst>
            <a:outerShdw blurRad="292100" dist="139700" dir="2700000" algn="tl" rotWithShape="0">
              <a:srgbClr val="333333">
                <a:alpha val="65000"/>
              </a:srgbClr>
            </a:outerShdw>
          </a:effectLst>
        </p:spPr>
      </p:pic>
      <p:pic>
        <p:nvPicPr>
          <p:cNvPr id="12" name="Picture 11" descr="A group of police officers with dogs and police cars&#10;&#10;Description automatically generated">
            <a:extLst>
              <a:ext uri="{FF2B5EF4-FFF2-40B4-BE49-F238E27FC236}">
                <a16:creationId xmlns:a16="http://schemas.microsoft.com/office/drawing/2014/main" id="{EE34CC88-5859-C0B6-DEC5-D035E42049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353" y="2719118"/>
            <a:ext cx="1655505" cy="1103670"/>
          </a:xfrm>
          <a:prstGeom prst="rect">
            <a:avLst/>
          </a:prstGeom>
          <a:ln>
            <a:noFill/>
          </a:ln>
          <a:effectLst>
            <a:outerShdw blurRad="292100" dist="139700" dir="2700000" algn="tl" rotWithShape="0">
              <a:srgbClr val="333333">
                <a:alpha val="65000"/>
              </a:srgbClr>
            </a:outerShdw>
          </a:effectLst>
        </p:spPr>
      </p:pic>
      <p:pic>
        <p:nvPicPr>
          <p:cNvPr id="15" name="Picture 14" descr="A person pointing at a person lying on the ground&#10;&#10;Description automatically generated">
            <a:extLst>
              <a:ext uri="{FF2B5EF4-FFF2-40B4-BE49-F238E27FC236}">
                <a16:creationId xmlns:a16="http://schemas.microsoft.com/office/drawing/2014/main" id="{89F68839-55BC-D0AE-3BB4-C242C0087E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353" y="3912271"/>
            <a:ext cx="1655505" cy="897833"/>
          </a:xfrm>
          <a:prstGeom prst="rect">
            <a:avLst/>
          </a:prstGeom>
          <a:ln>
            <a:noFill/>
          </a:ln>
          <a:effectLst>
            <a:outerShdw blurRad="292100" dist="139700" dir="2700000" algn="tl" rotWithShape="0">
              <a:srgbClr val="333333">
                <a:alpha val="65000"/>
              </a:srgbClr>
            </a:outerShdw>
          </a:effectLst>
        </p:spPr>
      </p:pic>
      <p:pic>
        <p:nvPicPr>
          <p:cNvPr id="17" name="Picture 16" descr="A police officer smiling for the camera&#10;&#10;Description automatically generated">
            <a:extLst>
              <a:ext uri="{FF2B5EF4-FFF2-40B4-BE49-F238E27FC236}">
                <a16:creationId xmlns:a16="http://schemas.microsoft.com/office/drawing/2014/main" id="{1B212037-D81D-51A8-A8DC-C10F91CD036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10" b="13572"/>
          <a:stretch/>
        </p:blipFill>
        <p:spPr>
          <a:xfrm>
            <a:off x="1177831" y="4931838"/>
            <a:ext cx="1022548" cy="12456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120944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C1155-E690-BB1B-8C46-7DEC2B2362C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140DD02-5608-1C8D-1816-9E5D8AD281F0}"/>
              </a:ext>
            </a:extLst>
          </p:cNvPr>
          <p:cNvSpPr>
            <a:spLocks noGrp="1"/>
          </p:cNvSpPr>
          <p:nvPr>
            <p:ph type="title"/>
          </p:nvPr>
        </p:nvSpPr>
        <p:spPr/>
        <p:txBody>
          <a:bodyPr>
            <a:noAutofit/>
          </a:bodyPr>
          <a:lstStyle/>
          <a:p>
            <a:r>
              <a:rPr lang="en-US" sz="2800"/>
              <a:t>Dunwoody Police Department</a:t>
            </a:r>
            <a:br>
              <a:rPr lang="en-US" sz="2800"/>
            </a:br>
            <a:endParaRPr lang="en-US" sz="2800"/>
          </a:p>
        </p:txBody>
      </p:sp>
      <p:sp>
        <p:nvSpPr>
          <p:cNvPr id="16" name="Text Placeholder 15">
            <a:extLst>
              <a:ext uri="{FF2B5EF4-FFF2-40B4-BE49-F238E27FC236}">
                <a16:creationId xmlns:a16="http://schemas.microsoft.com/office/drawing/2014/main" id="{3B828850-7F12-9DB6-EA2E-3963A8355D38}"/>
              </a:ext>
            </a:extLst>
          </p:cNvPr>
          <p:cNvSpPr>
            <a:spLocks noGrp="1"/>
          </p:cNvSpPr>
          <p:nvPr>
            <p:ph type="body" idx="1"/>
          </p:nvPr>
        </p:nvSpPr>
        <p:spPr>
          <a:xfrm>
            <a:off x="629842" y="680498"/>
            <a:ext cx="3868340" cy="823912"/>
          </a:xfrm>
        </p:spPr>
        <p:txBody>
          <a:bodyPr/>
          <a:lstStyle/>
          <a:p>
            <a:r>
              <a:rPr lang="en-US"/>
              <a:t>2023 Highlights</a:t>
            </a:r>
          </a:p>
        </p:txBody>
      </p:sp>
      <p:sp>
        <p:nvSpPr>
          <p:cNvPr id="3" name="Content Placeholder 2">
            <a:extLst>
              <a:ext uri="{FF2B5EF4-FFF2-40B4-BE49-F238E27FC236}">
                <a16:creationId xmlns:a16="http://schemas.microsoft.com/office/drawing/2014/main" id="{9DDAEC26-0749-F42C-8421-FE6881C0E578}"/>
              </a:ext>
            </a:extLst>
          </p:cNvPr>
          <p:cNvSpPr>
            <a:spLocks noGrp="1"/>
          </p:cNvSpPr>
          <p:nvPr>
            <p:ph sz="half" idx="2"/>
          </p:nvPr>
        </p:nvSpPr>
        <p:spPr>
          <a:xfrm>
            <a:off x="373862" y="1561608"/>
            <a:ext cx="6143585" cy="4910563"/>
          </a:xfrm>
        </p:spPr>
        <p:txBody>
          <a:bodyPr vert="horz" wrap="square" lIns="91440" tIns="45720" rIns="91440" bIns="45720" rtlCol="0" anchor="t">
            <a:normAutofit/>
          </a:bodyPr>
          <a:lstStyle/>
          <a:p>
            <a:pPr lvl="1" indent="-457200">
              <a:spcBef>
                <a:spcPts val="0"/>
              </a:spcBef>
              <a:spcAft>
                <a:spcPts val="1200"/>
              </a:spcAft>
              <a:buFont typeface="Wingdings" panose="05000000000000000000" pitchFamily="2" charset="2"/>
              <a:buChar char="Ø"/>
            </a:pPr>
            <a:r>
              <a:rPr lang="en-US" sz="2200">
                <a:latin typeface="Calibri"/>
                <a:cs typeface="Times New Roman"/>
              </a:rPr>
              <a:t>DPD </a:t>
            </a:r>
            <a:r>
              <a:rPr lang="en-US" sz="2200" b="1" i="1">
                <a:latin typeface="Calibri"/>
                <a:cs typeface="Times New Roman"/>
              </a:rPr>
              <a:t>hosted several police training classes at the Annex</a:t>
            </a:r>
            <a:r>
              <a:rPr lang="en-US" sz="2200">
                <a:latin typeface="Calibri"/>
                <a:cs typeface="Times New Roman"/>
              </a:rPr>
              <a:t>, including a Crime Analyst class, Auto Theft Trends, K-9 Medical training, and Science of Suicide Prevention and Mental Health Resilience training       </a:t>
            </a:r>
            <a:endParaRPr lang="en-US" sz="2200">
              <a:latin typeface="Calibri" panose="020F0502020204030204" pitchFamily="34" charset="0"/>
              <a:cs typeface="Times New Roman" panose="02020603050405020304" pitchFamily="18" charset="0"/>
            </a:endParaRPr>
          </a:p>
          <a:p>
            <a:pPr lvl="1" indent="-457200">
              <a:spcBef>
                <a:spcPts val="0"/>
              </a:spcBef>
              <a:spcAft>
                <a:spcPts val="1200"/>
              </a:spcAft>
              <a:buFont typeface="Wingdings" panose="05000000000000000000" pitchFamily="2" charset="2"/>
              <a:buChar char="Ø"/>
            </a:pPr>
            <a:r>
              <a:rPr lang="en-US" sz="2200">
                <a:latin typeface="Calibri"/>
                <a:ea typeface="Calibri" panose="020F0502020204030204" pitchFamily="34" charset="0"/>
                <a:cs typeface="Times New Roman"/>
              </a:rPr>
              <a:t>May 2023: DPD launches </a:t>
            </a:r>
            <a:r>
              <a:rPr lang="en-US" sz="2200" b="1" i="1">
                <a:latin typeface="Calibri"/>
                <a:ea typeface="Calibri" panose="020F0502020204030204" pitchFamily="34" charset="0"/>
                <a:cs typeface="Times New Roman"/>
              </a:rPr>
              <a:t>Police</a:t>
            </a:r>
            <a:r>
              <a:rPr lang="en-US" sz="2200">
                <a:latin typeface="Calibri"/>
                <a:ea typeface="Calibri" panose="020F0502020204030204" pitchFamily="34" charset="0"/>
                <a:cs typeface="Times New Roman"/>
              </a:rPr>
              <a:t> </a:t>
            </a:r>
            <a:r>
              <a:rPr lang="en-US" sz="2200" b="1" i="1">
                <a:latin typeface="Calibri"/>
                <a:ea typeface="Calibri" panose="020F0502020204030204" pitchFamily="34" charset="0"/>
                <a:cs typeface="Times New Roman"/>
              </a:rPr>
              <a:t>Transparency Web Page</a:t>
            </a:r>
            <a:endParaRPr lang="en-US" sz="2200">
              <a:latin typeface="Calibri"/>
              <a:ea typeface="Calibri" panose="020F0502020204030204" pitchFamily="34" charset="0"/>
              <a:cs typeface="Times New Roman"/>
            </a:endParaRPr>
          </a:p>
          <a:p>
            <a:pPr lvl="1" indent="-457200">
              <a:spcBef>
                <a:spcPts val="0"/>
              </a:spcBef>
              <a:spcAft>
                <a:spcPts val="1200"/>
              </a:spcAft>
              <a:buFont typeface="Wingdings" panose="05000000000000000000" pitchFamily="2" charset="2"/>
              <a:buChar char="Ø"/>
            </a:pPr>
            <a:r>
              <a:rPr lang="en-US" sz="2200">
                <a:latin typeface="Calibri"/>
                <a:ea typeface="Calibri" panose="020F0502020204030204" pitchFamily="34" charset="0"/>
                <a:cs typeface="Times New Roman"/>
              </a:rPr>
              <a:t>July 2023: Chief Billy Grogan is named </a:t>
            </a:r>
            <a:r>
              <a:rPr lang="en-US" sz="2200" b="1" i="1">
                <a:latin typeface="Calibri"/>
                <a:ea typeface="Calibri" panose="020F0502020204030204" pitchFamily="34" charset="0"/>
                <a:cs typeface="Times New Roman"/>
              </a:rPr>
              <a:t>GACP’s  Outstanding Chief of the Year</a:t>
            </a:r>
            <a:endParaRPr lang="en-US" sz="2200">
              <a:latin typeface="Calibri"/>
              <a:ea typeface="Calibri" panose="020F0502020204030204" pitchFamily="34" charset="0"/>
              <a:cs typeface="Times New Roman"/>
            </a:endParaRPr>
          </a:p>
          <a:p>
            <a:pPr lvl="1" indent="-457200">
              <a:spcBef>
                <a:spcPts val="0"/>
              </a:spcBef>
              <a:spcAft>
                <a:spcPts val="1200"/>
              </a:spcAft>
              <a:buFont typeface="Wingdings" panose="05000000000000000000" pitchFamily="2" charset="2"/>
              <a:buChar char="Ø"/>
            </a:pPr>
            <a:r>
              <a:rPr lang="en-US" sz="2200">
                <a:latin typeface="Calibri"/>
                <a:ea typeface="Calibri" panose="020F0502020204030204" pitchFamily="34" charset="0"/>
                <a:cs typeface="Times New Roman"/>
              </a:rPr>
              <a:t>Aug 2023: DPD joins forces with FBI in undercover </a:t>
            </a:r>
            <a:r>
              <a:rPr lang="en-US" sz="2200" b="1" i="1">
                <a:latin typeface="Calibri"/>
                <a:ea typeface="Calibri" panose="020F0502020204030204" pitchFamily="34" charset="0"/>
                <a:cs typeface="Times New Roman"/>
              </a:rPr>
              <a:t>Sex Trafficking Operation</a:t>
            </a:r>
            <a:r>
              <a:rPr lang="en-US" sz="2200">
                <a:latin typeface="Calibri"/>
                <a:ea typeface="Calibri" panose="020F0502020204030204" pitchFamily="34" charset="0"/>
                <a:cs typeface="Times New Roman"/>
              </a:rPr>
              <a:t> in Dunwoody</a:t>
            </a:r>
          </a:p>
          <a:p>
            <a:pPr lvl="1" indent="-457200">
              <a:spcBef>
                <a:spcPts val="0"/>
              </a:spcBef>
              <a:spcAft>
                <a:spcPts val="600"/>
              </a:spcAft>
              <a:buFont typeface="Wingdings" panose="05000000000000000000" pitchFamily="2" charset="2"/>
              <a:buChar char="Ø"/>
            </a:pPr>
            <a:endParaRPr lang="en-US">
              <a:latin typeface="Aptos" panose="020B0004020202020204" pitchFamily="34" charset="0"/>
              <a:ea typeface="Calibri" panose="020F0502020204030204" pitchFamily="34" charset="0"/>
              <a:cs typeface="Times New Roman" panose="02020603050405020304" pitchFamily="18" charset="0"/>
            </a:endParaRPr>
          </a:p>
          <a:p>
            <a:pPr lvl="1" indent="-457200">
              <a:spcBef>
                <a:spcPts val="0"/>
              </a:spcBef>
              <a:spcAft>
                <a:spcPts val="600"/>
              </a:spcAft>
              <a:buFont typeface="Wingdings" panose="05000000000000000000" pitchFamily="2" charset="2"/>
              <a:buChar char="Ø"/>
            </a:pPr>
            <a:endParaRPr lang="en-US">
              <a:highlight>
                <a:srgbClr val="FFFF00"/>
              </a:highlight>
            </a:endParaRPr>
          </a:p>
        </p:txBody>
      </p:sp>
      <p:sp>
        <p:nvSpPr>
          <p:cNvPr id="4" name="Slide Number Placeholder 3">
            <a:extLst>
              <a:ext uri="{FF2B5EF4-FFF2-40B4-BE49-F238E27FC236}">
                <a16:creationId xmlns:a16="http://schemas.microsoft.com/office/drawing/2014/main" id="{86ED5DC8-925F-48A1-5347-C12A11F4F63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Picture 8" descr="A police car parked on a street&#10;&#10;Description automatically generated">
            <a:extLst>
              <a:ext uri="{FF2B5EF4-FFF2-40B4-BE49-F238E27FC236}">
                <a16:creationId xmlns:a16="http://schemas.microsoft.com/office/drawing/2014/main" id="{E33CB549-563C-1798-F069-B6F439957F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1506" y="338404"/>
            <a:ext cx="2148632" cy="2283089"/>
          </a:xfrm>
          <a:prstGeom prst="rect">
            <a:avLst/>
          </a:prstGeom>
          <a:ln>
            <a:noFill/>
          </a:ln>
          <a:effectLst>
            <a:outerShdw blurRad="292100" dist="139700" dir="2700000" algn="tl" rotWithShape="0">
              <a:srgbClr val="333333">
                <a:alpha val="65000"/>
              </a:srgbClr>
            </a:outerShdw>
          </a:effectLst>
        </p:spPr>
      </p:pic>
      <p:pic>
        <p:nvPicPr>
          <p:cNvPr id="12" name="Picture 11" descr="A screenshot of a news article&#10;&#10;Description automatically generated">
            <a:extLst>
              <a:ext uri="{FF2B5EF4-FFF2-40B4-BE49-F238E27FC236}">
                <a16:creationId xmlns:a16="http://schemas.microsoft.com/office/drawing/2014/main" id="{04AAE8C9-A89B-96E5-197A-1C97C92823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6853" y="4650842"/>
            <a:ext cx="2430127" cy="1549410"/>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0F0E0A6B-26FA-0ADC-7C5A-742D5331A8F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575" b="11513"/>
          <a:stretch/>
        </p:blipFill>
        <p:spPr>
          <a:xfrm>
            <a:off x="6621506" y="2657005"/>
            <a:ext cx="2280822" cy="18732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73398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1D877-8CC0-CF3A-F219-999BC71E18D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EFFB9AE-26E1-768E-E70B-AF216FD064D6}"/>
              </a:ext>
            </a:extLst>
          </p:cNvPr>
          <p:cNvSpPr>
            <a:spLocks noGrp="1"/>
          </p:cNvSpPr>
          <p:nvPr>
            <p:ph type="title"/>
          </p:nvPr>
        </p:nvSpPr>
        <p:spPr/>
        <p:txBody>
          <a:bodyPr>
            <a:noAutofit/>
          </a:bodyPr>
          <a:lstStyle/>
          <a:p>
            <a:r>
              <a:rPr lang="en-US" sz="2800"/>
              <a:t>Dunwoody Police Department</a:t>
            </a:r>
            <a:br>
              <a:rPr lang="en-US" sz="2800"/>
            </a:br>
            <a:endParaRPr lang="en-US" sz="2800"/>
          </a:p>
        </p:txBody>
      </p:sp>
      <p:sp>
        <p:nvSpPr>
          <p:cNvPr id="16" name="Text Placeholder 15">
            <a:extLst>
              <a:ext uri="{FF2B5EF4-FFF2-40B4-BE49-F238E27FC236}">
                <a16:creationId xmlns:a16="http://schemas.microsoft.com/office/drawing/2014/main" id="{E0B70BC2-B875-2D1D-E8B8-C83279297384}"/>
              </a:ext>
            </a:extLst>
          </p:cNvPr>
          <p:cNvSpPr>
            <a:spLocks noGrp="1"/>
          </p:cNvSpPr>
          <p:nvPr>
            <p:ph type="body" idx="1"/>
          </p:nvPr>
        </p:nvSpPr>
        <p:spPr>
          <a:xfrm>
            <a:off x="629842" y="680498"/>
            <a:ext cx="3868340" cy="823912"/>
          </a:xfrm>
        </p:spPr>
        <p:txBody>
          <a:bodyPr/>
          <a:lstStyle/>
          <a:p>
            <a:r>
              <a:rPr lang="en-US"/>
              <a:t>2023 Highlights</a:t>
            </a:r>
          </a:p>
        </p:txBody>
      </p:sp>
      <p:sp>
        <p:nvSpPr>
          <p:cNvPr id="3" name="Content Placeholder 2">
            <a:extLst>
              <a:ext uri="{FF2B5EF4-FFF2-40B4-BE49-F238E27FC236}">
                <a16:creationId xmlns:a16="http://schemas.microsoft.com/office/drawing/2014/main" id="{5C8CFEB8-877B-CAF0-493F-0ADE77C72C4C}"/>
              </a:ext>
            </a:extLst>
          </p:cNvPr>
          <p:cNvSpPr>
            <a:spLocks noGrp="1"/>
          </p:cNvSpPr>
          <p:nvPr>
            <p:ph sz="half" idx="2"/>
          </p:nvPr>
        </p:nvSpPr>
        <p:spPr>
          <a:xfrm>
            <a:off x="3122149" y="1175685"/>
            <a:ext cx="5806469" cy="4910563"/>
          </a:xfrm>
        </p:spPr>
        <p:txBody>
          <a:bodyPr vert="horz" wrap="square" lIns="91440" tIns="45720" rIns="91440" bIns="45720" rtlCol="0" anchor="t">
            <a:noAutofit/>
          </a:bodyPr>
          <a:lstStyle/>
          <a:p>
            <a:pPr lvl="1" indent="-457200">
              <a:spcBef>
                <a:spcPts val="0"/>
              </a:spcBef>
              <a:spcAft>
                <a:spcPts val="1200"/>
              </a:spcAft>
              <a:buFont typeface="Wingdings" panose="05000000000000000000" pitchFamily="2" charset="2"/>
              <a:buChar char="Ø"/>
            </a:pPr>
            <a:r>
              <a:rPr lang="en-US" sz="2000">
                <a:latin typeface="Calibri"/>
                <a:ea typeface="Calibri" panose="020F0502020204030204" pitchFamily="34" charset="0"/>
                <a:cs typeface="Times New Roman"/>
              </a:rPr>
              <a:t>Sep 2023: DPD is presented the </a:t>
            </a:r>
            <a:r>
              <a:rPr lang="en-US" sz="2000" b="1">
                <a:latin typeface="Calibri"/>
                <a:ea typeface="Calibri" panose="020F0502020204030204" pitchFamily="34" charset="0"/>
                <a:cs typeface="Times New Roman"/>
              </a:rPr>
              <a:t>Governor’s Office of Highway Safety (GOHS) </a:t>
            </a:r>
            <a:r>
              <a:rPr lang="en-US" sz="2000" b="1" i="1">
                <a:latin typeface="Calibri"/>
                <a:ea typeface="Calibri" panose="020F0502020204030204" pitchFamily="34" charset="0"/>
                <a:cs typeface="Times New Roman"/>
              </a:rPr>
              <a:t>MATEN 2023 Agency of the Year </a:t>
            </a:r>
            <a:r>
              <a:rPr lang="en-US" sz="2000">
                <a:latin typeface="Calibri"/>
                <a:ea typeface="Calibri" panose="020F0502020204030204" pitchFamily="34" charset="0"/>
                <a:cs typeface="Times New Roman"/>
              </a:rPr>
              <a:t>award</a:t>
            </a:r>
          </a:p>
          <a:p>
            <a:pPr lvl="1" indent="-457200">
              <a:spcBef>
                <a:spcPts val="0"/>
              </a:spcBef>
              <a:spcAft>
                <a:spcPts val="1200"/>
              </a:spcAft>
              <a:buFont typeface="Wingdings" panose="05000000000000000000" pitchFamily="2" charset="2"/>
              <a:buChar char="Ø"/>
            </a:pPr>
            <a:r>
              <a:rPr lang="en-US" sz="2000">
                <a:latin typeface="Calibri"/>
                <a:ea typeface="Calibri" panose="020F0502020204030204" pitchFamily="34" charset="0"/>
                <a:cs typeface="Times New Roman"/>
              </a:rPr>
              <a:t>Oct 2023: </a:t>
            </a:r>
            <a:r>
              <a:rPr lang="en-US" sz="2000" b="1" i="1" err="1">
                <a:effectLst/>
                <a:latin typeface="Calibri"/>
                <a:ea typeface="Calibri" panose="020F0502020204030204" pitchFamily="34" charset="0"/>
                <a:cs typeface="Times New Roman"/>
              </a:rPr>
              <a:t>BerryDunn</a:t>
            </a:r>
            <a:r>
              <a:rPr lang="en-US" sz="2000" b="1" i="1">
                <a:effectLst/>
                <a:latin typeface="Calibri"/>
                <a:ea typeface="Calibri" panose="020F0502020204030204" pitchFamily="34" charset="0"/>
                <a:cs typeface="Times New Roman"/>
              </a:rPr>
              <a:t> </a:t>
            </a:r>
            <a:r>
              <a:rPr lang="en-US" sz="2000">
                <a:effectLst/>
                <a:latin typeface="Calibri"/>
                <a:ea typeface="Calibri" panose="020F0502020204030204" pitchFamily="34" charset="0"/>
                <a:cs typeface="Times New Roman"/>
              </a:rPr>
              <a:t>consulting firm completed an assessment of the department and released a favorable report</a:t>
            </a:r>
          </a:p>
          <a:p>
            <a:pPr lvl="1" indent="-457200">
              <a:spcBef>
                <a:spcPts val="0"/>
              </a:spcBef>
              <a:spcAft>
                <a:spcPts val="1200"/>
              </a:spcAft>
              <a:buFont typeface="Wingdings" panose="05000000000000000000" pitchFamily="2" charset="2"/>
              <a:buChar char="Ø"/>
            </a:pPr>
            <a:r>
              <a:rPr lang="en-US" sz="2000">
                <a:latin typeface="Calibri"/>
                <a:cs typeface="Times New Roman"/>
              </a:rPr>
              <a:t>Nov 2023:, DPD participated in </a:t>
            </a:r>
            <a:r>
              <a:rPr lang="en-US" sz="2000" b="1" i="1">
                <a:latin typeface="Calibri"/>
                <a:cs typeface="Times New Roman"/>
              </a:rPr>
              <a:t>National Seat Belt </a:t>
            </a:r>
            <a:r>
              <a:rPr lang="en-US" sz="1900" b="1" i="1">
                <a:latin typeface="Calibri"/>
                <a:cs typeface="Times New Roman"/>
              </a:rPr>
              <a:t>Day</a:t>
            </a:r>
            <a:r>
              <a:rPr lang="en-US" sz="2000" b="1" i="1">
                <a:latin typeface="Calibri"/>
                <a:cs typeface="Times New Roman"/>
              </a:rPr>
              <a:t> </a:t>
            </a:r>
            <a:r>
              <a:rPr lang="en-US" sz="2000">
                <a:latin typeface="Calibri"/>
                <a:cs typeface="Times New Roman"/>
              </a:rPr>
              <a:t>initiative. 160 Dunwoody HS students were provided fast food gift cards for wearing their seat belts (10 students learned a lesson in how to wear a seat belt)</a:t>
            </a:r>
          </a:p>
          <a:p>
            <a:pPr marR="0" lvl="1" indent="-457200">
              <a:spcBef>
                <a:spcPts val="0"/>
              </a:spcBef>
              <a:spcAft>
                <a:spcPts val="1200"/>
              </a:spcAft>
              <a:buFont typeface="Wingdings" panose="05000000000000000000" pitchFamily="2" charset="2"/>
              <a:buChar char="Ø"/>
            </a:pPr>
            <a:r>
              <a:rPr lang="en-US" sz="2000">
                <a:latin typeface="Calibri" panose="020F0502020204030204" pitchFamily="34" charset="0"/>
                <a:cs typeface="Times New Roman" panose="02020603050405020304" pitchFamily="18" charset="0"/>
              </a:rPr>
              <a:t>Plans are initiated to install a </a:t>
            </a:r>
            <a:r>
              <a:rPr lang="en-US" sz="2000" b="1" i="1">
                <a:latin typeface="Calibri" panose="020F0502020204030204" pitchFamily="34" charset="0"/>
                <a:cs typeface="Times New Roman" panose="02020603050405020304" pitchFamily="18" charset="0"/>
              </a:rPr>
              <a:t>Real Time Crime Center (RTCC)</a:t>
            </a:r>
            <a:r>
              <a:rPr lang="en-US" sz="2000">
                <a:latin typeface="Calibri" panose="020F0502020204030204" pitchFamily="34" charset="0"/>
                <a:cs typeface="Times New Roman" panose="02020603050405020304" pitchFamily="18" charset="0"/>
              </a:rPr>
              <a:t> at HQ to combat crime and improve the safety of the community</a:t>
            </a:r>
          </a:p>
          <a:p>
            <a:pPr lvl="1" indent="-457200">
              <a:spcBef>
                <a:spcPts val="0"/>
              </a:spcBef>
              <a:spcAft>
                <a:spcPts val="1200"/>
              </a:spcAft>
              <a:buFont typeface="Wingdings" panose="05000000000000000000" pitchFamily="2" charset="2"/>
              <a:buChar char="Ø"/>
            </a:pPr>
            <a:r>
              <a:rPr lang="en-US" sz="2000">
                <a:latin typeface="Calibri" panose="020F0502020204030204" pitchFamily="34" charset="0"/>
                <a:cs typeface="Times New Roman" panose="02020603050405020304" pitchFamily="18" charset="0"/>
              </a:rPr>
              <a:t>Implementation of </a:t>
            </a:r>
            <a:r>
              <a:rPr lang="en-US" sz="2000" b="1" i="1">
                <a:latin typeface="Calibri" panose="020F0502020204030204" pitchFamily="34" charset="0"/>
                <a:cs typeface="Times New Roman" panose="02020603050405020304" pitchFamily="18" charset="0"/>
              </a:rPr>
              <a:t>Live 911 system </a:t>
            </a:r>
            <a:r>
              <a:rPr lang="en-US" sz="2000">
                <a:latin typeface="Calibri" panose="020F0502020204030204" pitchFamily="34" charset="0"/>
                <a:cs typeface="Times New Roman" panose="02020603050405020304" pitchFamily="18" charset="0"/>
              </a:rPr>
              <a:t>to allow officers to listen in on 911 calls as they occur</a:t>
            </a:r>
          </a:p>
        </p:txBody>
      </p:sp>
      <p:sp>
        <p:nvSpPr>
          <p:cNvPr id="4" name="Slide Number Placeholder 3">
            <a:extLst>
              <a:ext uri="{FF2B5EF4-FFF2-40B4-BE49-F238E27FC236}">
                <a16:creationId xmlns:a16="http://schemas.microsoft.com/office/drawing/2014/main" id="{B87EF348-2F89-4294-C467-BC1EFCB8B38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descr="A person standing at a podium&#10;&#10;Description automatically generated">
            <a:extLst>
              <a:ext uri="{FF2B5EF4-FFF2-40B4-BE49-F238E27FC236}">
                <a16:creationId xmlns:a16="http://schemas.microsoft.com/office/drawing/2014/main" id="{62A8AEDB-B84D-5843-1181-1D96D9167E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556"/>
          <a:stretch/>
        </p:blipFill>
        <p:spPr>
          <a:xfrm>
            <a:off x="836834" y="3578449"/>
            <a:ext cx="2128308" cy="1214070"/>
          </a:xfrm>
          <a:prstGeom prst="rect">
            <a:avLst/>
          </a:prstGeom>
          <a:ln>
            <a:noFill/>
          </a:ln>
          <a:effectLst>
            <a:outerShdw blurRad="292100" dist="139700" dir="2700000" algn="tl" rotWithShape="0">
              <a:srgbClr val="333333">
                <a:alpha val="65000"/>
              </a:srgbClr>
            </a:outerShdw>
          </a:effectLst>
        </p:spPr>
      </p:pic>
      <p:pic>
        <p:nvPicPr>
          <p:cNvPr id="8" name="Picture 7" descr="A collage of images of police officers and a car&#10;&#10;Description automatically generated">
            <a:extLst>
              <a:ext uri="{FF2B5EF4-FFF2-40B4-BE49-F238E27FC236}">
                <a16:creationId xmlns:a16="http://schemas.microsoft.com/office/drawing/2014/main" id="{D535C6CB-CC5B-F74B-7BD1-CD004513C8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169"/>
          <a:stretch/>
        </p:blipFill>
        <p:spPr>
          <a:xfrm>
            <a:off x="836834" y="4996465"/>
            <a:ext cx="2143957" cy="1089783"/>
          </a:xfrm>
          <a:prstGeom prst="rect">
            <a:avLst/>
          </a:prstGeom>
          <a:ln>
            <a:noFill/>
          </a:ln>
          <a:effectLst>
            <a:outerShdw blurRad="292100" dist="139700" dir="2700000" algn="tl" rotWithShape="0">
              <a:srgbClr val="333333">
                <a:alpha val="65000"/>
              </a:srgbClr>
            </a:outerShdw>
          </a:effectLst>
        </p:spPr>
      </p:pic>
      <p:pic>
        <p:nvPicPr>
          <p:cNvPr id="7" name="Picture 6" descr="Two police officers holding a plaque&#10;&#10;Description automatically generated">
            <a:extLst>
              <a:ext uri="{FF2B5EF4-FFF2-40B4-BE49-F238E27FC236}">
                <a16:creationId xmlns:a16="http://schemas.microsoft.com/office/drawing/2014/main" id="{BC64F0D6-C2D6-E95F-1AAD-BE0BDEBB4A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475" y="1611902"/>
            <a:ext cx="2184667" cy="1859055"/>
          </a:xfrm>
          <a:prstGeom prst="rect">
            <a:avLst/>
          </a:prstGeom>
        </p:spPr>
      </p:pic>
    </p:spTree>
    <p:extLst>
      <p:ext uri="{BB962C8B-B14F-4D97-AF65-F5344CB8AC3E}">
        <p14:creationId xmlns:p14="http://schemas.microsoft.com/office/powerpoint/2010/main" val="3835759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BEB25-115D-A527-8AA7-B53530270BB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DC167BD-7FAD-E134-56BF-4D1B77038C03}"/>
              </a:ext>
            </a:extLst>
          </p:cNvPr>
          <p:cNvSpPr>
            <a:spLocks noGrp="1"/>
          </p:cNvSpPr>
          <p:nvPr>
            <p:ph type="title"/>
          </p:nvPr>
        </p:nvSpPr>
        <p:spPr/>
        <p:txBody>
          <a:bodyPr>
            <a:noAutofit/>
          </a:bodyPr>
          <a:lstStyle/>
          <a:p>
            <a:r>
              <a:rPr lang="en-US" sz="2800"/>
              <a:t>Dunwoody Police Department</a:t>
            </a:r>
            <a:br>
              <a:rPr lang="en-US" sz="2800"/>
            </a:br>
            <a:endParaRPr lang="en-US" sz="2800"/>
          </a:p>
        </p:txBody>
      </p:sp>
      <p:sp>
        <p:nvSpPr>
          <p:cNvPr id="16" name="Text Placeholder 15">
            <a:extLst>
              <a:ext uri="{FF2B5EF4-FFF2-40B4-BE49-F238E27FC236}">
                <a16:creationId xmlns:a16="http://schemas.microsoft.com/office/drawing/2014/main" id="{0A53DB5F-7B57-72E9-2043-3A5DB817793A}"/>
              </a:ext>
            </a:extLst>
          </p:cNvPr>
          <p:cNvSpPr>
            <a:spLocks noGrp="1"/>
          </p:cNvSpPr>
          <p:nvPr>
            <p:ph type="body" idx="1"/>
          </p:nvPr>
        </p:nvSpPr>
        <p:spPr>
          <a:xfrm>
            <a:off x="629842" y="680498"/>
            <a:ext cx="3868340" cy="823912"/>
          </a:xfrm>
        </p:spPr>
        <p:txBody>
          <a:bodyPr/>
          <a:lstStyle/>
          <a:p>
            <a:r>
              <a:rPr lang="en-US"/>
              <a:t>2023 Highlights</a:t>
            </a:r>
          </a:p>
        </p:txBody>
      </p:sp>
      <p:sp>
        <p:nvSpPr>
          <p:cNvPr id="3" name="Content Placeholder 2">
            <a:extLst>
              <a:ext uri="{FF2B5EF4-FFF2-40B4-BE49-F238E27FC236}">
                <a16:creationId xmlns:a16="http://schemas.microsoft.com/office/drawing/2014/main" id="{DE049F54-C0DA-B71D-9C8A-8C0D9A35091D}"/>
              </a:ext>
            </a:extLst>
          </p:cNvPr>
          <p:cNvSpPr>
            <a:spLocks noGrp="1"/>
          </p:cNvSpPr>
          <p:nvPr>
            <p:ph sz="half" idx="2"/>
          </p:nvPr>
        </p:nvSpPr>
        <p:spPr>
          <a:xfrm>
            <a:off x="3577228" y="1690689"/>
            <a:ext cx="5451601" cy="4910563"/>
          </a:xfrm>
        </p:spPr>
        <p:txBody>
          <a:bodyPr vert="horz" wrap="square" lIns="91440" tIns="45720" rIns="91440" bIns="45720" rtlCol="0" anchor="t">
            <a:noAutofit/>
          </a:bodyPr>
          <a:lstStyle/>
          <a:p>
            <a:pPr lvl="1" indent="-457200">
              <a:spcBef>
                <a:spcPts val="0"/>
              </a:spcBef>
              <a:spcAft>
                <a:spcPts val="1200"/>
              </a:spcAft>
              <a:buFont typeface="Wingdings" panose="05000000000000000000" pitchFamily="2" charset="2"/>
              <a:buChar char="Ø"/>
            </a:pPr>
            <a:r>
              <a:rPr lang="en-US" sz="2200">
                <a:latin typeface="Calibri"/>
                <a:cs typeface="Times New Roman"/>
              </a:rPr>
              <a:t>Dec 2023: Detectives and Officers participated in a successful undercover operation titled, “</a:t>
            </a:r>
            <a:r>
              <a:rPr lang="en-US" sz="2200" b="1" i="1">
                <a:latin typeface="Calibri"/>
                <a:cs typeface="Times New Roman"/>
              </a:rPr>
              <a:t>GROC Shoplifting Blitz</a:t>
            </a:r>
            <a:r>
              <a:rPr lang="en-US" sz="2200">
                <a:latin typeface="Calibri"/>
                <a:cs typeface="Times New Roman"/>
              </a:rPr>
              <a:t>” (GA Retailers Organized Crime Alliance)  </a:t>
            </a:r>
          </a:p>
          <a:p>
            <a:pPr lvl="1" indent="-457200">
              <a:spcBef>
                <a:spcPts val="0"/>
              </a:spcBef>
              <a:spcAft>
                <a:spcPts val="1200"/>
              </a:spcAft>
              <a:buFont typeface="Wingdings" panose="05000000000000000000" pitchFamily="2" charset="2"/>
              <a:buChar char="Ø"/>
            </a:pPr>
            <a:r>
              <a:rPr lang="en-US" sz="2200">
                <a:latin typeface="Calibri"/>
                <a:cs typeface="Times New Roman"/>
              </a:rPr>
              <a:t>Dec 2023: DPD joined in the ribbon-cutting dedication at DC Fire Station 21 for the City of </a:t>
            </a:r>
            <a:r>
              <a:rPr lang="en-US" sz="2200" b="1" i="1">
                <a:latin typeface="Calibri"/>
                <a:cs typeface="Times New Roman"/>
              </a:rPr>
              <a:t>Dunwoody’s new Advance Life Support Ambulance</a:t>
            </a:r>
          </a:p>
        </p:txBody>
      </p:sp>
      <p:sp>
        <p:nvSpPr>
          <p:cNvPr id="4" name="Slide Number Placeholder 3">
            <a:extLst>
              <a:ext uri="{FF2B5EF4-FFF2-40B4-BE49-F238E27FC236}">
                <a16:creationId xmlns:a16="http://schemas.microsoft.com/office/drawing/2014/main" id="{58AE8B8D-8133-AAF9-8090-07B363BB4DC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descr="A group of people standing in front of a red ribbon&#10;&#10;Description automatically generated">
            <a:extLst>
              <a:ext uri="{FF2B5EF4-FFF2-40B4-BE49-F238E27FC236}">
                <a16:creationId xmlns:a16="http://schemas.microsoft.com/office/drawing/2014/main" id="{95E63132-ACFF-E92B-2EB9-E302AA02E8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868" y="3684235"/>
            <a:ext cx="3364637" cy="2523479"/>
          </a:xfrm>
          <a:prstGeom prst="rect">
            <a:avLst/>
          </a:prstGeom>
          <a:ln>
            <a:noFill/>
          </a:ln>
          <a:effectLst>
            <a:outerShdw blurRad="292100" dist="139700" dir="2700000" algn="tl" rotWithShape="0">
              <a:srgbClr val="333333">
                <a:alpha val="65000"/>
              </a:srgbClr>
            </a:outerShdw>
          </a:effectLst>
        </p:spPr>
      </p:pic>
      <p:pic>
        <p:nvPicPr>
          <p:cNvPr id="8" name="Picture 7" descr="A group of people standing in front of a table with food&#10;&#10;Description automatically generated">
            <a:extLst>
              <a:ext uri="{FF2B5EF4-FFF2-40B4-BE49-F238E27FC236}">
                <a16:creationId xmlns:a16="http://schemas.microsoft.com/office/drawing/2014/main" id="{4E3FE1D8-B34C-2CAB-9364-01D8732EFD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0291" b="25954"/>
          <a:stretch/>
        </p:blipFill>
        <p:spPr>
          <a:xfrm>
            <a:off x="354867" y="1697411"/>
            <a:ext cx="3364637" cy="18402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291047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F0CE6-03CF-068F-DD99-464C4EFAEB3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7E71CBD-331B-B253-27EB-819AD0B3C11D}"/>
              </a:ext>
            </a:extLst>
          </p:cNvPr>
          <p:cNvSpPr>
            <a:spLocks noGrp="1"/>
          </p:cNvSpPr>
          <p:nvPr>
            <p:ph type="title"/>
          </p:nvPr>
        </p:nvSpPr>
        <p:spPr/>
        <p:txBody>
          <a:bodyPr>
            <a:noAutofit/>
          </a:bodyPr>
          <a:lstStyle/>
          <a:p>
            <a:r>
              <a:rPr lang="en-US" sz="2800">
                <a:latin typeface="Arial Black"/>
              </a:rPr>
              <a:t>Dunwoody Police Department</a:t>
            </a:r>
            <a:br>
              <a:rPr lang="en-US" sz="2800">
                <a:latin typeface="Arial Black"/>
              </a:rPr>
            </a:br>
            <a:endParaRPr lang="en-US" sz="2800">
              <a:latin typeface="Arial Black"/>
            </a:endParaRPr>
          </a:p>
        </p:txBody>
      </p:sp>
      <p:sp>
        <p:nvSpPr>
          <p:cNvPr id="16" name="Text Placeholder 15">
            <a:extLst>
              <a:ext uri="{FF2B5EF4-FFF2-40B4-BE49-F238E27FC236}">
                <a16:creationId xmlns:a16="http://schemas.microsoft.com/office/drawing/2014/main" id="{0BA1CD40-65CF-85B2-AE91-B61260A555E0}"/>
              </a:ext>
            </a:extLst>
          </p:cNvPr>
          <p:cNvSpPr>
            <a:spLocks noGrp="1"/>
          </p:cNvSpPr>
          <p:nvPr>
            <p:ph type="body" idx="1"/>
          </p:nvPr>
        </p:nvSpPr>
        <p:spPr>
          <a:xfrm>
            <a:off x="627459" y="1027907"/>
            <a:ext cx="7291423" cy="823912"/>
          </a:xfrm>
        </p:spPr>
        <p:txBody>
          <a:bodyPr/>
          <a:lstStyle/>
          <a:p>
            <a:r>
              <a:rPr lang="en-US" sz="2000"/>
              <a:t>2024 – 2034 Future Accomplishments and Challenges</a:t>
            </a:r>
          </a:p>
          <a:p>
            <a:endParaRPr lang="en-US"/>
          </a:p>
        </p:txBody>
      </p:sp>
      <p:sp>
        <p:nvSpPr>
          <p:cNvPr id="3" name="Content Placeholder 2">
            <a:extLst>
              <a:ext uri="{FF2B5EF4-FFF2-40B4-BE49-F238E27FC236}">
                <a16:creationId xmlns:a16="http://schemas.microsoft.com/office/drawing/2014/main" id="{C7CFB6D6-156A-03CD-9C11-C2B73A4E9782}"/>
              </a:ext>
            </a:extLst>
          </p:cNvPr>
          <p:cNvSpPr>
            <a:spLocks noGrp="1"/>
          </p:cNvSpPr>
          <p:nvPr>
            <p:ph sz="half" idx="2"/>
          </p:nvPr>
        </p:nvSpPr>
        <p:spPr>
          <a:xfrm>
            <a:off x="257453" y="1439863"/>
            <a:ext cx="8424909" cy="4479291"/>
          </a:xfrm>
        </p:spPr>
        <p:txBody>
          <a:bodyPr vert="horz" wrap="square" lIns="91440" tIns="45720" rIns="91440" bIns="45720" rtlCol="0" anchor="t">
            <a:noAutofit/>
          </a:bodyPr>
          <a:lstStyle/>
          <a:p>
            <a:pPr marL="514350" lvl="1" indent="-285750">
              <a:spcBef>
                <a:spcPts val="0"/>
              </a:spcBef>
              <a:buFont typeface="Wingdings" panose="05000000000000000000" pitchFamily="2" charset="2"/>
              <a:buChar char="Ø"/>
            </a:pPr>
            <a:r>
              <a:rPr lang="en-US" sz="1900">
                <a:effectLst/>
                <a:latin typeface="Calibri" panose="020F0502020204030204" pitchFamily="34" charset="0"/>
                <a:ea typeface="Calibri" panose="020F0502020204030204" pitchFamily="34" charset="0"/>
              </a:rPr>
              <a:t>We are participating in the </a:t>
            </a:r>
            <a:r>
              <a:rPr lang="en-US" sz="1900" b="1" i="1">
                <a:effectLst/>
                <a:latin typeface="Calibri" panose="020F0502020204030204" pitchFamily="34" charset="0"/>
                <a:ea typeface="Calibri" panose="020F0502020204030204" pitchFamily="34" charset="0"/>
              </a:rPr>
              <a:t>National 30x30 Initiative </a:t>
            </a:r>
            <a:r>
              <a:rPr lang="en-US" sz="1900">
                <a:effectLst/>
                <a:latin typeface="Calibri" panose="020F0502020204030204" pitchFamily="34" charset="0"/>
                <a:ea typeface="Calibri" panose="020F0502020204030204" pitchFamily="34" charset="0"/>
              </a:rPr>
              <a:t>to increase our pool of women applicants to 30% by 2030</a:t>
            </a:r>
          </a:p>
          <a:p>
            <a:pPr marL="0" marR="0" indent="0">
              <a:spcBef>
                <a:spcPts val="0"/>
              </a:spcBef>
              <a:spcAft>
                <a:spcPts val="0"/>
              </a:spcAft>
              <a:buNone/>
            </a:pPr>
            <a:r>
              <a:rPr lang="en-US" sz="1900">
                <a:effectLst/>
                <a:latin typeface="Calibri" panose="020F0502020204030204" pitchFamily="34" charset="0"/>
                <a:ea typeface="Calibri" panose="020F0502020204030204" pitchFamily="34" charset="0"/>
              </a:rPr>
              <a:t> </a:t>
            </a:r>
          </a:p>
          <a:p>
            <a:pPr marL="514350" marR="0" lvl="1" indent="-285750">
              <a:spcBef>
                <a:spcPts val="0"/>
              </a:spcBef>
              <a:spcAft>
                <a:spcPts val="0"/>
              </a:spcAft>
              <a:buFont typeface="Wingdings" panose="05000000000000000000" pitchFamily="2" charset="2"/>
              <a:buChar char="Ø"/>
            </a:pPr>
            <a:r>
              <a:rPr lang="en-US" sz="1900">
                <a:latin typeface="Calibri" panose="020F0502020204030204" pitchFamily="34" charset="0"/>
              </a:rPr>
              <a:t>We are exploring adding a </a:t>
            </a:r>
            <a:r>
              <a:rPr lang="en-US" sz="1900" b="1" i="1">
                <a:latin typeface="Calibri" panose="020F0502020204030204" pitchFamily="34" charset="0"/>
              </a:rPr>
              <a:t>Therapy Service Dog </a:t>
            </a:r>
            <a:r>
              <a:rPr lang="en-US" sz="1900">
                <a:latin typeface="Calibri" panose="020F0502020204030204" pitchFamily="34" charset="0"/>
              </a:rPr>
              <a:t>to our Peer Support program for staff members</a:t>
            </a:r>
          </a:p>
          <a:p>
            <a:pPr marL="228600" marR="0" lvl="1" indent="0">
              <a:spcBef>
                <a:spcPts val="0"/>
              </a:spcBef>
              <a:spcAft>
                <a:spcPts val="0"/>
              </a:spcAft>
              <a:buNone/>
            </a:pPr>
            <a:r>
              <a:rPr lang="en-US" sz="1900">
                <a:latin typeface="Calibri" panose="020F0502020204030204" pitchFamily="34" charset="0"/>
              </a:rPr>
              <a:t> </a:t>
            </a:r>
          </a:p>
          <a:p>
            <a:pPr marL="514350" marR="0" lvl="1" indent="-285750">
              <a:spcBef>
                <a:spcPts val="0"/>
              </a:spcBef>
              <a:spcAft>
                <a:spcPts val="0"/>
              </a:spcAft>
              <a:buFont typeface="Wingdings" panose="05000000000000000000" pitchFamily="2" charset="2"/>
              <a:buChar char="Ø"/>
            </a:pPr>
            <a:r>
              <a:rPr lang="en-US" sz="1900">
                <a:latin typeface="Calibri" panose="020F0502020204030204" pitchFamily="34" charset="0"/>
              </a:rPr>
              <a:t>We will be developing and growing our </a:t>
            </a:r>
            <a:r>
              <a:rPr lang="en-US" sz="1900" b="1" i="1">
                <a:latin typeface="Calibri" panose="020F0502020204030204" pitchFamily="34" charset="0"/>
              </a:rPr>
              <a:t>Real Time Crime Center </a:t>
            </a:r>
            <a:r>
              <a:rPr lang="en-US" sz="1900">
                <a:latin typeface="Calibri" panose="020F0502020204030204" pitchFamily="34" charset="0"/>
              </a:rPr>
              <a:t>and staying on the cutting edge of using technology to fight crime</a:t>
            </a:r>
          </a:p>
          <a:p>
            <a:pPr marL="228600" marR="0" lvl="1" indent="0">
              <a:spcBef>
                <a:spcPts val="0"/>
              </a:spcBef>
              <a:spcAft>
                <a:spcPts val="0"/>
              </a:spcAft>
              <a:buNone/>
            </a:pPr>
            <a:r>
              <a:rPr lang="en-US" sz="1900">
                <a:latin typeface="Calibri" panose="020F0502020204030204" pitchFamily="34" charset="0"/>
              </a:rPr>
              <a:t> </a:t>
            </a:r>
          </a:p>
          <a:p>
            <a:pPr marL="514350" marR="0" lvl="1" indent="-285750">
              <a:spcBef>
                <a:spcPts val="0"/>
              </a:spcBef>
              <a:spcAft>
                <a:spcPts val="0"/>
              </a:spcAft>
              <a:buFont typeface="Wingdings" panose="05000000000000000000" pitchFamily="2" charset="2"/>
              <a:buChar char="Ø"/>
            </a:pPr>
            <a:r>
              <a:rPr lang="en-US" sz="1900">
                <a:latin typeface="Calibri" panose="020F0502020204030204" pitchFamily="34" charset="0"/>
              </a:rPr>
              <a:t>The </a:t>
            </a:r>
            <a:r>
              <a:rPr lang="en-US" sz="1900" b="1" i="1">
                <a:latin typeface="Calibri" panose="020F0502020204030204" pitchFamily="34" charset="0"/>
              </a:rPr>
              <a:t>Recruitment and Retention </a:t>
            </a:r>
            <a:r>
              <a:rPr lang="en-US" sz="1900">
                <a:latin typeface="Calibri" panose="020F0502020204030204" pitchFamily="34" charset="0"/>
              </a:rPr>
              <a:t>of staff members is expected to be a challenge for the foreseeable future</a:t>
            </a:r>
          </a:p>
          <a:p>
            <a:pPr marL="228600" marR="0" lvl="1" indent="0">
              <a:spcBef>
                <a:spcPts val="0"/>
              </a:spcBef>
              <a:spcAft>
                <a:spcPts val="0"/>
              </a:spcAft>
              <a:buNone/>
            </a:pPr>
            <a:r>
              <a:rPr lang="en-US" sz="1900">
                <a:latin typeface="Calibri" panose="020F0502020204030204" pitchFamily="34" charset="0"/>
              </a:rPr>
              <a:t> </a:t>
            </a:r>
          </a:p>
          <a:p>
            <a:pPr marL="514350" marR="0" lvl="1" indent="-285750">
              <a:spcBef>
                <a:spcPts val="0"/>
              </a:spcBef>
              <a:spcAft>
                <a:spcPts val="0"/>
              </a:spcAft>
              <a:buFont typeface="Wingdings" panose="05000000000000000000" pitchFamily="2" charset="2"/>
              <a:buChar char="Ø"/>
            </a:pPr>
            <a:r>
              <a:rPr lang="en-US" sz="1900">
                <a:latin typeface="Calibri" panose="020F0502020204030204" pitchFamily="34" charset="0"/>
              </a:rPr>
              <a:t>Adequate staffing based on the </a:t>
            </a:r>
            <a:r>
              <a:rPr lang="en-US" sz="1900" b="1" i="1" err="1">
                <a:latin typeface="Calibri" panose="020F0502020204030204" pitchFamily="34" charset="0"/>
              </a:rPr>
              <a:t>BerryDunn</a:t>
            </a:r>
            <a:r>
              <a:rPr lang="en-US" sz="1900" b="1" i="1">
                <a:latin typeface="Calibri" panose="020F0502020204030204" pitchFamily="34" charset="0"/>
              </a:rPr>
              <a:t> study</a:t>
            </a:r>
            <a:r>
              <a:rPr lang="en-US" sz="1900">
                <a:latin typeface="Calibri" panose="020F0502020204030204" pitchFamily="34" charset="0"/>
              </a:rPr>
              <a:t>, and continued growth of the City of Dunwoody will be a challenge moving forward.</a:t>
            </a:r>
          </a:p>
          <a:p>
            <a:pPr marL="228600" marR="0" lvl="1" indent="0">
              <a:spcBef>
                <a:spcPts val="0"/>
              </a:spcBef>
              <a:spcAft>
                <a:spcPts val="0"/>
              </a:spcAft>
              <a:buNone/>
            </a:pPr>
            <a:r>
              <a:rPr lang="en-US" sz="1900">
                <a:latin typeface="Calibri" panose="020F0502020204030204" pitchFamily="34" charset="0"/>
              </a:rPr>
              <a:t> </a:t>
            </a:r>
          </a:p>
          <a:p>
            <a:pPr marL="514350" marR="0" lvl="1" indent="-285750">
              <a:spcBef>
                <a:spcPts val="0"/>
              </a:spcBef>
              <a:spcAft>
                <a:spcPts val="0"/>
              </a:spcAft>
              <a:buFont typeface="Wingdings" panose="05000000000000000000" pitchFamily="2" charset="2"/>
              <a:buChar char="Ø"/>
            </a:pPr>
            <a:r>
              <a:rPr lang="en-US" sz="1900">
                <a:latin typeface="Calibri" panose="020F0502020204030204" pitchFamily="34" charset="0"/>
              </a:rPr>
              <a:t>There may be a need in the future to explore the need for a </a:t>
            </a:r>
            <a:r>
              <a:rPr lang="en-US" sz="1900" b="1" i="1">
                <a:latin typeface="Calibri" panose="020F0502020204030204" pitchFamily="34" charset="0"/>
              </a:rPr>
              <a:t>separate facility for the police department </a:t>
            </a:r>
            <a:r>
              <a:rPr lang="en-US" sz="1900">
                <a:latin typeface="Calibri" panose="020F0502020204030204" pitchFamily="34" charset="0"/>
              </a:rPr>
              <a:t>as the City of Dunwoody continues to grow. </a:t>
            </a:r>
          </a:p>
        </p:txBody>
      </p:sp>
      <p:sp>
        <p:nvSpPr>
          <p:cNvPr id="4" name="Slide Number Placeholder 3">
            <a:extLst>
              <a:ext uri="{FF2B5EF4-FFF2-40B4-BE49-F238E27FC236}">
                <a16:creationId xmlns:a16="http://schemas.microsoft.com/office/drawing/2014/main" id="{C43D887E-EAC9-3DC9-4BFE-3F249761833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53340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7D32B-E9CF-A5D8-4945-D8B3F82CF72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4AC751-FB21-F9D8-2896-4186954B1BE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C8984E4E-DB37-18A8-CE2D-C1461AD57916}"/>
              </a:ext>
            </a:extLst>
          </p:cNvPr>
          <p:cNvSpPr>
            <a:spLocks noGrp="1"/>
          </p:cNvSpPr>
          <p:nvPr>
            <p:ph type="title"/>
          </p:nvPr>
        </p:nvSpPr>
        <p:spPr>
          <a:xfrm>
            <a:off x="2084439" y="6176288"/>
            <a:ext cx="7895918" cy="783542"/>
          </a:xfrm>
        </p:spPr>
        <p:txBody>
          <a:bodyPr>
            <a:noAutofit/>
          </a:bodyPr>
          <a:lstStyle/>
          <a:p>
            <a:r>
              <a:rPr lang="en-US" sz="2800" u="none">
                <a:solidFill>
                  <a:schemeClr val="bg1"/>
                </a:solidFill>
              </a:rPr>
              <a:t>PUBLIC WORKS</a:t>
            </a:r>
          </a:p>
        </p:txBody>
      </p:sp>
      <p:sp>
        <p:nvSpPr>
          <p:cNvPr id="7" name="Content Placeholder 6">
            <a:extLst>
              <a:ext uri="{FF2B5EF4-FFF2-40B4-BE49-F238E27FC236}">
                <a16:creationId xmlns:a16="http://schemas.microsoft.com/office/drawing/2014/main" id="{3A560803-6F38-282F-824A-391A4922C255}"/>
              </a:ext>
            </a:extLst>
          </p:cNvPr>
          <p:cNvSpPr>
            <a:spLocks noGrp="1"/>
          </p:cNvSpPr>
          <p:nvPr>
            <p:ph idx="1"/>
          </p:nvPr>
        </p:nvSpPr>
        <p:spPr>
          <a:xfrm>
            <a:off x="174523" y="404054"/>
            <a:ext cx="8566354" cy="439853"/>
          </a:xfrm>
        </p:spPr>
        <p:txBody>
          <a:bodyPr>
            <a:normAutofit fontScale="85000" lnSpcReduction="10000"/>
          </a:bodyPr>
          <a:lstStyle/>
          <a:p>
            <a:pPr marL="0" indent="0">
              <a:buNone/>
            </a:pPr>
            <a:r>
              <a:rPr lang="en-US"/>
              <a:t>Pedestrian and Bicycle Improvements Completed 2010-2023</a:t>
            </a:r>
          </a:p>
        </p:txBody>
      </p:sp>
      <p:pic>
        <p:nvPicPr>
          <p:cNvPr id="1028" name="Picture 4">
            <a:extLst>
              <a:ext uri="{FF2B5EF4-FFF2-40B4-BE49-F238E27FC236}">
                <a16:creationId xmlns:a16="http://schemas.microsoft.com/office/drawing/2014/main" id="{2F5B69FE-42DF-20B9-32CC-D0BF64BB06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844" t="25751" r="27651" b="3292"/>
          <a:stretch/>
        </p:blipFill>
        <p:spPr bwMode="auto">
          <a:xfrm>
            <a:off x="174523" y="1094127"/>
            <a:ext cx="6442587" cy="4831941"/>
          </a:xfrm>
          <a:prstGeom prst="rect">
            <a:avLst/>
          </a:prstGeom>
          <a:noFill/>
          <a:extLst>
            <a:ext uri="{909E8E84-426E-40DD-AFC4-6F175D3DCCD1}">
              <a14:hiddenFill xmlns:a14="http://schemas.microsoft.com/office/drawing/2010/main">
                <a:solidFill>
                  <a:srgbClr val="FFFFFF"/>
                </a:solidFill>
              </a14:hiddenFill>
            </a:ext>
          </a:extLst>
        </p:spPr>
      </p:pic>
      <p:sp>
        <p:nvSpPr>
          <p:cNvPr id="16" name="Freeform: Shape 15">
            <a:extLst>
              <a:ext uri="{FF2B5EF4-FFF2-40B4-BE49-F238E27FC236}">
                <a16:creationId xmlns:a16="http://schemas.microsoft.com/office/drawing/2014/main" id="{8BC7EDED-DE55-6501-94AB-EE709CA5F54F}"/>
              </a:ext>
            </a:extLst>
          </p:cNvPr>
          <p:cNvSpPr/>
          <p:nvPr/>
        </p:nvSpPr>
        <p:spPr>
          <a:xfrm>
            <a:off x="2819400" y="4937760"/>
            <a:ext cx="391160" cy="81280"/>
          </a:xfrm>
          <a:custGeom>
            <a:avLst/>
            <a:gdLst>
              <a:gd name="connsiteX0" fmla="*/ 0 w 391160"/>
              <a:gd name="connsiteY0" fmla="*/ 0 h 81280"/>
              <a:gd name="connsiteX1" fmla="*/ 25400 w 391160"/>
              <a:gd name="connsiteY1" fmla="*/ 5080 h 81280"/>
              <a:gd name="connsiteX2" fmla="*/ 60960 w 391160"/>
              <a:gd name="connsiteY2" fmla="*/ 40640 h 81280"/>
              <a:gd name="connsiteX3" fmla="*/ 66040 w 391160"/>
              <a:gd name="connsiteY3" fmla="*/ 55880 h 81280"/>
              <a:gd name="connsiteX4" fmla="*/ 106680 w 391160"/>
              <a:gd name="connsiteY4" fmla="*/ 71120 h 81280"/>
              <a:gd name="connsiteX5" fmla="*/ 127000 w 391160"/>
              <a:gd name="connsiteY5" fmla="*/ 81280 h 81280"/>
              <a:gd name="connsiteX6" fmla="*/ 157480 w 391160"/>
              <a:gd name="connsiteY6" fmla="*/ 76200 h 81280"/>
              <a:gd name="connsiteX7" fmla="*/ 193040 w 391160"/>
              <a:gd name="connsiteY7" fmla="*/ 66040 h 81280"/>
              <a:gd name="connsiteX8" fmla="*/ 320040 w 391160"/>
              <a:gd name="connsiteY8" fmla="*/ 60960 h 81280"/>
              <a:gd name="connsiteX9" fmla="*/ 335280 w 391160"/>
              <a:gd name="connsiteY9" fmla="*/ 50800 h 81280"/>
              <a:gd name="connsiteX10" fmla="*/ 340360 w 391160"/>
              <a:gd name="connsiteY10" fmla="*/ 35560 h 81280"/>
              <a:gd name="connsiteX11" fmla="*/ 370840 w 391160"/>
              <a:gd name="connsiteY11" fmla="*/ 25400 h 81280"/>
              <a:gd name="connsiteX12" fmla="*/ 386080 w 391160"/>
              <a:gd name="connsiteY12" fmla="*/ 20320 h 81280"/>
              <a:gd name="connsiteX13" fmla="*/ 391160 w 391160"/>
              <a:gd name="connsiteY13" fmla="*/ 1524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1160" h="81280">
                <a:moveTo>
                  <a:pt x="0" y="0"/>
                </a:moveTo>
                <a:cubicBezTo>
                  <a:pt x="8467" y="1693"/>
                  <a:pt x="18584" y="-221"/>
                  <a:pt x="25400" y="5080"/>
                </a:cubicBezTo>
                <a:cubicBezTo>
                  <a:pt x="86537" y="52631"/>
                  <a:pt x="17539" y="26166"/>
                  <a:pt x="60960" y="40640"/>
                </a:cubicBezTo>
                <a:cubicBezTo>
                  <a:pt x="62653" y="45720"/>
                  <a:pt x="62254" y="52094"/>
                  <a:pt x="66040" y="55880"/>
                </a:cubicBezTo>
                <a:cubicBezTo>
                  <a:pt x="77355" y="67195"/>
                  <a:pt x="93073" y="66017"/>
                  <a:pt x="106680" y="71120"/>
                </a:cubicBezTo>
                <a:cubicBezTo>
                  <a:pt x="113771" y="73779"/>
                  <a:pt x="120227" y="77893"/>
                  <a:pt x="127000" y="81280"/>
                </a:cubicBezTo>
                <a:cubicBezTo>
                  <a:pt x="137160" y="79587"/>
                  <a:pt x="147425" y="78434"/>
                  <a:pt x="157480" y="76200"/>
                </a:cubicBezTo>
                <a:cubicBezTo>
                  <a:pt x="172079" y="72956"/>
                  <a:pt x="176997" y="67146"/>
                  <a:pt x="193040" y="66040"/>
                </a:cubicBezTo>
                <a:cubicBezTo>
                  <a:pt x="235307" y="63125"/>
                  <a:pt x="277707" y="62653"/>
                  <a:pt x="320040" y="60960"/>
                </a:cubicBezTo>
                <a:cubicBezTo>
                  <a:pt x="325120" y="57573"/>
                  <a:pt x="331466" y="55568"/>
                  <a:pt x="335280" y="50800"/>
                </a:cubicBezTo>
                <a:cubicBezTo>
                  <a:pt x="338625" y="46619"/>
                  <a:pt x="336003" y="38672"/>
                  <a:pt x="340360" y="35560"/>
                </a:cubicBezTo>
                <a:cubicBezTo>
                  <a:pt x="349075" y="29335"/>
                  <a:pt x="360680" y="28787"/>
                  <a:pt x="370840" y="25400"/>
                </a:cubicBezTo>
                <a:cubicBezTo>
                  <a:pt x="375920" y="23707"/>
                  <a:pt x="382294" y="24106"/>
                  <a:pt x="386080" y="20320"/>
                </a:cubicBezTo>
                <a:lnTo>
                  <a:pt x="391160" y="15240"/>
                </a:lnTo>
              </a:path>
            </a:pathLst>
          </a:custGeom>
          <a:noFill/>
          <a:ln w="38100">
            <a:solidFill>
              <a:srgbClr val="528E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87EEA2FD-B04B-E4E4-A86B-0D1E1404D200}"/>
              </a:ext>
            </a:extLst>
          </p:cNvPr>
          <p:cNvCxnSpPr/>
          <p:nvPr/>
        </p:nvCxnSpPr>
        <p:spPr>
          <a:xfrm>
            <a:off x="2819400" y="5161935"/>
            <a:ext cx="0" cy="0"/>
          </a:xfrm>
          <a:prstGeom prst="line">
            <a:avLst/>
          </a:prstGeom>
          <a:ln w="38100">
            <a:solidFill>
              <a:srgbClr val="528E35"/>
            </a:solidFill>
          </a:ln>
        </p:spPr>
        <p:style>
          <a:lnRef idx="1">
            <a:schemeClr val="accent1"/>
          </a:lnRef>
          <a:fillRef idx="0">
            <a:schemeClr val="accent1"/>
          </a:fillRef>
          <a:effectRef idx="0">
            <a:schemeClr val="accent1"/>
          </a:effectRef>
          <a:fontRef idx="minor">
            <a:schemeClr val="tx1"/>
          </a:fontRef>
        </p:style>
      </p:cxnSp>
      <p:sp>
        <p:nvSpPr>
          <p:cNvPr id="19" name="Freeform: Shape 18">
            <a:extLst>
              <a:ext uri="{FF2B5EF4-FFF2-40B4-BE49-F238E27FC236}">
                <a16:creationId xmlns:a16="http://schemas.microsoft.com/office/drawing/2014/main" id="{57E14A7B-A241-E4D3-3F61-AC05920B4F05}"/>
              </a:ext>
            </a:extLst>
          </p:cNvPr>
          <p:cNvSpPr/>
          <p:nvPr/>
        </p:nvSpPr>
        <p:spPr>
          <a:xfrm>
            <a:off x="2590619" y="5189220"/>
            <a:ext cx="61457" cy="259080"/>
          </a:xfrm>
          <a:custGeom>
            <a:avLst/>
            <a:gdLst>
              <a:gd name="connsiteX0" fmla="*/ 2721 w 61457"/>
              <a:gd name="connsiteY0" fmla="*/ 259080 h 259080"/>
              <a:gd name="connsiteX1" fmla="*/ 2721 w 61457"/>
              <a:gd name="connsiteY1" fmla="*/ 218440 h 259080"/>
              <a:gd name="connsiteX2" fmla="*/ 181 w 61457"/>
              <a:gd name="connsiteY2" fmla="*/ 175260 h 259080"/>
              <a:gd name="connsiteX3" fmla="*/ 7801 w 61457"/>
              <a:gd name="connsiteY3" fmla="*/ 157480 h 259080"/>
              <a:gd name="connsiteX4" fmla="*/ 20501 w 61457"/>
              <a:gd name="connsiteY4" fmla="*/ 142240 h 259080"/>
              <a:gd name="connsiteX5" fmla="*/ 33201 w 61457"/>
              <a:gd name="connsiteY5" fmla="*/ 119380 h 259080"/>
              <a:gd name="connsiteX6" fmla="*/ 43361 w 61457"/>
              <a:gd name="connsiteY6" fmla="*/ 96520 h 259080"/>
              <a:gd name="connsiteX7" fmla="*/ 50981 w 61457"/>
              <a:gd name="connsiteY7" fmla="*/ 76200 h 259080"/>
              <a:gd name="connsiteX8" fmla="*/ 58601 w 61457"/>
              <a:gd name="connsiteY8" fmla="*/ 48260 h 259080"/>
              <a:gd name="connsiteX9" fmla="*/ 61141 w 61457"/>
              <a:gd name="connsiteY9" fmla="*/ 40640 h 259080"/>
              <a:gd name="connsiteX10" fmla="*/ 61141 w 61457"/>
              <a:gd name="connsiteY10" fmla="*/ 0 h 25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457" h="259080">
                <a:moveTo>
                  <a:pt x="2721" y="259080"/>
                </a:moveTo>
                <a:cubicBezTo>
                  <a:pt x="-3403" y="216212"/>
                  <a:pt x="2721" y="269658"/>
                  <a:pt x="2721" y="218440"/>
                </a:cubicBezTo>
                <a:cubicBezTo>
                  <a:pt x="2721" y="204022"/>
                  <a:pt x="1028" y="189653"/>
                  <a:pt x="181" y="175260"/>
                </a:cubicBezTo>
                <a:cubicBezTo>
                  <a:pt x="2602" y="165577"/>
                  <a:pt x="1536" y="164998"/>
                  <a:pt x="7801" y="157480"/>
                </a:cubicBezTo>
                <a:cubicBezTo>
                  <a:pt x="13498" y="150644"/>
                  <a:pt x="16897" y="150348"/>
                  <a:pt x="20501" y="142240"/>
                </a:cubicBezTo>
                <a:cubicBezTo>
                  <a:pt x="30446" y="119863"/>
                  <a:pt x="19293" y="133288"/>
                  <a:pt x="33201" y="119380"/>
                </a:cubicBezTo>
                <a:cubicBezTo>
                  <a:pt x="39246" y="101244"/>
                  <a:pt x="35311" y="108595"/>
                  <a:pt x="43361" y="96520"/>
                </a:cubicBezTo>
                <a:cubicBezTo>
                  <a:pt x="49383" y="66412"/>
                  <a:pt x="41468" y="97605"/>
                  <a:pt x="50981" y="76200"/>
                </a:cubicBezTo>
                <a:cubicBezTo>
                  <a:pt x="57209" y="62188"/>
                  <a:pt x="55186" y="61919"/>
                  <a:pt x="58601" y="48260"/>
                </a:cubicBezTo>
                <a:cubicBezTo>
                  <a:pt x="59250" y="45663"/>
                  <a:pt x="61000" y="43314"/>
                  <a:pt x="61141" y="40640"/>
                </a:cubicBezTo>
                <a:cubicBezTo>
                  <a:pt x="61853" y="27112"/>
                  <a:pt x="61141" y="13547"/>
                  <a:pt x="61141" y="0"/>
                </a:cubicBezTo>
              </a:path>
            </a:pathLst>
          </a:custGeom>
          <a:noFill/>
          <a:ln w="38100">
            <a:solidFill>
              <a:srgbClr val="528E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1" name="Straight Connector 20">
            <a:extLst>
              <a:ext uri="{FF2B5EF4-FFF2-40B4-BE49-F238E27FC236}">
                <a16:creationId xmlns:a16="http://schemas.microsoft.com/office/drawing/2014/main" id="{64B139FB-56BE-FDD0-1D4F-FC916F1C3655}"/>
              </a:ext>
            </a:extLst>
          </p:cNvPr>
          <p:cNvCxnSpPr/>
          <p:nvPr/>
        </p:nvCxnSpPr>
        <p:spPr>
          <a:xfrm>
            <a:off x="2763520" y="5194300"/>
            <a:ext cx="101600" cy="0"/>
          </a:xfrm>
          <a:prstGeom prst="line">
            <a:avLst/>
          </a:prstGeom>
          <a:ln w="38100">
            <a:solidFill>
              <a:srgbClr val="528E35"/>
            </a:solidFill>
          </a:ln>
        </p:spPr>
        <p:style>
          <a:lnRef idx="1">
            <a:schemeClr val="accent1"/>
          </a:lnRef>
          <a:fillRef idx="0">
            <a:schemeClr val="accent1"/>
          </a:fillRef>
          <a:effectRef idx="0">
            <a:schemeClr val="accent1"/>
          </a:effectRef>
          <a:fontRef idx="minor">
            <a:schemeClr val="tx1"/>
          </a:fontRef>
        </p:style>
      </p:cxnSp>
      <p:sp>
        <p:nvSpPr>
          <p:cNvPr id="22" name="Freeform: Shape 21">
            <a:extLst>
              <a:ext uri="{FF2B5EF4-FFF2-40B4-BE49-F238E27FC236}">
                <a16:creationId xmlns:a16="http://schemas.microsoft.com/office/drawing/2014/main" id="{2CFF6898-946A-9C8D-0FC5-83C3D773195D}"/>
              </a:ext>
            </a:extLst>
          </p:cNvPr>
          <p:cNvSpPr/>
          <p:nvPr/>
        </p:nvSpPr>
        <p:spPr>
          <a:xfrm>
            <a:off x="3230880" y="4930140"/>
            <a:ext cx="83820" cy="45720"/>
          </a:xfrm>
          <a:custGeom>
            <a:avLst/>
            <a:gdLst>
              <a:gd name="connsiteX0" fmla="*/ 0 w 83820"/>
              <a:gd name="connsiteY0" fmla="*/ 45720 h 45720"/>
              <a:gd name="connsiteX1" fmla="*/ 10160 w 83820"/>
              <a:gd name="connsiteY1" fmla="*/ 33020 h 45720"/>
              <a:gd name="connsiteX2" fmla="*/ 17780 w 83820"/>
              <a:gd name="connsiteY2" fmla="*/ 17780 h 45720"/>
              <a:gd name="connsiteX3" fmla="*/ 33020 w 83820"/>
              <a:gd name="connsiteY3" fmla="*/ 7620 h 45720"/>
              <a:gd name="connsiteX4" fmla="*/ 40640 w 83820"/>
              <a:gd name="connsiteY4" fmla="*/ 2540 h 45720"/>
              <a:gd name="connsiteX5" fmla="*/ 55880 w 83820"/>
              <a:gd name="connsiteY5" fmla="*/ 0 h 45720"/>
              <a:gd name="connsiteX6" fmla="*/ 83820 w 83820"/>
              <a:gd name="connsiteY6" fmla="*/ 7620 h 4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 h="45720">
                <a:moveTo>
                  <a:pt x="0" y="45720"/>
                </a:moveTo>
                <a:cubicBezTo>
                  <a:pt x="3387" y="41487"/>
                  <a:pt x="7287" y="37617"/>
                  <a:pt x="10160" y="33020"/>
                </a:cubicBezTo>
                <a:cubicBezTo>
                  <a:pt x="15470" y="24523"/>
                  <a:pt x="9157" y="25325"/>
                  <a:pt x="17780" y="17780"/>
                </a:cubicBezTo>
                <a:cubicBezTo>
                  <a:pt x="22375" y="13760"/>
                  <a:pt x="27940" y="11007"/>
                  <a:pt x="33020" y="7620"/>
                </a:cubicBezTo>
                <a:cubicBezTo>
                  <a:pt x="35560" y="5927"/>
                  <a:pt x="37629" y="3042"/>
                  <a:pt x="40640" y="2540"/>
                </a:cubicBezTo>
                <a:lnTo>
                  <a:pt x="55880" y="0"/>
                </a:lnTo>
                <a:lnTo>
                  <a:pt x="83820" y="7620"/>
                </a:lnTo>
              </a:path>
            </a:pathLst>
          </a:custGeom>
          <a:noFill/>
          <a:ln w="38100">
            <a:solidFill>
              <a:srgbClr val="528E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5" name="Group 24">
            <a:extLst>
              <a:ext uri="{FF2B5EF4-FFF2-40B4-BE49-F238E27FC236}">
                <a16:creationId xmlns:a16="http://schemas.microsoft.com/office/drawing/2014/main" id="{47505F72-7AD9-F71A-117E-06AE97ED7345}"/>
              </a:ext>
            </a:extLst>
          </p:cNvPr>
          <p:cNvGrpSpPr/>
          <p:nvPr/>
        </p:nvGrpSpPr>
        <p:grpSpPr>
          <a:xfrm>
            <a:off x="6680839" y="2031980"/>
            <a:ext cx="2352367" cy="3416320"/>
            <a:chOff x="6617110" y="1932211"/>
            <a:chExt cx="2352367" cy="3416320"/>
          </a:xfrm>
        </p:grpSpPr>
        <p:sp>
          <p:nvSpPr>
            <p:cNvPr id="2" name="TextBox 1">
              <a:extLst>
                <a:ext uri="{FF2B5EF4-FFF2-40B4-BE49-F238E27FC236}">
                  <a16:creationId xmlns:a16="http://schemas.microsoft.com/office/drawing/2014/main" id="{2D7D3C82-3B20-B5D9-9121-B2FBA8393E0A}"/>
                </a:ext>
              </a:extLst>
            </p:cNvPr>
            <p:cNvSpPr txBox="1"/>
            <p:nvPr/>
          </p:nvSpPr>
          <p:spPr>
            <a:xfrm>
              <a:off x="6617110" y="1932211"/>
              <a:ext cx="2352367" cy="34163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a:ln>
                    <a:noFill/>
                  </a:ln>
                  <a:solidFill>
                    <a:prstClr val="black"/>
                  </a:solidFill>
                  <a:effectLst/>
                  <a:uLnTx/>
                  <a:uFillTx/>
                  <a:latin typeface="Calibri" panose="020F0502020204030204"/>
                  <a:ea typeface="+mn-ea"/>
                  <a:cs typeface="+mn-cs"/>
                </a:rPr>
                <a:t>Legend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Sidewalks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Paths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Bike Lanes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Crosswalk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5" name="Straight Connector 4">
              <a:extLst>
                <a:ext uri="{FF2B5EF4-FFF2-40B4-BE49-F238E27FC236}">
                  <a16:creationId xmlns:a16="http://schemas.microsoft.com/office/drawing/2014/main" id="{4FDD286C-7B94-3DE2-4A3F-D3FF2922C0AC}"/>
                </a:ext>
              </a:extLst>
            </p:cNvPr>
            <p:cNvCxnSpPr/>
            <p:nvPr/>
          </p:nvCxnSpPr>
          <p:spPr>
            <a:xfrm>
              <a:off x="7974575" y="2477729"/>
              <a:ext cx="540775" cy="0"/>
            </a:xfrm>
            <a:prstGeom prst="line">
              <a:avLst/>
            </a:prstGeom>
            <a:ln w="38100">
              <a:solidFill>
                <a:srgbClr val="72FC2D"/>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8E51220-E326-CF21-F5D5-AEC1CD6BEB74}"/>
                </a:ext>
              </a:extLst>
            </p:cNvPr>
            <p:cNvCxnSpPr/>
            <p:nvPr/>
          </p:nvCxnSpPr>
          <p:spPr>
            <a:xfrm>
              <a:off x="7974574" y="2984090"/>
              <a:ext cx="540775" cy="0"/>
            </a:xfrm>
            <a:prstGeom prst="line">
              <a:avLst/>
            </a:prstGeom>
            <a:ln w="38100">
              <a:solidFill>
                <a:srgbClr val="528E3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189BA73-88E4-6489-3191-1FF298ED2F85}"/>
                </a:ext>
              </a:extLst>
            </p:cNvPr>
            <p:cNvCxnSpPr/>
            <p:nvPr/>
          </p:nvCxnSpPr>
          <p:spPr>
            <a:xfrm>
              <a:off x="7950607" y="3448664"/>
              <a:ext cx="540775" cy="0"/>
            </a:xfrm>
            <a:prstGeom prst="line">
              <a:avLst/>
            </a:prstGeom>
            <a:ln w="38100">
              <a:solidFill>
                <a:srgbClr val="F3ADAD"/>
              </a:solidFill>
            </a:ln>
          </p:spPr>
          <p:style>
            <a:lnRef idx="1">
              <a:schemeClr val="accent1"/>
            </a:lnRef>
            <a:fillRef idx="0">
              <a:schemeClr val="accent1"/>
            </a:fillRef>
            <a:effectRef idx="0">
              <a:schemeClr val="accent1"/>
            </a:effectRef>
            <a:fontRef idx="minor">
              <a:schemeClr val="tx1"/>
            </a:fontRef>
          </p:style>
        </p:cxnSp>
        <p:pic>
          <p:nvPicPr>
            <p:cNvPr id="24" name="Picture 23" descr="A map of a city&#10;&#10;Description automatically generated">
              <a:extLst>
                <a:ext uri="{FF2B5EF4-FFF2-40B4-BE49-F238E27FC236}">
                  <a16:creationId xmlns:a16="http://schemas.microsoft.com/office/drawing/2014/main" id="{0E1A639E-9E91-A571-A29F-A284D587125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5543" b="69273" l="52584" r="54584">
                          <a14:backgroundMark x1="52656" y1="67115" x2="52656" y2="67115"/>
                          <a14:backgroundMark x1="52448" y1="65673" x2="52448" y2="65673"/>
                        </a14:backgroundRemoval>
                      </a14:imgEffect>
                    </a14:imgLayer>
                  </a14:imgProps>
                </a:ext>
                <a:ext uri="{28A0092B-C50C-407E-A947-70E740481C1C}">
                  <a14:useLocalDpi xmlns:a14="http://schemas.microsoft.com/office/drawing/2010/main" val="0"/>
                </a:ext>
              </a:extLst>
            </a:blip>
            <a:srcRect l="52334" t="65077" r="45166" b="30261"/>
            <a:stretch/>
          </p:blipFill>
          <p:spPr>
            <a:xfrm>
              <a:off x="8023704" y="3794919"/>
              <a:ext cx="394579" cy="398528"/>
            </a:xfrm>
            <a:prstGeom prst="rect">
              <a:avLst/>
            </a:prstGeom>
          </p:spPr>
        </p:pic>
      </p:grpSp>
    </p:spTree>
    <p:extLst>
      <p:ext uri="{BB962C8B-B14F-4D97-AF65-F5344CB8AC3E}">
        <p14:creationId xmlns:p14="http://schemas.microsoft.com/office/powerpoint/2010/main" val="3024431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3FECA-82F2-C8E8-F2AB-554A5FC5037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12A95F-4E03-8BDE-E183-E1C899C9494B}"/>
              </a:ext>
            </a:extLst>
          </p:cNvPr>
          <p:cNvSpPr>
            <a:spLocks noGrp="1"/>
          </p:cNvSpPr>
          <p:nvPr>
            <p:ph type="sldNum" sz="quarter" idx="12"/>
          </p:nvPr>
        </p:nvSpPr>
        <p:spPr/>
        <p:txBody>
          <a:bodyPr/>
          <a:lstStyle/>
          <a:p>
            <a:fld id="{3E6980A2-F130-4742-89EA-C23F98879079}" type="slidenum">
              <a:rPr lang="en-US" smtClean="0"/>
              <a:t>4</a:t>
            </a:fld>
            <a:endParaRPr lang="en-US"/>
          </a:p>
        </p:txBody>
      </p:sp>
      <p:sp>
        <p:nvSpPr>
          <p:cNvPr id="6" name="Title 5">
            <a:extLst>
              <a:ext uri="{FF2B5EF4-FFF2-40B4-BE49-F238E27FC236}">
                <a16:creationId xmlns:a16="http://schemas.microsoft.com/office/drawing/2014/main" id="{CE1B8EA7-3287-0E95-B105-28988FB44930}"/>
              </a:ext>
            </a:extLst>
          </p:cNvPr>
          <p:cNvSpPr>
            <a:spLocks noGrp="1"/>
          </p:cNvSpPr>
          <p:nvPr>
            <p:ph type="title"/>
          </p:nvPr>
        </p:nvSpPr>
        <p:spPr/>
        <p:txBody>
          <a:bodyPr>
            <a:noAutofit/>
          </a:bodyPr>
          <a:lstStyle/>
          <a:p>
            <a:r>
              <a:rPr lang="en-US" sz="2800"/>
              <a:t>Economic Development </a:t>
            </a:r>
            <a:br>
              <a:rPr lang="en-US" sz="2800"/>
            </a:br>
            <a:r>
              <a:rPr lang="en-US" sz="2800"/>
              <a:t>Dunwoody from start through 2022</a:t>
            </a:r>
          </a:p>
        </p:txBody>
      </p:sp>
      <p:pic>
        <p:nvPicPr>
          <p:cNvPr id="10" name="Picture 9">
            <a:extLst>
              <a:ext uri="{FF2B5EF4-FFF2-40B4-BE49-F238E27FC236}">
                <a16:creationId xmlns:a16="http://schemas.microsoft.com/office/drawing/2014/main" id="{2AE4BA2E-2FB2-1CB7-40B6-E9887BD11BA0}"/>
              </a:ext>
            </a:extLst>
          </p:cNvPr>
          <p:cNvPicPr>
            <a:picLocks noChangeAspect="1"/>
          </p:cNvPicPr>
          <p:nvPr/>
        </p:nvPicPr>
        <p:blipFill>
          <a:blip r:embed="rId2"/>
          <a:stretch>
            <a:fillRect/>
          </a:stretch>
        </p:blipFill>
        <p:spPr>
          <a:xfrm>
            <a:off x="6457950" y="1886637"/>
            <a:ext cx="2089736" cy="2844917"/>
          </a:xfrm>
          <a:prstGeom prst="rect">
            <a:avLst/>
          </a:prstGeom>
          <a:solidFill>
            <a:srgbClr val="FFFFFF">
              <a:shade val="85000"/>
            </a:srgbClr>
          </a:solidFill>
          <a:ln w="88900" cap="sq">
            <a:solidFill>
              <a:srgbClr val="FFFFFF"/>
            </a:solidFill>
            <a:miter lim="800000"/>
          </a:ln>
          <a:effectLst>
            <a:glow rad="63500">
              <a:schemeClr val="accent1">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C83E1AA1-46B5-C0B0-F198-2E1CA8BF06B4}"/>
              </a:ext>
            </a:extLst>
          </p:cNvPr>
          <p:cNvPicPr>
            <a:picLocks noChangeAspect="1"/>
          </p:cNvPicPr>
          <p:nvPr/>
        </p:nvPicPr>
        <p:blipFill>
          <a:blip r:embed="rId3"/>
          <a:stretch>
            <a:fillRect/>
          </a:stretch>
        </p:blipFill>
        <p:spPr>
          <a:xfrm>
            <a:off x="851325" y="1927386"/>
            <a:ext cx="2136425" cy="2844917"/>
          </a:xfrm>
          <a:prstGeom prst="rect">
            <a:avLst/>
          </a:prstGeom>
          <a:solidFill>
            <a:srgbClr val="FFFFFF">
              <a:shade val="85000"/>
            </a:srgbClr>
          </a:solidFill>
          <a:ln w="88900" cap="sq">
            <a:solidFill>
              <a:srgbClr val="FFFFFF"/>
            </a:solidFill>
            <a:miter lim="800000"/>
          </a:ln>
          <a:effectLst>
            <a:glow rad="63500">
              <a:schemeClr val="accent1">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a:extLst>
              <a:ext uri="{FF2B5EF4-FFF2-40B4-BE49-F238E27FC236}">
                <a16:creationId xmlns:a16="http://schemas.microsoft.com/office/drawing/2014/main" id="{BA58750F-126C-8A49-CFB6-2BD35B1D7CE1}"/>
              </a:ext>
            </a:extLst>
          </p:cNvPr>
          <p:cNvSpPr txBox="1"/>
          <p:nvPr/>
        </p:nvSpPr>
        <p:spPr>
          <a:xfrm>
            <a:off x="6457950" y="4930614"/>
            <a:ext cx="1415668" cy="338554"/>
          </a:xfrm>
          <a:prstGeom prst="rect">
            <a:avLst/>
          </a:prstGeom>
          <a:noFill/>
        </p:spPr>
        <p:txBody>
          <a:bodyPr wrap="square" rtlCol="0">
            <a:spAutoFit/>
          </a:bodyPr>
          <a:lstStyle/>
          <a:p>
            <a:r>
              <a:rPr lang="en-US" sz="800" b="1">
                <a:solidFill>
                  <a:schemeClr val="accent1">
                    <a:lumMod val="75000"/>
                  </a:schemeClr>
                </a:solidFill>
              </a:rPr>
              <a:t>Produced 8 Dunwoody Market Reports</a:t>
            </a:r>
          </a:p>
        </p:txBody>
      </p:sp>
      <p:sp>
        <p:nvSpPr>
          <p:cNvPr id="14" name="TextBox 13">
            <a:extLst>
              <a:ext uri="{FF2B5EF4-FFF2-40B4-BE49-F238E27FC236}">
                <a16:creationId xmlns:a16="http://schemas.microsoft.com/office/drawing/2014/main" id="{4620537E-0A14-752C-5E0E-246D8B43A644}"/>
              </a:ext>
            </a:extLst>
          </p:cNvPr>
          <p:cNvSpPr txBox="1"/>
          <p:nvPr/>
        </p:nvSpPr>
        <p:spPr>
          <a:xfrm>
            <a:off x="851325" y="4930614"/>
            <a:ext cx="1415668" cy="338554"/>
          </a:xfrm>
          <a:prstGeom prst="rect">
            <a:avLst/>
          </a:prstGeom>
          <a:noFill/>
        </p:spPr>
        <p:txBody>
          <a:bodyPr wrap="square" rtlCol="0">
            <a:spAutoFit/>
          </a:bodyPr>
          <a:lstStyle/>
          <a:p>
            <a:r>
              <a:rPr lang="en-US" sz="800" b="1">
                <a:solidFill>
                  <a:schemeClr val="accent1">
                    <a:lumMod val="75000"/>
                  </a:schemeClr>
                </a:solidFill>
              </a:rPr>
              <a:t>Produced 4 Perimeter Market Reports</a:t>
            </a:r>
          </a:p>
        </p:txBody>
      </p:sp>
      <p:sp>
        <p:nvSpPr>
          <p:cNvPr id="15" name="TextBox 14">
            <a:extLst>
              <a:ext uri="{FF2B5EF4-FFF2-40B4-BE49-F238E27FC236}">
                <a16:creationId xmlns:a16="http://schemas.microsoft.com/office/drawing/2014/main" id="{CC4F7719-E4E1-D582-4E01-657B08A9545A}"/>
              </a:ext>
            </a:extLst>
          </p:cNvPr>
          <p:cNvSpPr txBox="1"/>
          <p:nvPr/>
        </p:nvSpPr>
        <p:spPr>
          <a:xfrm>
            <a:off x="3728834" y="4930614"/>
            <a:ext cx="1415668" cy="338554"/>
          </a:xfrm>
          <a:prstGeom prst="rect">
            <a:avLst/>
          </a:prstGeom>
          <a:noFill/>
        </p:spPr>
        <p:txBody>
          <a:bodyPr wrap="square" rtlCol="0">
            <a:spAutoFit/>
          </a:bodyPr>
          <a:lstStyle/>
          <a:p>
            <a:r>
              <a:rPr lang="en-US" sz="800" b="1">
                <a:solidFill>
                  <a:schemeClr val="accent1">
                    <a:lumMod val="75000"/>
                  </a:schemeClr>
                </a:solidFill>
              </a:rPr>
              <a:t>Produced 4 Atlanta Magazine Perimeter Guides</a:t>
            </a:r>
          </a:p>
        </p:txBody>
      </p:sp>
      <p:pic>
        <p:nvPicPr>
          <p:cNvPr id="18" name="Picture 17">
            <a:extLst>
              <a:ext uri="{FF2B5EF4-FFF2-40B4-BE49-F238E27FC236}">
                <a16:creationId xmlns:a16="http://schemas.microsoft.com/office/drawing/2014/main" id="{8F3A07E0-8E9D-EBA9-DCB9-18A5C2EE978C}"/>
              </a:ext>
            </a:extLst>
          </p:cNvPr>
          <p:cNvPicPr>
            <a:picLocks noChangeAspect="1"/>
          </p:cNvPicPr>
          <p:nvPr/>
        </p:nvPicPr>
        <p:blipFill>
          <a:blip r:embed="rId4"/>
          <a:stretch>
            <a:fillRect/>
          </a:stretch>
        </p:blipFill>
        <p:spPr>
          <a:xfrm>
            <a:off x="3728834" y="1927386"/>
            <a:ext cx="2062267" cy="2825940"/>
          </a:xfrm>
          <a:prstGeom prst="rect">
            <a:avLst/>
          </a:prstGeom>
          <a:solidFill>
            <a:srgbClr val="FFFFFF">
              <a:shade val="85000"/>
            </a:srgbClr>
          </a:solidFill>
          <a:ln w="88900" cap="sq">
            <a:solidFill>
              <a:srgbClr val="FFFFFF"/>
            </a:solidFill>
            <a:miter lim="800000"/>
          </a:ln>
          <a:effectLst>
            <a:glow rad="63500">
              <a:schemeClr val="accent1">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443254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A6679-B46B-9E0D-D076-EC5F0127199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C41165-B5CD-2CD5-7346-501382674EB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E280E42E-A757-6707-66E3-C83BDB824C60}"/>
              </a:ext>
            </a:extLst>
          </p:cNvPr>
          <p:cNvSpPr>
            <a:spLocks noGrp="1"/>
          </p:cNvSpPr>
          <p:nvPr>
            <p:ph type="title"/>
          </p:nvPr>
        </p:nvSpPr>
        <p:spPr>
          <a:xfrm>
            <a:off x="628650" y="275096"/>
            <a:ext cx="7886700" cy="783542"/>
          </a:xfrm>
        </p:spPr>
        <p:txBody>
          <a:bodyPr>
            <a:noAutofit/>
          </a:bodyPr>
          <a:lstStyle/>
          <a:p>
            <a:r>
              <a:rPr lang="en-US" sz="2400" b="0" u="none">
                <a:latin typeface="Arial" panose="020B0604020202020204" pitchFamily="34" charset="0"/>
                <a:ea typeface="+mn-ea"/>
                <a:cs typeface="Arial" panose="020B0604020202020204" pitchFamily="34" charset="0"/>
              </a:rPr>
              <a:t>Intersection and Corridor Projects Completed 2010-2023</a:t>
            </a:r>
            <a:br>
              <a:rPr lang="en-US" sz="2000" b="0" u="none"/>
            </a:br>
            <a:endParaRPr lang="en-US" sz="2800" b="0" u="none"/>
          </a:p>
        </p:txBody>
      </p:sp>
      <p:pic>
        <p:nvPicPr>
          <p:cNvPr id="2050" name="Picture 2">
            <a:extLst>
              <a:ext uri="{FF2B5EF4-FFF2-40B4-BE49-F238E27FC236}">
                <a16:creationId xmlns:a16="http://schemas.microsoft.com/office/drawing/2014/main" id="{B6B8236D-4CA1-4C8A-D4CA-69EEFDF355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207" t="3491" r="28133" b="21180"/>
          <a:stretch/>
        </p:blipFill>
        <p:spPr bwMode="auto">
          <a:xfrm>
            <a:off x="215744" y="916417"/>
            <a:ext cx="6242205" cy="504434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39038BA2-881E-2B64-7A1F-8114D8BE6ABD}"/>
              </a:ext>
            </a:extLst>
          </p:cNvPr>
          <p:cNvGrpSpPr/>
          <p:nvPr/>
        </p:nvGrpSpPr>
        <p:grpSpPr>
          <a:xfrm>
            <a:off x="6691786" y="2090070"/>
            <a:ext cx="2352367" cy="2862322"/>
            <a:chOff x="6380890" y="2035206"/>
            <a:chExt cx="2352367" cy="2862322"/>
          </a:xfrm>
        </p:grpSpPr>
        <p:sp>
          <p:nvSpPr>
            <p:cNvPr id="2" name="TextBox 1">
              <a:extLst>
                <a:ext uri="{FF2B5EF4-FFF2-40B4-BE49-F238E27FC236}">
                  <a16:creationId xmlns:a16="http://schemas.microsoft.com/office/drawing/2014/main" id="{EA01EA5E-3F77-C92C-5E04-C401768CE22E}"/>
                </a:ext>
              </a:extLst>
            </p:cNvPr>
            <p:cNvSpPr txBox="1"/>
            <p:nvPr/>
          </p:nvSpPr>
          <p:spPr>
            <a:xfrm>
              <a:off x="6380890" y="2035206"/>
              <a:ext cx="2352367" cy="286232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a:ln>
                    <a:noFill/>
                  </a:ln>
                  <a:solidFill>
                    <a:prstClr val="black"/>
                  </a:solidFill>
                  <a:effectLst/>
                  <a:uLnTx/>
                  <a:uFillTx/>
                  <a:latin typeface="Calibri" panose="020F0502020204030204"/>
                  <a:ea typeface="+mn-ea"/>
                  <a:cs typeface="+mn-cs"/>
                </a:rPr>
                <a:t>Legend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Corridor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Improvement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Intersection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Improvement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CC187874-3173-DEBC-3C78-91CE613FE56B}"/>
                </a:ext>
              </a:extLst>
            </p:cNvPr>
            <p:cNvCxnSpPr/>
            <p:nvPr/>
          </p:nvCxnSpPr>
          <p:spPr>
            <a:xfrm>
              <a:off x="7974575" y="2524158"/>
              <a:ext cx="540775" cy="0"/>
            </a:xfrm>
            <a:prstGeom prst="line">
              <a:avLst/>
            </a:prstGeom>
            <a:ln w="38100">
              <a:solidFill>
                <a:srgbClr val="A900E6"/>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8C59C8FD-7E82-D35E-0F82-FFCC4AB085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50903" y1="54209" x2="69231" y2="70455"/>
                          <a14:foregroundMark x1="41980" y1="46300" x2="43118" y2="47309"/>
                          <a14:foregroundMark x1="17949" y1="25000" x2="37489" y2="42320"/>
                          <a14:foregroundMark x1="46154" y1="62298" x2="46154" y2="79545"/>
                          <a14:foregroundMark x1="46154" y1="11364" x2="46154" y2="41176"/>
                          <a14:foregroundMark x1="40377" y1="52849" x2="20513" y2="70455"/>
                          <a14:foregroundMark x1="71795" y1="25000" x2="60330" y2="35162"/>
                          <a14:backgroundMark x1="30769" y1="20455" x2="23077" y2="9091"/>
                          <a14:backgroundMark x1="56410" y1="20455" x2="74359" y2="6818"/>
                        </a14:backgroundRemoval>
                      </a14:imgEffect>
                    </a14:imgLayer>
                  </a14:imgProps>
                </a:ext>
              </a:extLst>
            </a:blip>
            <a:stretch>
              <a:fillRect/>
            </a:stretch>
          </p:blipFill>
          <p:spPr>
            <a:xfrm>
              <a:off x="8035535" y="3210290"/>
              <a:ext cx="371475" cy="419100"/>
            </a:xfrm>
            <a:prstGeom prst="rect">
              <a:avLst/>
            </a:prstGeom>
            <a:noFill/>
          </p:spPr>
        </p:pic>
      </p:grpSp>
      <p:sp>
        <p:nvSpPr>
          <p:cNvPr id="20" name="Title 5">
            <a:extLst>
              <a:ext uri="{FF2B5EF4-FFF2-40B4-BE49-F238E27FC236}">
                <a16:creationId xmlns:a16="http://schemas.microsoft.com/office/drawing/2014/main" id="{1527215E-24ED-0A28-4161-8DDE8A106B98}"/>
              </a:ext>
            </a:extLst>
          </p:cNvPr>
          <p:cNvSpPr txBox="1">
            <a:spLocks/>
          </p:cNvSpPr>
          <p:nvPr/>
        </p:nvSpPr>
        <p:spPr>
          <a:xfrm>
            <a:off x="2084439" y="6176288"/>
            <a:ext cx="7895918" cy="7835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u="sng" kern="1200">
                <a:solidFill>
                  <a:schemeClr val="tx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Black" panose="020B0A04020102020204" pitchFamily="34" charset="0"/>
                <a:ea typeface="+mj-ea"/>
                <a:cs typeface="+mj-cs"/>
              </a:rPr>
              <a:t>PUBLIC WORKS</a:t>
            </a:r>
          </a:p>
        </p:txBody>
      </p:sp>
    </p:spTree>
    <p:extLst>
      <p:ext uri="{BB962C8B-B14F-4D97-AF65-F5344CB8AC3E}">
        <p14:creationId xmlns:p14="http://schemas.microsoft.com/office/powerpoint/2010/main" val="38008491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F0C391-A805-8F07-851F-35B222D2A3C7}"/>
              </a:ext>
            </a:extLst>
          </p:cNvPr>
          <p:cNvSpPr>
            <a:spLocks noGrp="1"/>
          </p:cNvSpPr>
          <p:nvPr>
            <p:ph idx="1"/>
          </p:nvPr>
        </p:nvSpPr>
        <p:spPr>
          <a:xfrm>
            <a:off x="628650" y="1338605"/>
            <a:ext cx="7886700" cy="4348163"/>
          </a:xfrm>
        </p:spPr>
        <p:txBody>
          <a:bodyPr vert="horz" lIns="91440" tIns="45720" rIns="91440" bIns="45720" rtlCol="0" anchor="t">
            <a:normAutofit/>
          </a:bodyPr>
          <a:lstStyle/>
          <a:p>
            <a:pPr>
              <a:lnSpc>
                <a:spcPct val="100000"/>
              </a:lnSpc>
              <a:spcBef>
                <a:spcPts val="0"/>
              </a:spcBef>
            </a:pPr>
            <a:endParaRPr lang="en-US" sz="2800">
              <a:latin typeface="Arial"/>
              <a:cs typeface="Arial"/>
            </a:endParaRPr>
          </a:p>
          <a:p>
            <a:pPr lvl="1"/>
            <a:endParaRPr lang="en-US" i="1"/>
          </a:p>
          <a:p>
            <a:endParaRPr lang="en-US">
              <a:highlight>
                <a:srgbClr val="FFFF00"/>
              </a:highlight>
            </a:endParaRPr>
          </a:p>
        </p:txBody>
      </p:sp>
      <p:sp>
        <p:nvSpPr>
          <p:cNvPr id="4" name="Slide Number Placeholder 3">
            <a:extLst>
              <a:ext uri="{FF2B5EF4-FFF2-40B4-BE49-F238E27FC236}">
                <a16:creationId xmlns:a16="http://schemas.microsoft.com/office/drawing/2014/main" id="{70837440-3BE6-3E10-01AE-D8F17CBE874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AAB655C7-AA0B-B62F-6EE0-537CD3B3F2C5}"/>
              </a:ext>
            </a:extLst>
          </p:cNvPr>
          <p:cNvSpPr>
            <a:spLocks noGrp="1"/>
          </p:cNvSpPr>
          <p:nvPr>
            <p:ph type="title"/>
          </p:nvPr>
        </p:nvSpPr>
        <p:spPr/>
        <p:txBody>
          <a:bodyPr>
            <a:noAutofit/>
          </a:bodyPr>
          <a:lstStyle/>
          <a:p>
            <a:pPr algn="ctr"/>
            <a:r>
              <a:rPr lang="en-US" sz="2800" b="0" u="none">
                <a:latin typeface="Arial" panose="020B0604020202020204" pitchFamily="34" charset="0"/>
                <a:ea typeface="+mn-ea"/>
                <a:cs typeface="Arial" panose="020B0604020202020204" pitchFamily="34" charset="0"/>
              </a:rPr>
              <a:t>Paving 2010-2023</a:t>
            </a:r>
            <a:endParaRPr lang="en-US" sz="2800"/>
          </a:p>
        </p:txBody>
      </p:sp>
      <p:graphicFrame>
        <p:nvGraphicFramePr>
          <p:cNvPr id="5" name="Chart 4">
            <a:extLst>
              <a:ext uri="{FF2B5EF4-FFF2-40B4-BE49-F238E27FC236}">
                <a16:creationId xmlns:a16="http://schemas.microsoft.com/office/drawing/2014/main" id="{7CF2F103-5D38-4FC0-8D9D-5766365BF0F6}"/>
              </a:ext>
            </a:extLst>
          </p:cNvPr>
          <p:cNvGraphicFramePr>
            <a:graphicFrameLocks/>
          </p:cNvGraphicFramePr>
          <p:nvPr/>
        </p:nvGraphicFramePr>
        <p:xfrm>
          <a:off x="630936" y="1024128"/>
          <a:ext cx="7808976" cy="503921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5">
            <a:extLst>
              <a:ext uri="{FF2B5EF4-FFF2-40B4-BE49-F238E27FC236}">
                <a16:creationId xmlns:a16="http://schemas.microsoft.com/office/drawing/2014/main" id="{96D6220A-6E93-D5BB-BB79-E1CF6FDA2E7B}"/>
              </a:ext>
            </a:extLst>
          </p:cNvPr>
          <p:cNvSpPr txBox="1">
            <a:spLocks/>
          </p:cNvSpPr>
          <p:nvPr/>
        </p:nvSpPr>
        <p:spPr>
          <a:xfrm>
            <a:off x="2084439" y="6176288"/>
            <a:ext cx="7895918" cy="7835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u="sng" kern="1200">
                <a:solidFill>
                  <a:schemeClr val="tx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Black" panose="020B0A04020102020204" pitchFamily="34" charset="0"/>
                <a:ea typeface="+mj-ea"/>
                <a:cs typeface="+mj-cs"/>
              </a:rPr>
              <a:t>PUBLIC WORKS</a:t>
            </a:r>
          </a:p>
        </p:txBody>
      </p:sp>
    </p:spTree>
    <p:extLst>
      <p:ext uri="{BB962C8B-B14F-4D97-AF65-F5344CB8AC3E}">
        <p14:creationId xmlns:p14="http://schemas.microsoft.com/office/powerpoint/2010/main" val="3583799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7A616-0F26-EA10-A1E1-6CA6074F9EC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E3F045-4D66-188D-618C-B01F203487AB}"/>
              </a:ext>
            </a:extLst>
          </p:cNvPr>
          <p:cNvSpPr>
            <a:spLocks noGrp="1"/>
          </p:cNvSpPr>
          <p:nvPr>
            <p:ph type="sldNum" sz="quarter" idx="12"/>
          </p:nvPr>
        </p:nvSpPr>
        <p:spPr>
          <a:xfrm>
            <a:off x="6457950" y="6310310"/>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CF087308-6C3C-1B45-5200-6D04F9871AB2}"/>
              </a:ext>
            </a:extLst>
          </p:cNvPr>
          <p:cNvSpPr>
            <a:spLocks noGrp="1"/>
          </p:cNvSpPr>
          <p:nvPr>
            <p:ph type="title"/>
          </p:nvPr>
        </p:nvSpPr>
        <p:spPr>
          <a:xfrm>
            <a:off x="628650" y="137222"/>
            <a:ext cx="7886700" cy="783542"/>
          </a:xfrm>
        </p:spPr>
        <p:txBody>
          <a:bodyPr>
            <a:noAutofit/>
          </a:bodyPr>
          <a:lstStyle/>
          <a:p>
            <a:pPr algn="ctr"/>
            <a:br>
              <a:rPr lang="en-US" sz="2800"/>
            </a:br>
            <a:r>
              <a:rPr lang="en-US" sz="2800" b="0" u="none">
                <a:latin typeface="Arial" panose="020B0604020202020204" pitchFamily="34" charset="0"/>
                <a:ea typeface="+mn-ea"/>
                <a:cs typeface="Arial" panose="020B0604020202020204" pitchFamily="34" charset="0"/>
              </a:rPr>
              <a:t>Stormwater Pipe Rehabilitation 2010-2023</a:t>
            </a:r>
            <a:endParaRPr lang="en-US" sz="2800"/>
          </a:p>
        </p:txBody>
      </p:sp>
      <p:pic>
        <p:nvPicPr>
          <p:cNvPr id="5" name="Picture 4">
            <a:extLst>
              <a:ext uri="{FF2B5EF4-FFF2-40B4-BE49-F238E27FC236}">
                <a16:creationId xmlns:a16="http://schemas.microsoft.com/office/drawing/2014/main" id="{DA00F38B-3119-02A2-323E-30846BE60790}"/>
              </a:ext>
            </a:extLst>
          </p:cNvPr>
          <p:cNvPicPr>
            <a:picLocks noChangeAspect="1"/>
          </p:cNvPicPr>
          <p:nvPr/>
        </p:nvPicPr>
        <p:blipFill rotWithShape="1">
          <a:blip r:embed="rId2"/>
          <a:srcRect l="31613" t="36020" r="32258" b="9662"/>
          <a:stretch/>
        </p:blipFill>
        <p:spPr>
          <a:xfrm>
            <a:off x="1553497" y="1604479"/>
            <a:ext cx="5751871" cy="4639157"/>
          </a:xfrm>
          <a:prstGeom prst="rect">
            <a:avLst/>
          </a:prstGeom>
        </p:spPr>
      </p:pic>
      <p:sp>
        <p:nvSpPr>
          <p:cNvPr id="2" name="Title 5">
            <a:extLst>
              <a:ext uri="{FF2B5EF4-FFF2-40B4-BE49-F238E27FC236}">
                <a16:creationId xmlns:a16="http://schemas.microsoft.com/office/drawing/2014/main" id="{7F1B7356-2FD9-5697-F969-C2EC9B7EF240}"/>
              </a:ext>
            </a:extLst>
          </p:cNvPr>
          <p:cNvSpPr txBox="1">
            <a:spLocks/>
          </p:cNvSpPr>
          <p:nvPr/>
        </p:nvSpPr>
        <p:spPr>
          <a:xfrm>
            <a:off x="2084439" y="6176288"/>
            <a:ext cx="7895918" cy="7835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u="sng" kern="1200">
                <a:solidFill>
                  <a:schemeClr val="tx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Black" panose="020B0A04020102020204" pitchFamily="34" charset="0"/>
                <a:ea typeface="+mj-ea"/>
                <a:cs typeface="+mj-cs"/>
              </a:rPr>
              <a:t>PUBLIC WORKS</a:t>
            </a:r>
          </a:p>
        </p:txBody>
      </p:sp>
    </p:spTree>
    <p:extLst>
      <p:ext uri="{BB962C8B-B14F-4D97-AF65-F5344CB8AC3E}">
        <p14:creationId xmlns:p14="http://schemas.microsoft.com/office/powerpoint/2010/main" val="1201365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71FBA-9302-E479-A390-388532309D7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4919DA2-E010-34DC-8902-D1F95B4D602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Content Placeholder 7">
            <a:extLst>
              <a:ext uri="{FF2B5EF4-FFF2-40B4-BE49-F238E27FC236}">
                <a16:creationId xmlns:a16="http://schemas.microsoft.com/office/drawing/2014/main" id="{06444C0B-0B74-9BC1-7AD6-35051AE8B9A1}"/>
              </a:ext>
            </a:extLst>
          </p:cNvPr>
          <p:cNvPicPr>
            <a:picLocks noGrp="1" noChangeAspect="1"/>
          </p:cNvPicPr>
          <p:nvPr>
            <p:ph idx="1"/>
          </p:nvPr>
        </p:nvPicPr>
        <p:blipFill rotWithShape="1">
          <a:blip r:embed="rId2"/>
          <a:srcRect l="2519" t="5179" r="2657" b="17396"/>
          <a:stretch/>
        </p:blipFill>
        <p:spPr>
          <a:xfrm>
            <a:off x="132842" y="1668343"/>
            <a:ext cx="8878315" cy="3851148"/>
          </a:xfrm>
        </p:spPr>
      </p:pic>
      <p:sp>
        <p:nvSpPr>
          <p:cNvPr id="9" name="TextBox 8">
            <a:extLst>
              <a:ext uri="{FF2B5EF4-FFF2-40B4-BE49-F238E27FC236}">
                <a16:creationId xmlns:a16="http://schemas.microsoft.com/office/drawing/2014/main" id="{CA5A5DDC-6DFF-208E-0323-B69D1EB68026}"/>
              </a:ext>
            </a:extLst>
          </p:cNvPr>
          <p:cNvSpPr txBox="1"/>
          <p:nvPr/>
        </p:nvSpPr>
        <p:spPr>
          <a:xfrm>
            <a:off x="0" y="549881"/>
            <a:ext cx="910449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Spalding Drive at Chamblee Dunwoody Intersection Improvement</a:t>
            </a:r>
          </a:p>
        </p:txBody>
      </p:sp>
      <p:sp>
        <p:nvSpPr>
          <p:cNvPr id="2" name="Title 5">
            <a:extLst>
              <a:ext uri="{FF2B5EF4-FFF2-40B4-BE49-F238E27FC236}">
                <a16:creationId xmlns:a16="http://schemas.microsoft.com/office/drawing/2014/main" id="{95C88DC3-B2E3-2F15-25F0-C2F7817409AD}"/>
              </a:ext>
            </a:extLst>
          </p:cNvPr>
          <p:cNvSpPr txBox="1">
            <a:spLocks/>
          </p:cNvSpPr>
          <p:nvPr/>
        </p:nvSpPr>
        <p:spPr>
          <a:xfrm>
            <a:off x="2084439" y="6176288"/>
            <a:ext cx="7895918" cy="7835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u="sng" kern="1200">
                <a:solidFill>
                  <a:schemeClr val="tx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Black" panose="020B0A04020102020204" pitchFamily="34" charset="0"/>
                <a:ea typeface="+mj-ea"/>
                <a:cs typeface="+mj-cs"/>
              </a:rPr>
              <a:t>PUBLIC WORKS</a:t>
            </a:r>
          </a:p>
        </p:txBody>
      </p:sp>
    </p:spTree>
    <p:extLst>
      <p:ext uri="{BB962C8B-B14F-4D97-AF65-F5344CB8AC3E}">
        <p14:creationId xmlns:p14="http://schemas.microsoft.com/office/powerpoint/2010/main" val="38486542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7D20C-1B20-3004-8A38-2300056BA7B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C69C82-AC0A-7F9A-D5CE-2ED036072F7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Content Placeholder 6" descr="A sidewalk with a street light and trees&#10;&#10;Description automatically generated with medium confidence">
            <a:extLst>
              <a:ext uri="{FF2B5EF4-FFF2-40B4-BE49-F238E27FC236}">
                <a16:creationId xmlns:a16="http://schemas.microsoft.com/office/drawing/2014/main" id="{717A8081-DB85-A0E2-DF87-4066818DEF9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50857" y="814904"/>
            <a:ext cx="7842285" cy="5228191"/>
          </a:xfrm>
        </p:spPr>
      </p:pic>
      <p:sp>
        <p:nvSpPr>
          <p:cNvPr id="2" name="Title 5">
            <a:extLst>
              <a:ext uri="{FF2B5EF4-FFF2-40B4-BE49-F238E27FC236}">
                <a16:creationId xmlns:a16="http://schemas.microsoft.com/office/drawing/2014/main" id="{56288993-A5DA-5FF4-0B6F-1367340C067F}"/>
              </a:ext>
            </a:extLst>
          </p:cNvPr>
          <p:cNvSpPr txBox="1">
            <a:spLocks/>
          </p:cNvSpPr>
          <p:nvPr/>
        </p:nvSpPr>
        <p:spPr>
          <a:xfrm>
            <a:off x="2084439" y="6176288"/>
            <a:ext cx="7895918" cy="7835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u="sng" kern="1200">
                <a:solidFill>
                  <a:schemeClr val="tx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Black" panose="020B0A04020102020204" pitchFamily="34" charset="0"/>
                <a:ea typeface="+mj-ea"/>
                <a:cs typeface="+mj-cs"/>
              </a:rPr>
              <a:t>PUBLIC WORKS</a:t>
            </a:r>
          </a:p>
        </p:txBody>
      </p:sp>
      <p:sp>
        <p:nvSpPr>
          <p:cNvPr id="3" name="Title 2">
            <a:extLst>
              <a:ext uri="{FF2B5EF4-FFF2-40B4-BE49-F238E27FC236}">
                <a16:creationId xmlns:a16="http://schemas.microsoft.com/office/drawing/2014/main" id="{3AD289F8-6533-7772-651F-88112A99E822}"/>
              </a:ext>
            </a:extLst>
          </p:cNvPr>
          <p:cNvSpPr txBox="1">
            <a:spLocks noGrp="1"/>
          </p:cNvSpPr>
          <p:nvPr>
            <p:ph type="title"/>
          </p:nvPr>
        </p:nvSpPr>
        <p:spPr>
          <a:xfrm>
            <a:off x="628650" y="285011"/>
            <a:ext cx="7886700" cy="424732"/>
          </a:xfrm>
          <a:prstGeom prst="rect">
            <a:avLst/>
          </a:prstGeom>
          <a:noFill/>
        </p:spPr>
        <p:txBody>
          <a:bodyPr wrap="square" rtlCol="0">
            <a:spAutoFit/>
          </a:bodyPr>
          <a:lstStyle/>
          <a:p>
            <a:pPr algn="ctr"/>
            <a:r>
              <a:rPr lang="en-US" sz="2400" b="0" u="none">
                <a:latin typeface="Arial" panose="020B0604020202020204" pitchFamily="34" charset="0"/>
                <a:cs typeface="Arial" panose="020B0604020202020204" pitchFamily="34" charset="0"/>
              </a:rPr>
              <a:t>Winters Chapel Path Phase 1</a:t>
            </a:r>
          </a:p>
        </p:txBody>
      </p:sp>
    </p:spTree>
    <p:extLst>
      <p:ext uri="{BB962C8B-B14F-4D97-AF65-F5344CB8AC3E}">
        <p14:creationId xmlns:p14="http://schemas.microsoft.com/office/powerpoint/2010/main" val="33763307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28B9A-050D-FFC9-2634-B2103A28181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1E3077-E5CD-1BE7-01F8-ABF64ECAFF0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96DFD653-6CF2-BEE3-C199-ECF90729990F}"/>
              </a:ext>
            </a:extLst>
          </p:cNvPr>
          <p:cNvSpPr>
            <a:spLocks noGrp="1"/>
          </p:cNvSpPr>
          <p:nvPr>
            <p:ph type="title"/>
          </p:nvPr>
        </p:nvSpPr>
        <p:spPr>
          <a:xfrm>
            <a:off x="0" y="217596"/>
            <a:ext cx="9144000" cy="783542"/>
          </a:xfrm>
        </p:spPr>
        <p:txBody>
          <a:bodyPr>
            <a:noAutofit/>
          </a:bodyPr>
          <a:lstStyle/>
          <a:p>
            <a:pPr algn="ctr"/>
            <a:r>
              <a:rPr lang="en-US" sz="2400" b="0" u="none">
                <a:latin typeface="Arial" panose="020B0604020202020204" pitchFamily="34" charset="0"/>
                <a:cs typeface="Arial" panose="020B0604020202020204" pitchFamily="34" charset="0"/>
              </a:rPr>
              <a:t>Chamblee Dunwoody Road at Womack Road Intersection</a:t>
            </a:r>
          </a:p>
        </p:txBody>
      </p:sp>
      <p:pic>
        <p:nvPicPr>
          <p:cNvPr id="7" name="Content Placeholder 6" descr="A road with cars and a traffic light&#10;&#10;Description automatically generated">
            <a:extLst>
              <a:ext uri="{FF2B5EF4-FFF2-40B4-BE49-F238E27FC236}">
                <a16:creationId xmlns:a16="http://schemas.microsoft.com/office/drawing/2014/main" id="{661522BB-E7E9-865C-7008-2D795631394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8096" y="892896"/>
            <a:ext cx="7747253" cy="5165177"/>
          </a:xfrm>
        </p:spPr>
      </p:pic>
      <p:sp>
        <p:nvSpPr>
          <p:cNvPr id="2" name="Title 5">
            <a:extLst>
              <a:ext uri="{FF2B5EF4-FFF2-40B4-BE49-F238E27FC236}">
                <a16:creationId xmlns:a16="http://schemas.microsoft.com/office/drawing/2014/main" id="{D2783B7B-2859-2DFF-8E53-C015A0ECFA34}"/>
              </a:ext>
            </a:extLst>
          </p:cNvPr>
          <p:cNvSpPr txBox="1">
            <a:spLocks/>
          </p:cNvSpPr>
          <p:nvPr/>
        </p:nvSpPr>
        <p:spPr>
          <a:xfrm>
            <a:off x="2084439" y="6176288"/>
            <a:ext cx="7895918" cy="7835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u="sng" kern="1200">
                <a:solidFill>
                  <a:schemeClr val="tx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Black" panose="020B0A04020102020204" pitchFamily="34" charset="0"/>
                <a:ea typeface="+mj-ea"/>
                <a:cs typeface="+mj-cs"/>
              </a:rPr>
              <a:t>PUBLIC WORKS</a:t>
            </a:r>
          </a:p>
        </p:txBody>
      </p:sp>
    </p:spTree>
    <p:extLst>
      <p:ext uri="{BB962C8B-B14F-4D97-AF65-F5344CB8AC3E}">
        <p14:creationId xmlns:p14="http://schemas.microsoft.com/office/powerpoint/2010/main" val="16887917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E8D5E-2880-E538-E365-32E97DD1F05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F49388-3DCB-2DDF-A75B-D81FD016463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77EC594E-369B-542B-7B52-82A2A370423F}"/>
              </a:ext>
            </a:extLst>
          </p:cNvPr>
          <p:cNvSpPr>
            <a:spLocks noGrp="1"/>
          </p:cNvSpPr>
          <p:nvPr>
            <p:ph type="title"/>
          </p:nvPr>
        </p:nvSpPr>
        <p:spPr/>
        <p:txBody>
          <a:bodyPr>
            <a:noAutofit/>
          </a:bodyPr>
          <a:lstStyle/>
          <a:p>
            <a:pPr algn="ctr"/>
            <a:r>
              <a:rPr lang="en-US" sz="2400" b="0" u="none">
                <a:latin typeface="Arial" panose="020B0604020202020204" pitchFamily="34" charset="0"/>
                <a:cs typeface="Arial" panose="020B0604020202020204" pitchFamily="34" charset="0"/>
              </a:rPr>
              <a:t>Crown Pointe Parkway at Perimeter Center West</a:t>
            </a:r>
            <a:br>
              <a:rPr lang="en-US" sz="2400" b="0" u="none">
                <a:latin typeface="Arial" panose="020B0604020202020204" pitchFamily="34" charset="0"/>
                <a:cs typeface="Arial" panose="020B0604020202020204" pitchFamily="34" charset="0"/>
              </a:rPr>
            </a:br>
            <a:r>
              <a:rPr lang="en-US" sz="1800" b="0" u="none">
                <a:latin typeface="Arial" panose="020B0604020202020204" pitchFamily="34" charset="0"/>
                <a:cs typeface="Arial" panose="020B0604020202020204" pitchFamily="34" charset="0"/>
              </a:rPr>
              <a:t>Turn Lane and Wide Sidewalk</a:t>
            </a:r>
          </a:p>
        </p:txBody>
      </p:sp>
      <p:pic>
        <p:nvPicPr>
          <p:cNvPr id="8" name="Content Placeholder 7">
            <a:extLst>
              <a:ext uri="{FF2B5EF4-FFF2-40B4-BE49-F238E27FC236}">
                <a16:creationId xmlns:a16="http://schemas.microsoft.com/office/drawing/2014/main" id="{5359D2FD-8D2A-D73C-01B8-E102CE749860}"/>
              </a:ext>
            </a:extLst>
          </p:cNvPr>
          <p:cNvPicPr>
            <a:picLocks noGrp="1" noChangeAspect="1"/>
          </p:cNvPicPr>
          <p:nvPr>
            <p:ph idx="1"/>
          </p:nvPr>
        </p:nvPicPr>
        <p:blipFill rotWithShape="1">
          <a:blip r:embed="rId2"/>
          <a:srcRect l="2934" t="29954" r="45859" b="10529"/>
          <a:stretch/>
        </p:blipFill>
        <p:spPr>
          <a:xfrm>
            <a:off x="42748" y="1859401"/>
            <a:ext cx="9101252" cy="3606155"/>
          </a:xfrm>
        </p:spPr>
      </p:pic>
      <p:sp>
        <p:nvSpPr>
          <p:cNvPr id="2" name="Title 5">
            <a:extLst>
              <a:ext uri="{FF2B5EF4-FFF2-40B4-BE49-F238E27FC236}">
                <a16:creationId xmlns:a16="http://schemas.microsoft.com/office/drawing/2014/main" id="{09DB39BD-125F-7903-934D-D18E87CDB298}"/>
              </a:ext>
            </a:extLst>
          </p:cNvPr>
          <p:cNvSpPr txBox="1">
            <a:spLocks/>
          </p:cNvSpPr>
          <p:nvPr/>
        </p:nvSpPr>
        <p:spPr>
          <a:xfrm>
            <a:off x="2084439" y="6176288"/>
            <a:ext cx="7895918" cy="7835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u="sng" kern="1200">
                <a:solidFill>
                  <a:schemeClr val="tx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Black" panose="020B0A04020102020204" pitchFamily="34" charset="0"/>
                <a:ea typeface="+mj-ea"/>
                <a:cs typeface="+mj-cs"/>
              </a:rPr>
              <a:t>PUBLIC WORKS</a:t>
            </a:r>
          </a:p>
        </p:txBody>
      </p:sp>
    </p:spTree>
    <p:extLst>
      <p:ext uri="{BB962C8B-B14F-4D97-AF65-F5344CB8AC3E}">
        <p14:creationId xmlns:p14="http://schemas.microsoft.com/office/powerpoint/2010/main" val="9725676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4CE63-447C-B3FD-5F87-9A20C28598B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EABD220-1BDD-A7CC-A399-99E16C740C4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0C110E2-F46E-1322-86AB-284B024A4AE7}"/>
              </a:ext>
            </a:extLst>
          </p:cNvPr>
          <p:cNvSpPr txBox="1"/>
          <p:nvPr/>
        </p:nvSpPr>
        <p:spPr>
          <a:xfrm>
            <a:off x="3969793" y="4665759"/>
            <a:ext cx="5016675"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Vanderlyn Dr. Sidewalk Extension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Content Placeholder 7" descr="A sidewalk next to a road&#10;&#10;Description automatically generated">
            <a:extLst>
              <a:ext uri="{FF2B5EF4-FFF2-40B4-BE49-F238E27FC236}">
                <a16:creationId xmlns:a16="http://schemas.microsoft.com/office/drawing/2014/main" id="{E7BDEACE-9C15-5F77-31E4-026B0C8A620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9084" y="356728"/>
            <a:ext cx="3770709" cy="5027613"/>
          </a:xfrm>
        </p:spPr>
      </p:pic>
      <p:pic>
        <p:nvPicPr>
          <p:cNvPr id="11" name="Picture 10" descr="A sidewalk with a path and trees&#10;&#10;Description automatically generated with medium confidence">
            <a:extLst>
              <a:ext uri="{FF2B5EF4-FFF2-40B4-BE49-F238E27FC236}">
                <a16:creationId xmlns:a16="http://schemas.microsoft.com/office/drawing/2014/main" id="{43E0540B-3815-EADC-7894-33B8CC4279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7325" y="818320"/>
            <a:ext cx="5016675" cy="3762506"/>
          </a:xfrm>
          <a:prstGeom prst="rect">
            <a:avLst/>
          </a:prstGeom>
        </p:spPr>
      </p:pic>
      <p:sp>
        <p:nvSpPr>
          <p:cNvPr id="2" name="Title 5">
            <a:extLst>
              <a:ext uri="{FF2B5EF4-FFF2-40B4-BE49-F238E27FC236}">
                <a16:creationId xmlns:a16="http://schemas.microsoft.com/office/drawing/2014/main" id="{C36EE236-C7C4-502C-E979-7B066887EC91}"/>
              </a:ext>
            </a:extLst>
          </p:cNvPr>
          <p:cNvSpPr txBox="1">
            <a:spLocks/>
          </p:cNvSpPr>
          <p:nvPr/>
        </p:nvSpPr>
        <p:spPr>
          <a:xfrm>
            <a:off x="2084439" y="6176288"/>
            <a:ext cx="7895918" cy="7835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u="sng" kern="1200">
                <a:solidFill>
                  <a:schemeClr val="tx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Black" panose="020B0A04020102020204" pitchFamily="34" charset="0"/>
                <a:ea typeface="+mj-ea"/>
                <a:cs typeface="+mj-cs"/>
              </a:rPr>
              <a:t>PUBLIC WORKS</a:t>
            </a:r>
          </a:p>
        </p:txBody>
      </p:sp>
      <p:sp>
        <p:nvSpPr>
          <p:cNvPr id="5" name="TextBox 4">
            <a:extLst>
              <a:ext uri="{FF2B5EF4-FFF2-40B4-BE49-F238E27FC236}">
                <a16:creationId xmlns:a16="http://schemas.microsoft.com/office/drawing/2014/main" id="{22DE997D-3DBF-383F-EDCC-3E4A894913B8}"/>
              </a:ext>
            </a:extLst>
          </p:cNvPr>
          <p:cNvSpPr txBox="1"/>
          <p:nvPr/>
        </p:nvSpPr>
        <p:spPr>
          <a:xfrm>
            <a:off x="482346" y="5549482"/>
            <a:ext cx="4988052"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Dunwoody Road Sidewalk</a:t>
            </a:r>
          </a:p>
        </p:txBody>
      </p:sp>
    </p:spTree>
    <p:extLst>
      <p:ext uri="{BB962C8B-B14F-4D97-AF65-F5344CB8AC3E}">
        <p14:creationId xmlns:p14="http://schemas.microsoft.com/office/powerpoint/2010/main" val="21201305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67533-0A4E-CCB5-B361-AE8FE780995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8E8D467-ECA1-DDA7-4D7D-F718FF5DC9F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Content Placeholder 6" descr="2023 paving image">
            <a:extLst>
              <a:ext uri="{FF2B5EF4-FFF2-40B4-BE49-F238E27FC236}">
                <a16:creationId xmlns:a16="http://schemas.microsoft.com/office/drawing/2014/main" id="{078EFB8F-BCBE-EE02-0A29-590BCC8E7F1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263" y="150354"/>
            <a:ext cx="8965474" cy="5967643"/>
          </a:xfrm>
          <a:prstGeom prst="rect">
            <a:avLst/>
          </a:prstGeom>
          <a:noFill/>
          <a:ln>
            <a:noFill/>
          </a:ln>
        </p:spPr>
      </p:pic>
      <p:sp>
        <p:nvSpPr>
          <p:cNvPr id="2" name="Title 5">
            <a:extLst>
              <a:ext uri="{FF2B5EF4-FFF2-40B4-BE49-F238E27FC236}">
                <a16:creationId xmlns:a16="http://schemas.microsoft.com/office/drawing/2014/main" id="{EC01D748-080B-CEE6-2367-88AB5A91FEF0}"/>
              </a:ext>
            </a:extLst>
          </p:cNvPr>
          <p:cNvSpPr txBox="1">
            <a:spLocks/>
          </p:cNvSpPr>
          <p:nvPr/>
        </p:nvSpPr>
        <p:spPr>
          <a:xfrm>
            <a:off x="2084439" y="6176288"/>
            <a:ext cx="7895918" cy="7835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u="sng" kern="1200">
                <a:solidFill>
                  <a:schemeClr val="tx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Black" panose="020B0A04020102020204" pitchFamily="34" charset="0"/>
                <a:ea typeface="+mj-ea"/>
                <a:cs typeface="+mj-cs"/>
              </a:rPr>
              <a:t>PUBLIC WORKS</a:t>
            </a:r>
          </a:p>
        </p:txBody>
      </p:sp>
    </p:spTree>
    <p:extLst>
      <p:ext uri="{BB962C8B-B14F-4D97-AF65-F5344CB8AC3E}">
        <p14:creationId xmlns:p14="http://schemas.microsoft.com/office/powerpoint/2010/main" val="16362737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B7B8F-2637-DFD9-4449-F75B8005AEB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97E332B-40AD-3354-8DA7-76676B15C1E2}"/>
              </a:ext>
            </a:extLst>
          </p:cNvPr>
          <p:cNvSpPr>
            <a:spLocks noGrp="1"/>
          </p:cNvSpPr>
          <p:nvPr>
            <p:ph type="title"/>
          </p:nvPr>
        </p:nvSpPr>
        <p:spPr>
          <a:xfrm>
            <a:off x="628650" y="365127"/>
            <a:ext cx="7886700" cy="783542"/>
          </a:xfrm>
        </p:spPr>
        <p:txBody>
          <a:bodyPr anchor="ctr">
            <a:normAutofit/>
          </a:bodyPr>
          <a:lstStyle/>
          <a:p>
            <a:r>
              <a:rPr lang="en-US" sz="2500">
                <a:latin typeface="Arial Black"/>
              </a:rPr>
              <a:t>Dunwoody 2024 through 2034</a:t>
            </a:r>
          </a:p>
        </p:txBody>
      </p:sp>
      <p:sp>
        <p:nvSpPr>
          <p:cNvPr id="3" name="Content Placeholder 2">
            <a:extLst>
              <a:ext uri="{FF2B5EF4-FFF2-40B4-BE49-F238E27FC236}">
                <a16:creationId xmlns:a16="http://schemas.microsoft.com/office/drawing/2014/main" id="{607BC403-ED14-0303-34EB-A86C7D3158E0}"/>
              </a:ext>
            </a:extLst>
          </p:cNvPr>
          <p:cNvSpPr>
            <a:spLocks noGrp="1"/>
          </p:cNvSpPr>
          <p:nvPr>
            <p:ph sz="half" idx="1"/>
          </p:nvPr>
        </p:nvSpPr>
        <p:spPr>
          <a:xfrm>
            <a:off x="628649" y="1259578"/>
            <a:ext cx="4444795" cy="5096773"/>
          </a:xfrm>
        </p:spPr>
        <p:txBody>
          <a:bodyPr vert="horz" lIns="91440" tIns="45720" rIns="91440" bIns="45720" rtlCol="0">
            <a:normAutofit fontScale="92500" lnSpcReduction="20000"/>
          </a:bodyPr>
          <a:lstStyle/>
          <a:p>
            <a:pPr marL="0" indent="0">
              <a:spcBef>
                <a:spcPts val="0"/>
              </a:spcBef>
              <a:buNone/>
            </a:pPr>
            <a:r>
              <a:rPr lang="en-US"/>
              <a:t>Connectivity</a:t>
            </a:r>
          </a:p>
          <a:p>
            <a:pPr marL="0" indent="0">
              <a:spcBef>
                <a:spcPts val="0"/>
              </a:spcBef>
              <a:buNone/>
            </a:pPr>
            <a:endParaRPr lang="en-US"/>
          </a:p>
          <a:p>
            <a:pPr marL="511175" lvl="1">
              <a:spcBef>
                <a:spcPts val="0"/>
              </a:spcBef>
            </a:pPr>
            <a:r>
              <a:rPr lang="en-US" sz="2200"/>
              <a:t>Trail from Dunwoody MARTA Station to Dunwoody Village</a:t>
            </a:r>
          </a:p>
          <a:p>
            <a:pPr marL="511175" lvl="1">
              <a:spcBef>
                <a:spcPts val="0"/>
              </a:spcBef>
            </a:pPr>
            <a:endParaRPr lang="en-US" sz="2200"/>
          </a:p>
          <a:p>
            <a:pPr marL="511175" lvl="1">
              <a:spcBef>
                <a:spcPts val="0"/>
              </a:spcBef>
            </a:pPr>
            <a:r>
              <a:rPr lang="en-US" sz="2200"/>
              <a:t>Trail from Dunwoody Village to Jett Ferry</a:t>
            </a:r>
          </a:p>
          <a:p>
            <a:pPr marL="511175" lvl="1">
              <a:spcBef>
                <a:spcPts val="0"/>
              </a:spcBef>
            </a:pPr>
            <a:endParaRPr lang="en-US" sz="2200"/>
          </a:p>
          <a:p>
            <a:pPr marL="511175" lvl="1">
              <a:spcBef>
                <a:spcPts val="0"/>
              </a:spcBef>
            </a:pPr>
            <a:r>
              <a:rPr lang="en-US" sz="2200"/>
              <a:t>Trail from PATH 400 to Gwinnett County</a:t>
            </a:r>
          </a:p>
          <a:p>
            <a:pPr marL="511175" lvl="1">
              <a:spcBef>
                <a:spcPts val="0"/>
              </a:spcBef>
            </a:pPr>
            <a:endParaRPr lang="en-US" sz="2200"/>
          </a:p>
          <a:p>
            <a:pPr marL="511175" lvl="1">
              <a:spcBef>
                <a:spcPts val="0"/>
              </a:spcBef>
            </a:pPr>
            <a:r>
              <a:rPr lang="en-US" sz="2200"/>
              <a:t>All parks connected</a:t>
            </a:r>
          </a:p>
          <a:p>
            <a:pPr marL="511175" lvl="1">
              <a:spcBef>
                <a:spcPts val="0"/>
              </a:spcBef>
            </a:pPr>
            <a:endParaRPr lang="en-US" sz="2200"/>
          </a:p>
          <a:p>
            <a:pPr marL="511175" lvl="1">
              <a:spcBef>
                <a:spcPts val="0"/>
              </a:spcBef>
            </a:pPr>
            <a:r>
              <a:rPr lang="en-US" sz="2200"/>
              <a:t>Sidewalks on all arterial/collector roads</a:t>
            </a:r>
          </a:p>
          <a:p>
            <a:pPr marL="511175" lvl="1">
              <a:spcBef>
                <a:spcPts val="0"/>
              </a:spcBef>
            </a:pPr>
            <a:endParaRPr lang="en-US" sz="2200"/>
          </a:p>
          <a:p>
            <a:pPr marL="511175" lvl="1">
              <a:spcBef>
                <a:spcPts val="0"/>
              </a:spcBef>
            </a:pPr>
            <a:r>
              <a:rPr lang="en-US" sz="2200"/>
              <a:t>Connected vehicle technology for all traffic signals</a:t>
            </a:r>
          </a:p>
          <a:p>
            <a:pPr marL="511175" lvl="1">
              <a:spcBef>
                <a:spcPts val="0"/>
              </a:spcBef>
            </a:pPr>
            <a:endParaRPr lang="en-US" sz="2200"/>
          </a:p>
          <a:p>
            <a:pPr marL="511175" lvl="1">
              <a:spcBef>
                <a:spcPts val="0"/>
              </a:spcBef>
            </a:pPr>
            <a:r>
              <a:rPr lang="en-US" sz="2200"/>
              <a:t>Enhance 7 pedestrian crossings</a:t>
            </a:r>
            <a:endParaRPr lang="en-US" sz="2000"/>
          </a:p>
          <a:p>
            <a:pPr lvl="1"/>
            <a:endParaRPr lang="en-US" sz="2000" i="1"/>
          </a:p>
          <a:p>
            <a:endParaRPr lang="en-US" sz="2000">
              <a:highlight>
                <a:srgbClr val="FFFF00"/>
              </a:highlight>
            </a:endParaRPr>
          </a:p>
        </p:txBody>
      </p:sp>
      <p:pic>
        <p:nvPicPr>
          <p:cNvPr id="5" name="Graphic 4" descr="Connections outline">
            <a:extLst>
              <a:ext uri="{FF2B5EF4-FFF2-40B4-BE49-F238E27FC236}">
                <a16:creationId xmlns:a16="http://schemas.microsoft.com/office/drawing/2014/main" id="{CA5D4FB1-4AF1-17D9-9066-01AF16A2C46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75122" y="2058194"/>
            <a:ext cx="3540227" cy="3540227"/>
          </a:xfrm>
          <a:prstGeom prst="rect">
            <a:avLst/>
          </a:prstGeom>
        </p:spPr>
      </p:pic>
      <p:sp>
        <p:nvSpPr>
          <p:cNvPr id="4" name="Slide Number Placeholder 3">
            <a:extLst>
              <a:ext uri="{FF2B5EF4-FFF2-40B4-BE49-F238E27FC236}">
                <a16:creationId xmlns:a16="http://schemas.microsoft.com/office/drawing/2014/main" id="{4375DF3B-EAD1-8924-D1FD-88CCA9BD234B}"/>
              </a:ext>
            </a:extLst>
          </p:cNvPr>
          <p:cNvSpPr>
            <a:spLocks noGrp="1"/>
          </p:cNvSpPr>
          <p:nvPr>
            <p:ph type="sldNum" sz="quarter" idx="12"/>
          </p:nvPr>
        </p:nvSpPr>
        <p:spPr>
          <a:xfrm>
            <a:off x="6457950" y="6356351"/>
            <a:ext cx="2057400" cy="365125"/>
          </a:xfrm>
        </p:spPr>
        <p:txBody>
          <a:bodyPr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49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Title 5">
            <a:extLst>
              <a:ext uri="{FF2B5EF4-FFF2-40B4-BE49-F238E27FC236}">
                <a16:creationId xmlns:a16="http://schemas.microsoft.com/office/drawing/2014/main" id="{AE84D6F6-CE0E-B444-F651-F684F3EBAB69}"/>
              </a:ext>
            </a:extLst>
          </p:cNvPr>
          <p:cNvSpPr txBox="1">
            <a:spLocks/>
          </p:cNvSpPr>
          <p:nvPr/>
        </p:nvSpPr>
        <p:spPr>
          <a:xfrm>
            <a:off x="2084439" y="6176288"/>
            <a:ext cx="7895918" cy="7835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u="sng" kern="1200">
                <a:solidFill>
                  <a:schemeClr val="tx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Black" panose="020B0A04020102020204" pitchFamily="34" charset="0"/>
                <a:ea typeface="+mj-ea"/>
                <a:cs typeface="+mj-cs"/>
              </a:rPr>
              <a:t>PUBLIC WORKS</a:t>
            </a:r>
          </a:p>
        </p:txBody>
      </p:sp>
    </p:spTree>
    <p:extLst>
      <p:ext uri="{BB962C8B-B14F-4D97-AF65-F5344CB8AC3E}">
        <p14:creationId xmlns:p14="http://schemas.microsoft.com/office/powerpoint/2010/main" val="3638865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4D1A5-B61F-49A8-7EE8-1AA3070D02E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B026005-9BCB-4A2B-E195-0A1B18924560}"/>
              </a:ext>
            </a:extLst>
          </p:cNvPr>
          <p:cNvSpPr>
            <a:spLocks noGrp="1"/>
          </p:cNvSpPr>
          <p:nvPr>
            <p:ph type="sldNum" sz="quarter" idx="12"/>
          </p:nvPr>
        </p:nvSpPr>
        <p:spPr/>
        <p:txBody>
          <a:bodyPr/>
          <a:lstStyle/>
          <a:p>
            <a:fld id="{3E6980A2-F130-4742-89EA-C23F98879079}" type="slidenum">
              <a:rPr lang="en-US" smtClean="0"/>
              <a:t>5</a:t>
            </a:fld>
            <a:endParaRPr lang="en-US"/>
          </a:p>
        </p:txBody>
      </p:sp>
      <p:sp>
        <p:nvSpPr>
          <p:cNvPr id="6" name="Title 5">
            <a:extLst>
              <a:ext uri="{FF2B5EF4-FFF2-40B4-BE49-F238E27FC236}">
                <a16:creationId xmlns:a16="http://schemas.microsoft.com/office/drawing/2014/main" id="{0ACE5C6B-CD6D-EEF5-D19E-F7EE1FB0788C}"/>
              </a:ext>
            </a:extLst>
          </p:cNvPr>
          <p:cNvSpPr>
            <a:spLocks noGrp="1"/>
          </p:cNvSpPr>
          <p:nvPr>
            <p:ph type="title"/>
          </p:nvPr>
        </p:nvSpPr>
        <p:spPr/>
        <p:txBody>
          <a:bodyPr>
            <a:noAutofit/>
          </a:bodyPr>
          <a:lstStyle/>
          <a:p>
            <a:r>
              <a:rPr lang="en-US" sz="2800"/>
              <a:t>Economic Development </a:t>
            </a:r>
            <a:br>
              <a:rPr lang="en-US" sz="2800"/>
            </a:br>
            <a:r>
              <a:rPr lang="en-US" sz="2800"/>
              <a:t>Dunwoody from start through 2022</a:t>
            </a:r>
          </a:p>
        </p:txBody>
      </p:sp>
      <p:sp>
        <p:nvSpPr>
          <p:cNvPr id="5" name="Content Placeholder 2">
            <a:extLst>
              <a:ext uri="{FF2B5EF4-FFF2-40B4-BE49-F238E27FC236}">
                <a16:creationId xmlns:a16="http://schemas.microsoft.com/office/drawing/2014/main" id="{7E813EA9-F0EF-7CDA-CBAB-79B8958E5870}"/>
              </a:ext>
            </a:extLst>
          </p:cNvPr>
          <p:cNvSpPr>
            <a:spLocks noGrp="1"/>
          </p:cNvSpPr>
          <p:nvPr>
            <p:ph idx="1"/>
          </p:nvPr>
        </p:nvSpPr>
        <p:spPr>
          <a:xfrm>
            <a:off x="628650" y="1574813"/>
            <a:ext cx="5176727" cy="4781538"/>
          </a:xfrm>
        </p:spPr>
        <p:txBody>
          <a:bodyPr vert="horz" lIns="91440" tIns="45720" rIns="91440" bIns="45720" rtlCol="0" anchor="t">
            <a:normAutofit/>
          </a:bodyPr>
          <a:lstStyle/>
          <a:p>
            <a:pPr>
              <a:lnSpc>
                <a:spcPct val="100000"/>
              </a:lnSpc>
              <a:spcBef>
                <a:spcPts val="0"/>
              </a:spcBef>
            </a:pPr>
            <a:r>
              <a:rPr lang="en-US">
                <a:latin typeface="Arial"/>
                <a:cs typeface="Arial"/>
              </a:rPr>
              <a:t>Provided nearly $2 million in small business grants through CARES funding. </a:t>
            </a:r>
            <a:endParaRPr lang="en-US" b="1" u="sng">
              <a:latin typeface="Arial"/>
              <a:cs typeface="Arial"/>
            </a:endParaRPr>
          </a:p>
          <a:p>
            <a:pPr lvl="1">
              <a:lnSpc>
                <a:spcPct val="100000"/>
              </a:lnSpc>
              <a:spcBef>
                <a:spcPts val="0"/>
              </a:spcBef>
            </a:pPr>
            <a:endParaRPr lang="en-US">
              <a:latin typeface="Arial"/>
              <a:cs typeface="Arial"/>
            </a:endParaRPr>
          </a:p>
          <a:p>
            <a:endParaRPr lang="en-US">
              <a:highlight>
                <a:srgbClr val="FFFF00"/>
              </a:highlight>
            </a:endParaRPr>
          </a:p>
        </p:txBody>
      </p:sp>
      <p:pic>
        <p:nvPicPr>
          <p:cNvPr id="10" name="Picture 9">
            <a:extLst>
              <a:ext uri="{FF2B5EF4-FFF2-40B4-BE49-F238E27FC236}">
                <a16:creationId xmlns:a16="http://schemas.microsoft.com/office/drawing/2014/main" id="{08D4038B-EBD3-FABC-F394-96A1355668B5}"/>
              </a:ext>
            </a:extLst>
          </p:cNvPr>
          <p:cNvPicPr>
            <a:picLocks noChangeAspect="1"/>
          </p:cNvPicPr>
          <p:nvPr/>
        </p:nvPicPr>
        <p:blipFill>
          <a:blip r:embed="rId2"/>
          <a:stretch>
            <a:fillRect/>
          </a:stretch>
        </p:blipFill>
        <p:spPr>
          <a:xfrm>
            <a:off x="6200783" y="1466196"/>
            <a:ext cx="2240139" cy="1799376"/>
          </a:xfrm>
          <a:prstGeom prst="rect">
            <a:avLst/>
          </a:prstGeom>
        </p:spPr>
      </p:pic>
      <p:pic>
        <p:nvPicPr>
          <p:cNvPr id="2" name="Picture 1">
            <a:extLst>
              <a:ext uri="{FF2B5EF4-FFF2-40B4-BE49-F238E27FC236}">
                <a16:creationId xmlns:a16="http://schemas.microsoft.com/office/drawing/2014/main" id="{408EFCFF-D232-79F6-2E3C-3C58690056F7}"/>
              </a:ext>
            </a:extLst>
          </p:cNvPr>
          <p:cNvPicPr>
            <a:picLocks noChangeAspect="1"/>
          </p:cNvPicPr>
          <p:nvPr/>
        </p:nvPicPr>
        <p:blipFill>
          <a:blip r:embed="rId3"/>
          <a:stretch>
            <a:fillRect/>
          </a:stretch>
        </p:blipFill>
        <p:spPr>
          <a:xfrm>
            <a:off x="3440317" y="3585974"/>
            <a:ext cx="1801639" cy="2342131"/>
          </a:xfrm>
          <a:prstGeom prst="rect">
            <a:avLst/>
          </a:prstGeom>
          <a:solidFill>
            <a:srgbClr val="FFFFFF">
              <a:shade val="85000"/>
            </a:srgbClr>
          </a:solidFill>
          <a:ln w="88900" cap="sq">
            <a:solidFill>
              <a:srgbClr val="FFFFFF"/>
            </a:solidFill>
            <a:miter lim="800000"/>
          </a:ln>
          <a:effectLst>
            <a:glow rad="63500">
              <a:schemeClr val="accent1">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06FE7639-4F4D-8C3E-8C42-55B1B2FBDA26}"/>
              </a:ext>
            </a:extLst>
          </p:cNvPr>
          <p:cNvSpPr txBox="1"/>
          <p:nvPr/>
        </p:nvSpPr>
        <p:spPr>
          <a:xfrm>
            <a:off x="5308385" y="5712661"/>
            <a:ext cx="1415668" cy="215444"/>
          </a:xfrm>
          <a:prstGeom prst="rect">
            <a:avLst/>
          </a:prstGeom>
          <a:noFill/>
        </p:spPr>
        <p:txBody>
          <a:bodyPr wrap="square" rtlCol="0">
            <a:spAutoFit/>
          </a:bodyPr>
          <a:lstStyle/>
          <a:p>
            <a:r>
              <a:rPr lang="en-US" sz="800" b="1">
                <a:solidFill>
                  <a:schemeClr val="accent1">
                    <a:lumMod val="75000"/>
                  </a:schemeClr>
                </a:solidFill>
              </a:rPr>
              <a:t>Edge City 2.0 LCI </a:t>
            </a:r>
          </a:p>
        </p:txBody>
      </p:sp>
    </p:spTree>
    <p:extLst>
      <p:ext uri="{BB962C8B-B14F-4D97-AF65-F5344CB8AC3E}">
        <p14:creationId xmlns:p14="http://schemas.microsoft.com/office/powerpoint/2010/main" val="33265574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8B286-673A-A990-2A36-B15C6B5D7E27}"/>
            </a:ext>
          </a:extLst>
        </p:cNvPr>
        <p:cNvGrpSpPr/>
        <p:nvPr/>
      </p:nvGrpSpPr>
      <p:grpSpPr>
        <a:xfrm>
          <a:off x="0" y="0"/>
          <a:ext cx="0" cy="0"/>
          <a:chOff x="0" y="0"/>
          <a:chExt cx="0" cy="0"/>
        </a:xfrm>
      </p:grpSpPr>
      <p:pic>
        <p:nvPicPr>
          <p:cNvPr id="5" name="Graphic 4" descr="Sustainability with solid fill">
            <a:extLst>
              <a:ext uri="{FF2B5EF4-FFF2-40B4-BE49-F238E27FC236}">
                <a16:creationId xmlns:a16="http://schemas.microsoft.com/office/drawing/2014/main" id="{2489C96D-38EE-2BAC-3C93-F2E113250B0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40545" y="1630773"/>
            <a:ext cx="3973614" cy="3973614"/>
          </a:xfrm>
          <a:prstGeom prst="rect">
            <a:avLst/>
          </a:prstGeom>
        </p:spPr>
      </p:pic>
      <p:sp>
        <p:nvSpPr>
          <p:cNvPr id="3" name="Content Placeholder 2">
            <a:extLst>
              <a:ext uri="{FF2B5EF4-FFF2-40B4-BE49-F238E27FC236}">
                <a16:creationId xmlns:a16="http://schemas.microsoft.com/office/drawing/2014/main" id="{89500C31-712F-0089-094D-823BF207485C}"/>
              </a:ext>
            </a:extLst>
          </p:cNvPr>
          <p:cNvSpPr>
            <a:spLocks noGrp="1"/>
          </p:cNvSpPr>
          <p:nvPr>
            <p:ph type="body" sz="half" idx="2"/>
          </p:nvPr>
        </p:nvSpPr>
        <p:spPr>
          <a:xfrm>
            <a:off x="626689" y="1379609"/>
            <a:ext cx="4299271" cy="4709115"/>
          </a:xfrm>
        </p:spPr>
        <p:txBody>
          <a:bodyPr vert="horz" lIns="91440" tIns="45720" rIns="91440" bIns="45720" rtlCol="0" anchor="t">
            <a:normAutofit lnSpcReduction="10000"/>
          </a:bodyPr>
          <a:lstStyle/>
          <a:p>
            <a:pPr>
              <a:spcBef>
                <a:spcPts val="0"/>
              </a:spcBef>
            </a:pPr>
            <a:r>
              <a:rPr lang="en-US" sz="2800"/>
              <a:t>Sustainability </a:t>
            </a:r>
          </a:p>
          <a:p>
            <a:pPr>
              <a:spcBef>
                <a:spcPts val="0"/>
              </a:spcBef>
            </a:pPr>
            <a:endParaRPr lang="en-US" sz="2800"/>
          </a:p>
          <a:p>
            <a:pPr marL="569595" lvl="1" indent="-225425">
              <a:spcBef>
                <a:spcPts val="0"/>
              </a:spcBef>
              <a:buFont typeface="Arial,Sans-Serif" panose="020B0604020202020204" pitchFamily="34" charset="0"/>
              <a:buChar char="•"/>
            </a:pPr>
            <a:r>
              <a:rPr lang="en-US" sz="2000">
                <a:latin typeface="Arial"/>
                <a:cs typeface="Arial"/>
              </a:rPr>
              <a:t>Implement Road Safety Action Plan </a:t>
            </a:r>
            <a:endParaRPr lang="en-US" sz="2000">
              <a:solidFill>
                <a:srgbClr val="808080"/>
              </a:solidFill>
              <a:latin typeface="Arial"/>
              <a:cs typeface="Arial"/>
            </a:endParaRPr>
          </a:p>
          <a:p>
            <a:pPr marL="569595" lvl="1" indent="-225425">
              <a:spcBef>
                <a:spcPts val="0"/>
              </a:spcBef>
              <a:buFont typeface="Arial,Sans-Serif" panose="020B0604020202020204" pitchFamily="34" charset="0"/>
              <a:buChar char="•"/>
            </a:pPr>
            <a:endParaRPr lang="en-US" sz="1200">
              <a:latin typeface="Arial"/>
              <a:cs typeface="Arial"/>
            </a:endParaRPr>
          </a:p>
          <a:p>
            <a:pPr marL="569595" lvl="1" indent="-225425">
              <a:spcBef>
                <a:spcPts val="0"/>
              </a:spcBef>
              <a:buFont typeface="Arial,Sans-Serif" panose="020B0604020202020204" pitchFamily="34" charset="0"/>
              <a:buChar char="•"/>
            </a:pPr>
            <a:r>
              <a:rPr lang="en-US" sz="2000">
                <a:latin typeface="Arial"/>
                <a:cs typeface="Arial"/>
              </a:rPr>
              <a:t>Add operational and safety improvements at 4 intersections</a:t>
            </a:r>
            <a:endParaRPr lang="en-US" sz="2000">
              <a:solidFill>
                <a:srgbClr val="808080"/>
              </a:solidFill>
              <a:latin typeface="Arial"/>
              <a:cs typeface="Arial"/>
            </a:endParaRPr>
          </a:p>
          <a:p>
            <a:pPr marL="569595" lvl="1" indent="-225425">
              <a:spcBef>
                <a:spcPts val="0"/>
              </a:spcBef>
              <a:buFont typeface="Arial" panose="020B0604020202020204" pitchFamily="34" charset="0"/>
              <a:buChar char="•"/>
            </a:pPr>
            <a:endParaRPr lang="en-US" sz="2000">
              <a:latin typeface="Arial"/>
              <a:cs typeface="Arial"/>
            </a:endParaRPr>
          </a:p>
          <a:p>
            <a:pPr marL="569595" lvl="1" indent="-225425">
              <a:spcBef>
                <a:spcPts val="0"/>
              </a:spcBef>
              <a:buFont typeface="Arial" panose="020B0604020202020204" pitchFamily="34" charset="0"/>
              <a:buChar char="•"/>
            </a:pPr>
            <a:r>
              <a:rPr lang="en-US" sz="2000">
                <a:latin typeface="Arial"/>
                <a:cs typeface="Arial"/>
              </a:rPr>
              <a:t>Rehabilitate or replace all remaining corrugated metal stormwater pipes within city right of way</a:t>
            </a:r>
            <a:endParaRPr lang="en-US">
              <a:latin typeface="Arial"/>
              <a:cs typeface="Arial"/>
            </a:endParaRPr>
          </a:p>
          <a:p>
            <a:pPr marL="569595" lvl="1" indent="-225425">
              <a:spcBef>
                <a:spcPts val="0"/>
              </a:spcBef>
              <a:buFont typeface="Arial" panose="020B0604020202020204" pitchFamily="34" charset="0"/>
              <a:buChar char="•"/>
            </a:pPr>
            <a:endParaRPr lang="en-US" sz="2000"/>
          </a:p>
          <a:p>
            <a:pPr marL="569595" lvl="1" indent="-225425">
              <a:spcBef>
                <a:spcPts val="0"/>
              </a:spcBef>
              <a:buFont typeface="Arial" panose="020B0604020202020204" pitchFamily="34" charset="0"/>
              <a:buChar char="•"/>
            </a:pPr>
            <a:r>
              <a:rPr lang="en-US" sz="2000"/>
              <a:t>Adopt Stormwater Master Plan</a:t>
            </a:r>
          </a:p>
          <a:p>
            <a:pPr marL="569595" lvl="1" indent="-225425">
              <a:spcBef>
                <a:spcPts val="0"/>
              </a:spcBef>
              <a:buFont typeface="Arial" panose="020B0604020202020204" pitchFamily="34" charset="0"/>
              <a:buChar char="•"/>
            </a:pPr>
            <a:endParaRPr lang="en-US" sz="2000"/>
          </a:p>
          <a:p>
            <a:pPr marL="569595" lvl="1" indent="-225425">
              <a:spcBef>
                <a:spcPts val="0"/>
              </a:spcBef>
              <a:buFont typeface="Arial" panose="020B0604020202020204" pitchFamily="34" charset="0"/>
              <a:buChar char="•"/>
            </a:pPr>
            <a:r>
              <a:rPr lang="en-US" sz="2000"/>
              <a:t>Complete 20-year paving cycle and begin next cycle</a:t>
            </a:r>
          </a:p>
          <a:p>
            <a:pPr marL="569595" lvl="1" indent="-225425">
              <a:spcBef>
                <a:spcPts val="0"/>
              </a:spcBef>
              <a:buFont typeface="Arial" panose="020B0604020202020204" pitchFamily="34" charset="0"/>
              <a:buChar char="•"/>
            </a:pPr>
            <a:endParaRPr lang="en-US" sz="2000"/>
          </a:p>
          <a:p>
            <a:pPr>
              <a:spcBef>
                <a:spcPts val="0"/>
              </a:spcBef>
            </a:pPr>
            <a:endParaRPr lang="en-US" sz="2000"/>
          </a:p>
          <a:p>
            <a:pPr lvl="1"/>
            <a:endParaRPr lang="en-US" sz="1600" i="1"/>
          </a:p>
          <a:p>
            <a:endParaRPr lang="en-US">
              <a:highlight>
                <a:srgbClr val="FFFF00"/>
              </a:highlight>
            </a:endParaRPr>
          </a:p>
        </p:txBody>
      </p:sp>
      <p:sp>
        <p:nvSpPr>
          <p:cNvPr id="4" name="Slide Number Placeholder 3">
            <a:extLst>
              <a:ext uri="{FF2B5EF4-FFF2-40B4-BE49-F238E27FC236}">
                <a16:creationId xmlns:a16="http://schemas.microsoft.com/office/drawing/2014/main" id="{E2C0F28A-7620-FC58-ECD3-6A286123287A}"/>
              </a:ext>
            </a:extLst>
          </p:cNvPr>
          <p:cNvSpPr>
            <a:spLocks noGrp="1"/>
          </p:cNvSpPr>
          <p:nvPr>
            <p:ph type="sldNum" sz="quarter" idx="12"/>
          </p:nvPr>
        </p:nvSpPr>
        <p:spPr>
          <a:xfrm>
            <a:off x="6457950" y="6356351"/>
            <a:ext cx="2057400" cy="365125"/>
          </a:xfrm>
        </p:spPr>
        <p:txBody>
          <a:bodyPr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50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2" name="Title 5">
            <a:extLst>
              <a:ext uri="{FF2B5EF4-FFF2-40B4-BE49-F238E27FC236}">
                <a16:creationId xmlns:a16="http://schemas.microsoft.com/office/drawing/2014/main" id="{DC15572F-85C7-9595-86DF-ADC8A62DFF2F}"/>
              </a:ext>
            </a:extLst>
          </p:cNvPr>
          <p:cNvSpPr txBox="1">
            <a:spLocks/>
          </p:cNvSpPr>
          <p:nvPr/>
        </p:nvSpPr>
        <p:spPr>
          <a:xfrm>
            <a:off x="628650" y="365127"/>
            <a:ext cx="7886700" cy="7835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u="sng" kern="1200">
                <a:solidFill>
                  <a:schemeClr val="tx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500" b="1" i="0" u="sng" strike="noStrike" kern="1200" cap="none" spc="0" normalizeH="0" baseline="0" noProof="0">
                <a:ln>
                  <a:noFill/>
                </a:ln>
                <a:solidFill>
                  <a:prstClr val="black"/>
                </a:solidFill>
                <a:effectLst/>
                <a:uLnTx/>
                <a:uFillTx/>
                <a:latin typeface="Arial Black" panose="020B0A04020102020204" pitchFamily="34" charset="0"/>
                <a:ea typeface="+mj-ea"/>
                <a:cs typeface="+mj-cs"/>
              </a:rPr>
              <a:t>Dunwoody 2024 through 2034</a:t>
            </a:r>
          </a:p>
        </p:txBody>
      </p:sp>
      <p:sp>
        <p:nvSpPr>
          <p:cNvPr id="2" name="Title 5">
            <a:extLst>
              <a:ext uri="{FF2B5EF4-FFF2-40B4-BE49-F238E27FC236}">
                <a16:creationId xmlns:a16="http://schemas.microsoft.com/office/drawing/2014/main" id="{718BA419-6539-FE7C-1FC3-AFAFF726D592}"/>
              </a:ext>
            </a:extLst>
          </p:cNvPr>
          <p:cNvSpPr txBox="1">
            <a:spLocks/>
          </p:cNvSpPr>
          <p:nvPr/>
        </p:nvSpPr>
        <p:spPr>
          <a:xfrm>
            <a:off x="2084439" y="6176288"/>
            <a:ext cx="7895918" cy="7835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u="sng" kern="1200">
                <a:solidFill>
                  <a:schemeClr val="tx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Black" panose="020B0A04020102020204" pitchFamily="34" charset="0"/>
                <a:ea typeface="+mj-ea"/>
                <a:cs typeface="+mj-cs"/>
              </a:rPr>
              <a:t>PUBLIC WORKS</a:t>
            </a:r>
          </a:p>
        </p:txBody>
      </p:sp>
    </p:spTree>
    <p:extLst>
      <p:ext uri="{BB962C8B-B14F-4D97-AF65-F5344CB8AC3E}">
        <p14:creationId xmlns:p14="http://schemas.microsoft.com/office/powerpoint/2010/main" val="18845418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8017B9C-652E-A8C6-3E34-7238DEC2B2C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AB5E3C11-7C27-A7F1-028C-E4624D325AE3}"/>
              </a:ext>
            </a:extLst>
          </p:cNvPr>
          <p:cNvSpPr txBox="1">
            <a:spLocks/>
          </p:cNvSpPr>
          <p:nvPr/>
        </p:nvSpPr>
        <p:spPr>
          <a:xfrm>
            <a:off x="2084439" y="6176288"/>
            <a:ext cx="7895918" cy="7835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u="sng" kern="1200">
                <a:solidFill>
                  <a:schemeClr val="tx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Black" panose="020B0A04020102020204" pitchFamily="34" charset="0"/>
                <a:ea typeface="+mj-ea"/>
                <a:cs typeface="+mj-cs"/>
              </a:rPr>
              <a:t>PUBLIC WORKS</a:t>
            </a:r>
          </a:p>
        </p:txBody>
      </p:sp>
      <p:pic>
        <p:nvPicPr>
          <p:cNvPr id="1026" name="Picture 2">
            <a:extLst>
              <a:ext uri="{FF2B5EF4-FFF2-40B4-BE49-F238E27FC236}">
                <a16:creationId xmlns:a16="http://schemas.microsoft.com/office/drawing/2014/main" id="{72AC76A2-BDE4-3A24-7F62-908074DF39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393" t="9764" r="23973" b="17778"/>
          <a:stretch/>
        </p:blipFill>
        <p:spPr bwMode="auto">
          <a:xfrm>
            <a:off x="99847" y="800014"/>
            <a:ext cx="6511265" cy="534683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5">
            <a:extLst>
              <a:ext uri="{FF2B5EF4-FFF2-40B4-BE49-F238E27FC236}">
                <a16:creationId xmlns:a16="http://schemas.microsoft.com/office/drawing/2014/main" id="{B603F507-D82A-FBFF-2FB5-A470AA4B0B3D}"/>
              </a:ext>
            </a:extLst>
          </p:cNvPr>
          <p:cNvSpPr>
            <a:spLocks noGrp="1"/>
          </p:cNvSpPr>
          <p:nvPr>
            <p:ph type="title"/>
          </p:nvPr>
        </p:nvSpPr>
        <p:spPr>
          <a:xfrm>
            <a:off x="628650" y="275096"/>
            <a:ext cx="7886700" cy="783542"/>
          </a:xfrm>
        </p:spPr>
        <p:txBody>
          <a:bodyPr>
            <a:noAutofit/>
          </a:bodyPr>
          <a:lstStyle/>
          <a:p>
            <a:pPr algn="ctr"/>
            <a:r>
              <a:rPr lang="en-US" sz="2400" b="0" u="none">
                <a:latin typeface="Arial" panose="020B0604020202020204" pitchFamily="34" charset="0"/>
                <a:ea typeface="+mn-ea"/>
                <a:cs typeface="Arial" panose="020B0604020202020204" pitchFamily="34" charset="0"/>
              </a:rPr>
              <a:t>Planned Projects 2024-2034</a:t>
            </a:r>
            <a:br>
              <a:rPr lang="en-US" sz="2000" b="0" u="none"/>
            </a:br>
            <a:endParaRPr lang="en-US" sz="2800" b="0" u="none"/>
          </a:p>
        </p:txBody>
      </p:sp>
      <p:grpSp>
        <p:nvGrpSpPr>
          <p:cNvPr id="8" name="Group 7">
            <a:extLst>
              <a:ext uri="{FF2B5EF4-FFF2-40B4-BE49-F238E27FC236}">
                <a16:creationId xmlns:a16="http://schemas.microsoft.com/office/drawing/2014/main" id="{0D2D7CAB-02CD-2F1B-FC09-7EC6956FB09C}"/>
              </a:ext>
            </a:extLst>
          </p:cNvPr>
          <p:cNvGrpSpPr/>
          <p:nvPr/>
        </p:nvGrpSpPr>
        <p:grpSpPr>
          <a:xfrm>
            <a:off x="6691786" y="1093374"/>
            <a:ext cx="2352367" cy="5355312"/>
            <a:chOff x="6380890" y="2035206"/>
            <a:chExt cx="2352367" cy="5355312"/>
          </a:xfrm>
        </p:grpSpPr>
        <p:sp>
          <p:nvSpPr>
            <p:cNvPr id="9" name="TextBox 8">
              <a:extLst>
                <a:ext uri="{FF2B5EF4-FFF2-40B4-BE49-F238E27FC236}">
                  <a16:creationId xmlns:a16="http://schemas.microsoft.com/office/drawing/2014/main" id="{83CEFE12-6E0B-A14A-6E92-6013F93EC09A}"/>
                </a:ext>
              </a:extLst>
            </p:cNvPr>
            <p:cNvSpPr txBox="1"/>
            <p:nvPr/>
          </p:nvSpPr>
          <p:spPr>
            <a:xfrm>
              <a:off x="6380890" y="2035206"/>
              <a:ext cx="2352367" cy="535531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a:ln>
                    <a:noFill/>
                  </a:ln>
                  <a:solidFill>
                    <a:prstClr val="black"/>
                  </a:solidFill>
                  <a:effectLst/>
                  <a:uLnTx/>
                  <a:uFillTx/>
                  <a:latin typeface="Calibri" panose="020F0502020204030204"/>
                  <a:ea typeface="+mn-ea"/>
                  <a:cs typeface="+mn-cs"/>
                </a:rPr>
                <a:t>Legend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Corridor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Improvement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Sidewalk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Paths Existing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Paths Proposed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Crosswalk Enhancement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Intersection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Improvement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11EBDEC5-636A-C3C4-E753-B5CB1E7419BE}"/>
                </a:ext>
              </a:extLst>
            </p:cNvPr>
            <p:cNvCxnSpPr/>
            <p:nvPr/>
          </p:nvCxnSpPr>
          <p:spPr>
            <a:xfrm>
              <a:off x="7974575" y="2524158"/>
              <a:ext cx="540775" cy="0"/>
            </a:xfrm>
            <a:prstGeom prst="line">
              <a:avLst/>
            </a:prstGeom>
            <a:ln w="38100">
              <a:solidFill>
                <a:srgbClr val="E16C16"/>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4FD4B3D-D669-1C11-A0A8-8F9F1EAFD23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50903" y1="54209" x2="69231" y2="70455"/>
                          <a14:foregroundMark x1="41980" y1="46300" x2="43118" y2="47309"/>
                          <a14:foregroundMark x1="17949" y1="25000" x2="37489" y2="42320"/>
                          <a14:foregroundMark x1="46154" y1="62298" x2="46154" y2="79545"/>
                          <a14:foregroundMark x1="46154" y1="11364" x2="46154" y2="41176"/>
                          <a14:foregroundMark x1="40377" y1="52849" x2="20513" y2="70455"/>
                          <a14:foregroundMark x1="71795" y1="25000" x2="60330" y2="35162"/>
                          <a14:backgroundMark x1="30769" y1="20455" x2="23077" y2="9091"/>
                          <a14:backgroundMark x1="56410" y1="20455" x2="74359" y2="6818"/>
                        </a14:backgroundRemoval>
                      </a14:imgEffect>
                    </a14:imgLayer>
                  </a14:imgProps>
                </a:ext>
              </a:extLst>
            </a:blip>
            <a:stretch>
              <a:fillRect/>
            </a:stretch>
          </p:blipFill>
          <p:spPr>
            <a:xfrm>
              <a:off x="8116061" y="5663745"/>
              <a:ext cx="371475" cy="419100"/>
            </a:xfrm>
            <a:prstGeom prst="rect">
              <a:avLst/>
            </a:prstGeom>
            <a:noFill/>
          </p:spPr>
        </p:pic>
      </p:grpSp>
      <p:cxnSp>
        <p:nvCxnSpPr>
          <p:cNvPr id="12" name="Straight Connector 11">
            <a:extLst>
              <a:ext uri="{FF2B5EF4-FFF2-40B4-BE49-F238E27FC236}">
                <a16:creationId xmlns:a16="http://schemas.microsoft.com/office/drawing/2014/main" id="{AEA75264-E566-78CF-1324-CB6C3F2DF399}"/>
              </a:ext>
            </a:extLst>
          </p:cNvPr>
          <p:cNvCxnSpPr/>
          <p:nvPr/>
        </p:nvCxnSpPr>
        <p:spPr>
          <a:xfrm>
            <a:off x="8285471" y="2338230"/>
            <a:ext cx="540775" cy="0"/>
          </a:xfrm>
          <a:prstGeom prst="line">
            <a:avLst/>
          </a:prstGeom>
          <a:ln w="38100">
            <a:solidFill>
              <a:srgbClr val="C608FE"/>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026A130-9B0A-94AE-4D2B-9FAD6245E3E7}"/>
              </a:ext>
            </a:extLst>
          </p:cNvPr>
          <p:cNvCxnSpPr/>
          <p:nvPr/>
        </p:nvCxnSpPr>
        <p:spPr>
          <a:xfrm>
            <a:off x="8285470" y="2938686"/>
            <a:ext cx="540775" cy="0"/>
          </a:xfrm>
          <a:prstGeom prst="line">
            <a:avLst/>
          </a:prstGeom>
          <a:ln w="38100">
            <a:solidFill>
              <a:srgbClr val="0D64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B5F0DD6-7365-9FA9-BD86-5F58535EF279}"/>
              </a:ext>
            </a:extLst>
          </p:cNvPr>
          <p:cNvCxnSpPr/>
          <p:nvPr/>
        </p:nvCxnSpPr>
        <p:spPr>
          <a:xfrm>
            <a:off x="8285470" y="3465990"/>
            <a:ext cx="540775" cy="0"/>
          </a:xfrm>
          <a:prstGeom prst="line">
            <a:avLst/>
          </a:prstGeom>
          <a:ln w="38100">
            <a:solidFill>
              <a:srgbClr val="4CE600"/>
            </a:solidFill>
          </a:ln>
        </p:spPr>
        <p:style>
          <a:lnRef idx="1">
            <a:schemeClr val="accent1"/>
          </a:lnRef>
          <a:fillRef idx="0">
            <a:schemeClr val="accent1"/>
          </a:fillRef>
          <a:effectRef idx="0">
            <a:schemeClr val="accent1"/>
          </a:effectRef>
          <a:fontRef idx="minor">
            <a:schemeClr val="tx1"/>
          </a:fontRef>
        </p:style>
      </p:cxnSp>
      <p:pic>
        <p:nvPicPr>
          <p:cNvPr id="15" name="Picture 14" descr="A map of a city&#10;&#10;Description automatically generated">
            <a:extLst>
              <a:ext uri="{FF2B5EF4-FFF2-40B4-BE49-F238E27FC236}">
                <a16:creationId xmlns:a16="http://schemas.microsoft.com/office/drawing/2014/main" id="{A1301469-70B8-B621-924B-DC3C389B6B5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5543" b="69273" l="52584" r="54584">
                        <a14:backgroundMark x1="52656" y1="67115" x2="52656" y2="67115"/>
                        <a14:backgroundMark x1="52448" y1="65673" x2="52448" y2="65673"/>
                      </a14:backgroundRemoval>
                    </a14:imgEffect>
                  </a14:imgLayer>
                </a14:imgProps>
              </a:ext>
              <a:ext uri="{28A0092B-C50C-407E-A947-70E740481C1C}">
                <a14:useLocalDpi xmlns:a14="http://schemas.microsoft.com/office/drawing/2010/main" val="0"/>
              </a:ext>
            </a:extLst>
          </a:blip>
          <a:srcRect l="52334" t="65077" r="45166" b="30261"/>
          <a:stretch/>
        </p:blipFill>
        <p:spPr>
          <a:xfrm>
            <a:off x="8361753" y="3894688"/>
            <a:ext cx="394579" cy="398528"/>
          </a:xfrm>
          <a:prstGeom prst="rect">
            <a:avLst/>
          </a:prstGeom>
        </p:spPr>
      </p:pic>
    </p:spTree>
    <p:extLst>
      <p:ext uri="{BB962C8B-B14F-4D97-AF65-F5344CB8AC3E}">
        <p14:creationId xmlns:p14="http://schemas.microsoft.com/office/powerpoint/2010/main" val="11092002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1E49A-36A1-E886-591F-32F3455F7A62}"/>
              </a:ext>
            </a:extLst>
          </p:cNvPr>
          <p:cNvSpPr>
            <a:spLocks noGrp="1"/>
          </p:cNvSpPr>
          <p:nvPr>
            <p:ph type="title"/>
          </p:nvPr>
        </p:nvSpPr>
        <p:spPr/>
        <p:txBody>
          <a:bodyPr>
            <a:noAutofit/>
          </a:bodyPr>
          <a:lstStyle/>
          <a:p>
            <a:r>
              <a:rPr lang="en-US" sz="2800"/>
              <a:t>Community Development</a:t>
            </a:r>
            <a:br>
              <a:rPr lang="en-US" sz="2800"/>
            </a:br>
            <a:r>
              <a:rPr lang="en-US" sz="2800"/>
              <a:t>Responsive Permitting</a:t>
            </a:r>
          </a:p>
        </p:txBody>
      </p:sp>
      <p:sp>
        <p:nvSpPr>
          <p:cNvPr id="3" name="Content Placeholder 2">
            <a:extLst>
              <a:ext uri="{FF2B5EF4-FFF2-40B4-BE49-F238E27FC236}">
                <a16:creationId xmlns:a16="http://schemas.microsoft.com/office/drawing/2014/main" id="{EA3FDBF1-74F6-80A2-B0FA-CE4F8C1A8814}"/>
              </a:ext>
            </a:extLst>
          </p:cNvPr>
          <p:cNvSpPr>
            <a:spLocks noGrp="1"/>
          </p:cNvSpPr>
          <p:nvPr>
            <p:ph idx="1"/>
          </p:nvPr>
        </p:nvSpPr>
        <p:spPr/>
        <p:txBody>
          <a:bodyPr/>
          <a:lstStyle/>
          <a:p>
            <a:r>
              <a:rPr lang="en-US"/>
              <a:t>10-day review for permits</a:t>
            </a:r>
          </a:p>
          <a:p>
            <a:r>
              <a:rPr lang="en-US"/>
              <a:t>Next-day inspections</a:t>
            </a:r>
          </a:p>
          <a:p>
            <a:r>
              <a:rPr lang="en-US"/>
              <a:t>Responsive via email, phone, in-person meetings</a:t>
            </a:r>
          </a:p>
          <a:p>
            <a:r>
              <a:rPr lang="en-US"/>
              <a:t>Between 1,500 and 2,000 permit applications per year</a:t>
            </a:r>
          </a:p>
        </p:txBody>
      </p:sp>
      <p:sp>
        <p:nvSpPr>
          <p:cNvPr id="4" name="Slide Number Placeholder 3">
            <a:extLst>
              <a:ext uri="{FF2B5EF4-FFF2-40B4-BE49-F238E27FC236}">
                <a16:creationId xmlns:a16="http://schemas.microsoft.com/office/drawing/2014/main" id="{57E12B26-7476-97E6-BB59-C7680E769DF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7" name="Chart 6">
            <a:extLst>
              <a:ext uri="{FF2B5EF4-FFF2-40B4-BE49-F238E27FC236}">
                <a16:creationId xmlns:a16="http://schemas.microsoft.com/office/drawing/2014/main" id="{72F80DBD-BB03-402B-274F-FBE1D90415F3}"/>
              </a:ext>
            </a:extLst>
          </p:cNvPr>
          <p:cNvGraphicFramePr/>
          <p:nvPr/>
        </p:nvGraphicFramePr>
        <p:xfrm>
          <a:off x="1524000" y="3968318"/>
          <a:ext cx="6093041" cy="220864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459585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1E49A-36A1-E886-591F-32F3455F7A62}"/>
              </a:ext>
            </a:extLst>
          </p:cNvPr>
          <p:cNvSpPr>
            <a:spLocks noGrp="1"/>
          </p:cNvSpPr>
          <p:nvPr>
            <p:ph type="title"/>
          </p:nvPr>
        </p:nvSpPr>
        <p:spPr/>
        <p:txBody>
          <a:bodyPr>
            <a:normAutofit fontScale="90000"/>
          </a:bodyPr>
          <a:lstStyle/>
          <a:p>
            <a:r>
              <a:rPr lang="en-US"/>
              <a:t>Community Development</a:t>
            </a:r>
            <a:br>
              <a:rPr lang="en-US"/>
            </a:br>
            <a:r>
              <a:rPr lang="en-US"/>
              <a:t>Office Buildings Constructed</a:t>
            </a:r>
          </a:p>
        </p:txBody>
      </p:sp>
      <p:sp>
        <p:nvSpPr>
          <p:cNvPr id="4" name="Slide Number Placeholder 3">
            <a:extLst>
              <a:ext uri="{FF2B5EF4-FFF2-40B4-BE49-F238E27FC236}">
                <a16:creationId xmlns:a16="http://schemas.microsoft.com/office/drawing/2014/main" id="{57E12B26-7476-97E6-BB59-C7680E769DF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052" name="Picture 4" descr="1224 Hammond Dr, Atlanta 30346 | LoopNet UK">
            <a:extLst>
              <a:ext uri="{FF2B5EF4-FFF2-40B4-BE49-F238E27FC236}">
                <a16:creationId xmlns:a16="http://schemas.microsoft.com/office/drawing/2014/main" id="{E61A0810-67FF-A52C-237C-48E9B93CE7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7106" y="3369213"/>
            <a:ext cx="4062965" cy="270557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ark Center Complex - The Skyscraper Center">
            <a:extLst>
              <a:ext uri="{FF2B5EF4-FFF2-40B4-BE49-F238E27FC236}">
                <a16:creationId xmlns:a16="http://schemas.microsoft.com/office/drawing/2014/main" id="{9D0EF7D3-1AAA-F111-46E5-C39A7E1F55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1317409"/>
            <a:ext cx="5695950" cy="27055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06193CE-EA7C-5E3D-9FB4-95FE7F12F6BA}"/>
              </a:ext>
            </a:extLst>
          </p:cNvPr>
          <p:cNvPicPr>
            <a:picLocks noChangeAspect="1"/>
          </p:cNvPicPr>
          <p:nvPr/>
        </p:nvPicPr>
        <p:blipFill>
          <a:blip r:embed="rId4"/>
          <a:stretch>
            <a:fillRect/>
          </a:stretch>
        </p:blipFill>
        <p:spPr>
          <a:xfrm>
            <a:off x="593601" y="3943557"/>
            <a:ext cx="4333505" cy="2131232"/>
          </a:xfrm>
          <a:prstGeom prst="rect">
            <a:avLst/>
          </a:prstGeom>
        </p:spPr>
      </p:pic>
    </p:spTree>
    <p:extLst>
      <p:ext uri="{BB962C8B-B14F-4D97-AF65-F5344CB8AC3E}">
        <p14:creationId xmlns:p14="http://schemas.microsoft.com/office/powerpoint/2010/main" val="22148440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F748E-C8EF-41E2-0FE4-A4D3BBC8CAAC}"/>
              </a:ext>
            </a:extLst>
          </p:cNvPr>
          <p:cNvSpPr>
            <a:spLocks noGrp="1"/>
          </p:cNvSpPr>
          <p:nvPr>
            <p:ph type="title"/>
          </p:nvPr>
        </p:nvSpPr>
        <p:spPr/>
        <p:txBody>
          <a:bodyPr>
            <a:normAutofit fontScale="90000"/>
          </a:bodyPr>
          <a:lstStyle/>
          <a:p>
            <a:r>
              <a:rPr lang="en-US"/>
              <a:t>Community Development</a:t>
            </a:r>
            <a:br>
              <a:rPr lang="en-US"/>
            </a:br>
            <a:r>
              <a:rPr lang="en-US"/>
              <a:t>Hotels Constructed</a:t>
            </a:r>
          </a:p>
        </p:txBody>
      </p:sp>
      <p:sp>
        <p:nvSpPr>
          <p:cNvPr id="3" name="Content Placeholder 2">
            <a:extLst>
              <a:ext uri="{FF2B5EF4-FFF2-40B4-BE49-F238E27FC236}">
                <a16:creationId xmlns:a16="http://schemas.microsoft.com/office/drawing/2014/main" id="{0DB26B6F-38B2-AC78-3DC4-D7DFD973E1CB}"/>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1FB0659-D327-7324-31FA-D3D0682A236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26" name="Picture 2" descr="Residence Inn Atlanta Perimeter Center/Dunwoody Exterior #comfort, # ...">
            <a:extLst>
              <a:ext uri="{FF2B5EF4-FFF2-40B4-BE49-F238E27FC236}">
                <a16:creationId xmlns:a16="http://schemas.microsoft.com/office/drawing/2014/main" id="{F03A4DA2-D3FB-900D-D966-554401188AB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8650" y="1148669"/>
            <a:ext cx="4615653" cy="307710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BCB98ED-6A27-B2A3-00C3-1B6BE4BBE262}"/>
              </a:ext>
            </a:extLst>
          </p:cNvPr>
          <p:cNvPicPr>
            <a:picLocks noChangeAspect="1"/>
          </p:cNvPicPr>
          <p:nvPr/>
        </p:nvPicPr>
        <p:blipFill>
          <a:blip r:embed="rId3"/>
          <a:stretch>
            <a:fillRect/>
          </a:stretch>
        </p:blipFill>
        <p:spPr>
          <a:xfrm>
            <a:off x="4537854" y="1148669"/>
            <a:ext cx="3977496" cy="2724612"/>
          </a:xfrm>
          <a:prstGeom prst="rect">
            <a:avLst/>
          </a:prstGeom>
        </p:spPr>
      </p:pic>
      <p:pic>
        <p:nvPicPr>
          <p:cNvPr id="1028" name="Picture 4" descr="DISCOVER DUNWOODY WELCOMES NEW AC HOTEL FEATURING THE AREA’S FIRST ...">
            <a:extLst>
              <a:ext uri="{FF2B5EF4-FFF2-40B4-BE49-F238E27FC236}">
                <a16:creationId xmlns:a16="http://schemas.microsoft.com/office/drawing/2014/main" id="{991B2769-E148-AF13-0FA1-ED3D4702DF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9957" y="3453367"/>
            <a:ext cx="4085393" cy="272359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8CBA1F63-E4A8-2A7A-246D-C15FB012156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8650" y="3701453"/>
            <a:ext cx="3801307" cy="254080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9BFEFE4-CD8E-2495-EB61-E0B2DC7CD465}"/>
              </a:ext>
            </a:extLst>
          </p:cNvPr>
          <p:cNvSpPr txBox="1"/>
          <p:nvPr/>
        </p:nvSpPr>
        <p:spPr>
          <a:xfrm>
            <a:off x="2288569" y="3082516"/>
            <a:ext cx="4577136"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a:t>
            </a:r>
          </a:p>
        </p:txBody>
      </p:sp>
    </p:spTree>
    <p:extLst>
      <p:ext uri="{BB962C8B-B14F-4D97-AF65-F5344CB8AC3E}">
        <p14:creationId xmlns:p14="http://schemas.microsoft.com/office/powerpoint/2010/main" val="31387793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06EAF-032A-9CBA-31C5-3FAB2B77994C}"/>
              </a:ext>
            </a:extLst>
          </p:cNvPr>
          <p:cNvSpPr>
            <a:spLocks noGrp="1"/>
          </p:cNvSpPr>
          <p:nvPr>
            <p:ph type="title"/>
          </p:nvPr>
        </p:nvSpPr>
        <p:spPr/>
        <p:txBody>
          <a:bodyPr>
            <a:normAutofit fontScale="90000"/>
          </a:bodyPr>
          <a:lstStyle/>
          <a:p>
            <a:r>
              <a:rPr lang="en-US"/>
              <a:t>Community Development</a:t>
            </a:r>
            <a:br>
              <a:rPr lang="en-US"/>
            </a:br>
            <a:r>
              <a:rPr lang="en-US"/>
              <a:t>Retail Constructed</a:t>
            </a:r>
          </a:p>
        </p:txBody>
      </p:sp>
      <p:sp>
        <p:nvSpPr>
          <p:cNvPr id="4" name="Slide Number Placeholder 3">
            <a:extLst>
              <a:ext uri="{FF2B5EF4-FFF2-40B4-BE49-F238E27FC236}">
                <a16:creationId xmlns:a16="http://schemas.microsoft.com/office/drawing/2014/main" id="{CE3418FD-F7A4-4D64-E4CF-D789730C884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076" name="Picture 4" descr="Perimeter Marketplace | Contineo Group">
            <a:extLst>
              <a:ext uri="{FF2B5EF4-FFF2-40B4-BE49-F238E27FC236}">
                <a16:creationId xmlns:a16="http://schemas.microsoft.com/office/drawing/2014/main" id="{508695A2-2D1D-5194-BD35-2FF49FC054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8925" y="2966212"/>
            <a:ext cx="6106027" cy="306929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alifornia's Lazy Dog Restaurant proposed at Perimeter Mall parking lot ...">
            <a:extLst>
              <a:ext uri="{FF2B5EF4-FFF2-40B4-BE49-F238E27FC236}">
                <a16:creationId xmlns:a16="http://schemas.microsoft.com/office/drawing/2014/main" id="{AD1C8E1F-8FF5-8A8C-BBEF-5837A90B53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184" y="1271886"/>
            <a:ext cx="5107712" cy="287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6102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978F8-1F11-93CB-2CC8-8DAF972438F6}"/>
              </a:ext>
            </a:extLst>
          </p:cNvPr>
          <p:cNvSpPr>
            <a:spLocks noGrp="1"/>
          </p:cNvSpPr>
          <p:nvPr>
            <p:ph type="title"/>
          </p:nvPr>
        </p:nvSpPr>
        <p:spPr>
          <a:xfrm>
            <a:off x="628650" y="365127"/>
            <a:ext cx="7886700" cy="783542"/>
          </a:xfrm>
        </p:spPr>
        <p:txBody>
          <a:bodyPr anchor="ctr">
            <a:normAutofit fontScale="90000"/>
          </a:bodyPr>
          <a:lstStyle/>
          <a:p>
            <a:r>
              <a:rPr lang="en-US">
                <a:latin typeface="Arial Black"/>
              </a:rPr>
              <a:t>Community Development</a:t>
            </a:r>
            <a:br>
              <a:rPr lang="en-US"/>
            </a:br>
            <a:r>
              <a:rPr lang="en-US">
                <a:latin typeface="Arial Black"/>
              </a:rPr>
              <a:t>Mixed-Use Construction</a:t>
            </a:r>
          </a:p>
        </p:txBody>
      </p:sp>
      <p:pic>
        <p:nvPicPr>
          <p:cNvPr id="6" name="Content Placeholder 5" descr="A city with many buildings and a park&#10;&#10;Description automatically generated with medium confidence">
            <a:extLst>
              <a:ext uri="{FF2B5EF4-FFF2-40B4-BE49-F238E27FC236}">
                <a16:creationId xmlns:a16="http://schemas.microsoft.com/office/drawing/2014/main" id="{ED37C9E1-C1B3-389F-9A07-839B24AA1EEA}"/>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12883" r="36879" b="-1"/>
          <a:stretch/>
        </p:blipFill>
        <p:spPr>
          <a:xfrm>
            <a:off x="229154" y="1550417"/>
            <a:ext cx="3886200" cy="4351338"/>
          </a:xfrm>
          <a:noFill/>
        </p:spPr>
      </p:pic>
      <p:pic>
        <p:nvPicPr>
          <p:cNvPr id="8" name="Content Placeholder 7" descr="A city street with buildings and trees&#10;&#10;Description automatically generated with medium confidence">
            <a:extLst>
              <a:ext uri="{FF2B5EF4-FFF2-40B4-BE49-F238E27FC236}">
                <a16:creationId xmlns:a16="http://schemas.microsoft.com/office/drawing/2014/main" id="{80261912-6E49-0A4D-9CC2-65E990D8F084}"/>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178704" y="2556769"/>
            <a:ext cx="4558492" cy="2564151"/>
          </a:xfrm>
        </p:spPr>
      </p:pic>
      <p:sp>
        <p:nvSpPr>
          <p:cNvPr id="4" name="Slide Number Placeholder 3">
            <a:extLst>
              <a:ext uri="{FF2B5EF4-FFF2-40B4-BE49-F238E27FC236}">
                <a16:creationId xmlns:a16="http://schemas.microsoft.com/office/drawing/2014/main" id="{EA9A9625-739C-41BD-C726-32FEDBCADDC4}"/>
              </a:ext>
            </a:extLst>
          </p:cNvPr>
          <p:cNvSpPr>
            <a:spLocks noGrp="1"/>
          </p:cNvSpPr>
          <p:nvPr>
            <p:ph type="sldNum" sz="quarter" idx="12"/>
          </p:nvPr>
        </p:nvSpPr>
        <p:spPr>
          <a:xfrm>
            <a:off x="6457950" y="6356351"/>
            <a:ext cx="2057400" cy="365125"/>
          </a:xfrm>
        </p:spPr>
        <p:txBody>
          <a:bodyPr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56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9061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B2950-7D0D-D379-C97F-B9186E320E0A}"/>
              </a:ext>
            </a:extLst>
          </p:cNvPr>
          <p:cNvSpPr>
            <a:spLocks noGrp="1"/>
          </p:cNvSpPr>
          <p:nvPr>
            <p:ph type="title"/>
          </p:nvPr>
        </p:nvSpPr>
        <p:spPr/>
        <p:txBody>
          <a:bodyPr>
            <a:normAutofit fontScale="90000"/>
          </a:bodyPr>
          <a:lstStyle/>
          <a:p>
            <a:r>
              <a:rPr lang="en-US"/>
              <a:t>Community Development</a:t>
            </a:r>
            <a:br>
              <a:rPr lang="en-US"/>
            </a:br>
            <a:r>
              <a:rPr lang="en-US"/>
              <a:t>Dunwoody Village Zoning</a:t>
            </a:r>
          </a:p>
        </p:txBody>
      </p:sp>
      <p:sp>
        <p:nvSpPr>
          <p:cNvPr id="3" name="Content Placeholder 2">
            <a:extLst>
              <a:ext uri="{FF2B5EF4-FFF2-40B4-BE49-F238E27FC236}">
                <a16:creationId xmlns:a16="http://schemas.microsoft.com/office/drawing/2014/main" id="{ACF824B2-3221-E04F-E11F-AFF83B25CCC6}"/>
              </a:ext>
            </a:extLst>
          </p:cNvPr>
          <p:cNvSpPr>
            <a:spLocks noGrp="1"/>
          </p:cNvSpPr>
          <p:nvPr>
            <p:ph idx="1"/>
          </p:nvPr>
        </p:nvSpPr>
        <p:spPr/>
        <p:txBody>
          <a:bodyPr/>
          <a:lstStyle/>
          <a:p>
            <a:r>
              <a:rPr lang="en-US"/>
              <a:t>Code and zoning maps</a:t>
            </a:r>
          </a:p>
        </p:txBody>
      </p:sp>
      <p:sp>
        <p:nvSpPr>
          <p:cNvPr id="4" name="Slide Number Placeholder 3">
            <a:extLst>
              <a:ext uri="{FF2B5EF4-FFF2-40B4-BE49-F238E27FC236}">
                <a16:creationId xmlns:a16="http://schemas.microsoft.com/office/drawing/2014/main" id="{CC63FEA7-834B-2A7A-D8E9-66A6BC76D90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D89D249-D318-425A-FE1E-22BEDE454684}"/>
              </a:ext>
            </a:extLst>
          </p:cNvPr>
          <p:cNvPicPr>
            <a:picLocks noChangeAspect="1"/>
          </p:cNvPicPr>
          <p:nvPr/>
        </p:nvPicPr>
        <p:blipFill>
          <a:blip r:embed="rId2"/>
          <a:stretch>
            <a:fillRect/>
          </a:stretch>
        </p:blipFill>
        <p:spPr>
          <a:xfrm>
            <a:off x="876437" y="2113026"/>
            <a:ext cx="3127392" cy="4063937"/>
          </a:xfrm>
          <a:prstGeom prst="rect">
            <a:avLst/>
          </a:prstGeom>
        </p:spPr>
      </p:pic>
      <p:pic>
        <p:nvPicPr>
          <p:cNvPr id="1026" name="Picture 2" descr="Image">
            <a:extLst>
              <a:ext uri="{FF2B5EF4-FFF2-40B4-BE49-F238E27FC236}">
                <a16:creationId xmlns:a16="http://schemas.microsoft.com/office/drawing/2014/main" id="{AC0D392B-F6AC-C40F-3446-CD340FCA0A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9" b="1"/>
          <a:stretch/>
        </p:blipFill>
        <p:spPr bwMode="auto">
          <a:xfrm>
            <a:off x="4349750" y="2113026"/>
            <a:ext cx="3809529" cy="4063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69881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AEF99-B14B-35DB-76A9-050E37E4F295}"/>
              </a:ext>
            </a:extLst>
          </p:cNvPr>
          <p:cNvSpPr>
            <a:spLocks noGrp="1"/>
          </p:cNvSpPr>
          <p:nvPr>
            <p:ph type="title"/>
          </p:nvPr>
        </p:nvSpPr>
        <p:spPr>
          <a:xfrm>
            <a:off x="503646" y="365127"/>
            <a:ext cx="7886700" cy="783542"/>
          </a:xfrm>
        </p:spPr>
        <p:txBody>
          <a:bodyPr>
            <a:normAutofit fontScale="90000"/>
          </a:bodyPr>
          <a:lstStyle/>
          <a:p>
            <a:r>
              <a:rPr lang="en-US"/>
              <a:t>Community Development</a:t>
            </a:r>
            <a:br>
              <a:rPr lang="en-US"/>
            </a:br>
            <a:r>
              <a:rPr lang="en-US"/>
              <a:t>Perimeter Center Zoning</a:t>
            </a:r>
          </a:p>
        </p:txBody>
      </p:sp>
      <p:sp>
        <p:nvSpPr>
          <p:cNvPr id="4" name="Slide Number Placeholder 3">
            <a:extLst>
              <a:ext uri="{FF2B5EF4-FFF2-40B4-BE49-F238E27FC236}">
                <a16:creationId xmlns:a16="http://schemas.microsoft.com/office/drawing/2014/main" id="{CE91A4B9-0A5F-D5E6-3798-7B79FC9EDF8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70D7738-AFD4-46E6-C7EA-5EC00D97671D}"/>
              </a:ext>
            </a:extLst>
          </p:cNvPr>
          <p:cNvPicPr>
            <a:picLocks noChangeAspect="1"/>
          </p:cNvPicPr>
          <p:nvPr/>
        </p:nvPicPr>
        <p:blipFill>
          <a:blip r:embed="rId2"/>
          <a:stretch>
            <a:fillRect/>
          </a:stretch>
        </p:blipFill>
        <p:spPr>
          <a:xfrm>
            <a:off x="628651" y="1148669"/>
            <a:ext cx="3621860" cy="5101211"/>
          </a:xfrm>
          <a:prstGeom prst="rect">
            <a:avLst/>
          </a:prstGeom>
        </p:spPr>
      </p:pic>
      <p:pic>
        <p:nvPicPr>
          <p:cNvPr id="8" name="Picture 7">
            <a:extLst>
              <a:ext uri="{FF2B5EF4-FFF2-40B4-BE49-F238E27FC236}">
                <a16:creationId xmlns:a16="http://schemas.microsoft.com/office/drawing/2014/main" id="{746ACBAD-5CD7-009F-F5B6-78059125EB39}"/>
              </a:ext>
            </a:extLst>
          </p:cNvPr>
          <p:cNvPicPr>
            <a:picLocks noChangeAspect="1"/>
          </p:cNvPicPr>
          <p:nvPr/>
        </p:nvPicPr>
        <p:blipFill>
          <a:blip r:embed="rId3"/>
          <a:stretch>
            <a:fillRect/>
          </a:stretch>
        </p:blipFill>
        <p:spPr>
          <a:xfrm>
            <a:off x="4697005" y="1148669"/>
            <a:ext cx="2893403" cy="3187647"/>
          </a:xfrm>
          <a:prstGeom prst="rect">
            <a:avLst/>
          </a:prstGeom>
        </p:spPr>
      </p:pic>
      <p:pic>
        <p:nvPicPr>
          <p:cNvPr id="10" name="Picture 9">
            <a:extLst>
              <a:ext uri="{FF2B5EF4-FFF2-40B4-BE49-F238E27FC236}">
                <a16:creationId xmlns:a16="http://schemas.microsoft.com/office/drawing/2014/main" id="{F847FA5F-928A-BEC5-783F-81079E1A595B}"/>
              </a:ext>
            </a:extLst>
          </p:cNvPr>
          <p:cNvPicPr>
            <a:picLocks noChangeAspect="1"/>
          </p:cNvPicPr>
          <p:nvPr/>
        </p:nvPicPr>
        <p:blipFill rotWithShape="1">
          <a:blip r:embed="rId4"/>
          <a:srcRect t="11939" b="16723"/>
          <a:stretch/>
        </p:blipFill>
        <p:spPr>
          <a:xfrm>
            <a:off x="4736400" y="3790766"/>
            <a:ext cx="2886075" cy="2317071"/>
          </a:xfrm>
          <a:prstGeom prst="rect">
            <a:avLst/>
          </a:prstGeom>
        </p:spPr>
      </p:pic>
    </p:spTree>
    <p:extLst>
      <p:ext uri="{BB962C8B-B14F-4D97-AF65-F5344CB8AC3E}">
        <p14:creationId xmlns:p14="http://schemas.microsoft.com/office/powerpoint/2010/main" val="29516784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06EAF-032A-9CBA-31C5-3FAB2B77994C}"/>
              </a:ext>
            </a:extLst>
          </p:cNvPr>
          <p:cNvSpPr>
            <a:spLocks noGrp="1"/>
          </p:cNvSpPr>
          <p:nvPr>
            <p:ph type="title"/>
          </p:nvPr>
        </p:nvSpPr>
        <p:spPr>
          <a:xfrm>
            <a:off x="497840" y="136524"/>
            <a:ext cx="8017510" cy="1483993"/>
          </a:xfrm>
        </p:spPr>
        <p:txBody>
          <a:bodyPr>
            <a:normAutofit/>
          </a:bodyPr>
          <a:lstStyle/>
          <a:p>
            <a:r>
              <a:rPr lang="en-US" sz="2400"/>
              <a:t>Community Development </a:t>
            </a:r>
            <a:br>
              <a:rPr lang="en-US" sz="2400"/>
            </a:br>
            <a:r>
              <a:rPr lang="en-US" sz="2400"/>
              <a:t>Alcohol to Support Economic Development and Create a Sense of Place</a:t>
            </a:r>
          </a:p>
        </p:txBody>
      </p:sp>
      <p:sp>
        <p:nvSpPr>
          <p:cNvPr id="4" name="Slide Number Placeholder 3">
            <a:extLst>
              <a:ext uri="{FF2B5EF4-FFF2-40B4-BE49-F238E27FC236}">
                <a16:creationId xmlns:a16="http://schemas.microsoft.com/office/drawing/2014/main" id="{CE3418FD-F7A4-4D64-E4CF-D789730C884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F122E18-94F7-7C59-FE83-42066C0CDFB6}"/>
              </a:ext>
            </a:extLst>
          </p:cNvPr>
          <p:cNvSpPr>
            <a:spLocks noGrp="1"/>
          </p:cNvSpPr>
          <p:nvPr>
            <p:ph idx="1"/>
          </p:nvPr>
        </p:nvSpPr>
        <p:spPr>
          <a:xfrm>
            <a:off x="628650" y="1849120"/>
            <a:ext cx="7886700" cy="3837648"/>
          </a:xfrm>
        </p:spPr>
        <p:txBody>
          <a:bodyPr vert="horz" lIns="91440" tIns="45720" rIns="91440" bIns="45720" rtlCol="0" anchor="t">
            <a:normAutofit fontScale="92500" lnSpcReduction="10000"/>
          </a:bodyPr>
          <a:lstStyle/>
          <a:p>
            <a:pPr>
              <a:lnSpc>
                <a:spcPct val="100000"/>
              </a:lnSpc>
              <a:spcBef>
                <a:spcPts val="0"/>
              </a:spcBef>
            </a:pPr>
            <a:r>
              <a:rPr lang="en-US">
                <a:latin typeface="Arial"/>
                <a:cs typeface="Arial"/>
              </a:rPr>
              <a:t>Numerous text amendments that reduce regulations on alcohol businesses</a:t>
            </a:r>
          </a:p>
          <a:p>
            <a:pPr>
              <a:lnSpc>
                <a:spcPct val="100000"/>
              </a:lnSpc>
              <a:spcBef>
                <a:spcPts val="0"/>
              </a:spcBef>
            </a:pPr>
            <a:endParaRPr lang="en-US">
              <a:latin typeface="Arial"/>
              <a:cs typeface="Arial"/>
            </a:endParaRPr>
          </a:p>
          <a:p>
            <a:pPr>
              <a:lnSpc>
                <a:spcPct val="100000"/>
              </a:lnSpc>
              <a:spcBef>
                <a:spcPts val="0"/>
              </a:spcBef>
            </a:pPr>
            <a:r>
              <a:rPr lang="en-US">
                <a:latin typeface="Arial"/>
                <a:cs typeface="Arial"/>
              </a:rPr>
              <a:t>Expanding entertainment districts</a:t>
            </a:r>
          </a:p>
          <a:p>
            <a:pPr>
              <a:lnSpc>
                <a:spcPct val="100000"/>
              </a:lnSpc>
              <a:spcBef>
                <a:spcPts val="0"/>
              </a:spcBef>
            </a:pPr>
            <a:endParaRPr lang="en-US">
              <a:latin typeface="Arial"/>
              <a:cs typeface="Arial"/>
            </a:endParaRPr>
          </a:p>
          <a:p>
            <a:pPr>
              <a:lnSpc>
                <a:spcPct val="100000"/>
              </a:lnSpc>
              <a:spcBef>
                <a:spcPts val="0"/>
              </a:spcBef>
            </a:pPr>
            <a:r>
              <a:rPr lang="en-US">
                <a:latin typeface="Arial"/>
                <a:cs typeface="Arial"/>
              </a:rPr>
              <a:t>Reduction in food sales required for restaurants</a:t>
            </a:r>
          </a:p>
          <a:p>
            <a:pPr>
              <a:lnSpc>
                <a:spcPct val="100000"/>
              </a:lnSpc>
              <a:spcBef>
                <a:spcPts val="0"/>
              </a:spcBef>
            </a:pPr>
            <a:endParaRPr lang="en-US">
              <a:latin typeface="Arial"/>
              <a:cs typeface="Arial"/>
            </a:endParaRPr>
          </a:p>
          <a:p>
            <a:pPr>
              <a:lnSpc>
                <a:spcPct val="100000"/>
              </a:lnSpc>
              <a:spcBef>
                <a:spcPts val="0"/>
              </a:spcBef>
            </a:pPr>
            <a:r>
              <a:rPr lang="en-US">
                <a:latin typeface="Arial"/>
                <a:cs typeface="Arial"/>
              </a:rPr>
              <a:t>Provision to have unique entertainment and personal service concepts (Putt shack, “bourbon barber”)</a:t>
            </a:r>
          </a:p>
          <a:p>
            <a:pPr>
              <a:lnSpc>
                <a:spcPct val="100000"/>
              </a:lnSpc>
              <a:spcBef>
                <a:spcPts val="0"/>
              </a:spcBef>
            </a:pPr>
            <a:endParaRPr lang="en-US" sz="2800">
              <a:latin typeface="Arial"/>
              <a:cs typeface="Arial"/>
            </a:endParaRPr>
          </a:p>
          <a:p>
            <a:pPr lvl="1"/>
            <a:endParaRPr lang="en-US" i="1"/>
          </a:p>
          <a:p>
            <a:endParaRPr lang="en-US">
              <a:highlight>
                <a:srgbClr val="FFFF00"/>
              </a:highlight>
            </a:endParaRPr>
          </a:p>
        </p:txBody>
      </p:sp>
    </p:spTree>
    <p:extLst>
      <p:ext uri="{BB962C8B-B14F-4D97-AF65-F5344CB8AC3E}">
        <p14:creationId xmlns:p14="http://schemas.microsoft.com/office/powerpoint/2010/main" val="2218025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6F2A0B-D188-4D75-9AA8-612A6018E7B1}"/>
              </a:ext>
            </a:extLst>
          </p:cNvPr>
          <p:cNvPicPr>
            <a:picLocks noChangeAspect="1"/>
          </p:cNvPicPr>
          <p:nvPr/>
        </p:nvPicPr>
        <p:blipFill>
          <a:blip r:embed="rId3" cstate="print">
            <a:extLst>
              <a:ext uri="{28A0092B-C50C-407E-A947-70E740481C1C}">
                <a14:useLocalDpi xmlns:a14="http://schemas.microsoft.com/office/drawing/2010/main" val="0"/>
              </a:ext>
            </a:extLst>
          </a:blip>
          <a:srcRect l="9997" r="9997"/>
          <a:stretch/>
        </p:blipFill>
        <p:spPr>
          <a:xfrm>
            <a:off x="4417870" y="1385525"/>
            <a:ext cx="4584088" cy="4611742"/>
          </a:xfrm>
          <a:prstGeom prst="rect">
            <a:avLst/>
          </a:prstGeom>
          <a:effectLst>
            <a:outerShdw blurRad="50800" dist="38100" dir="8100000" algn="tr" rotWithShape="0">
              <a:prstClr val="black">
                <a:alpha val="40000"/>
              </a:prstClr>
            </a:outerShdw>
          </a:effectLst>
        </p:spPr>
      </p:pic>
      <p:sp>
        <p:nvSpPr>
          <p:cNvPr id="3" name="Flowchart: Connector 2"/>
          <p:cNvSpPr/>
          <p:nvPr/>
        </p:nvSpPr>
        <p:spPr>
          <a:xfrm>
            <a:off x="6048956" y="3016437"/>
            <a:ext cx="191232" cy="197828"/>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lowchart: Connector 7"/>
          <p:cNvSpPr/>
          <p:nvPr/>
        </p:nvSpPr>
        <p:spPr>
          <a:xfrm>
            <a:off x="5953340" y="4354912"/>
            <a:ext cx="191232" cy="197828"/>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Flowchart: Connector 8"/>
          <p:cNvSpPr/>
          <p:nvPr/>
        </p:nvSpPr>
        <p:spPr>
          <a:xfrm>
            <a:off x="5367651" y="4686377"/>
            <a:ext cx="191232" cy="197828"/>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Flowchart: Connector 11"/>
          <p:cNvSpPr/>
          <p:nvPr/>
        </p:nvSpPr>
        <p:spPr>
          <a:xfrm>
            <a:off x="7006035" y="3136339"/>
            <a:ext cx="191232" cy="197828"/>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Content Placeholder 4">
            <a:extLst>
              <a:ext uri="{FF2B5EF4-FFF2-40B4-BE49-F238E27FC236}">
                <a16:creationId xmlns:a16="http://schemas.microsoft.com/office/drawing/2014/main" id="{46269BD6-7B39-8365-4CEF-72D8F3778C51}"/>
              </a:ext>
            </a:extLst>
          </p:cNvPr>
          <p:cNvSpPr>
            <a:spLocks noGrp="1"/>
          </p:cNvSpPr>
          <p:nvPr>
            <p:ph idx="1"/>
          </p:nvPr>
        </p:nvSpPr>
        <p:spPr>
          <a:xfrm>
            <a:off x="116224" y="2291255"/>
            <a:ext cx="3707728" cy="1450365"/>
          </a:xfrm>
        </p:spPr>
        <p:txBody>
          <a:bodyPr>
            <a:normAutofit/>
          </a:bodyPr>
          <a:lstStyle/>
          <a:p>
            <a:pPr marL="342900" lvl="1" indent="0">
              <a:buNone/>
            </a:pPr>
            <a:r>
              <a:rPr lang="en-US"/>
              <a:t>$700M of commercial development since incorporation.</a:t>
            </a:r>
          </a:p>
          <a:p>
            <a:pPr lvl="1"/>
            <a:endParaRPr lang="en-US" sz="1500"/>
          </a:p>
        </p:txBody>
      </p:sp>
      <p:pic>
        <p:nvPicPr>
          <p:cNvPr id="5" name="Picture 4">
            <a:extLst>
              <a:ext uri="{FF2B5EF4-FFF2-40B4-BE49-F238E27FC236}">
                <a16:creationId xmlns:a16="http://schemas.microsoft.com/office/drawing/2014/main" id="{AACB7381-5E5E-605A-89C0-9F0D09B1A2D6}"/>
              </a:ext>
            </a:extLst>
          </p:cNvPr>
          <p:cNvPicPr>
            <a:picLocks noChangeAspect="1"/>
          </p:cNvPicPr>
          <p:nvPr/>
        </p:nvPicPr>
        <p:blipFill>
          <a:blip r:embed="rId4"/>
          <a:stretch>
            <a:fillRect/>
          </a:stretch>
        </p:blipFill>
        <p:spPr>
          <a:xfrm>
            <a:off x="6287401" y="4546461"/>
            <a:ext cx="2227949" cy="1484372"/>
          </a:xfrm>
          <a:prstGeom prst="rect">
            <a:avLst/>
          </a:prstGeom>
        </p:spPr>
      </p:pic>
      <p:pic>
        <p:nvPicPr>
          <p:cNvPr id="14" name="Picture 13">
            <a:extLst>
              <a:ext uri="{FF2B5EF4-FFF2-40B4-BE49-F238E27FC236}">
                <a16:creationId xmlns:a16="http://schemas.microsoft.com/office/drawing/2014/main" id="{289A868E-907C-D318-1005-CE054B335C65}"/>
              </a:ext>
            </a:extLst>
          </p:cNvPr>
          <p:cNvPicPr>
            <a:picLocks noChangeAspect="1"/>
          </p:cNvPicPr>
          <p:nvPr/>
        </p:nvPicPr>
        <p:blipFill>
          <a:blip r:embed="rId5"/>
          <a:stretch>
            <a:fillRect/>
          </a:stretch>
        </p:blipFill>
        <p:spPr>
          <a:xfrm>
            <a:off x="1864199" y="4039591"/>
            <a:ext cx="3321946" cy="1535552"/>
          </a:xfrm>
          <a:prstGeom prst="rect">
            <a:avLst/>
          </a:prstGeom>
        </p:spPr>
      </p:pic>
      <p:pic>
        <p:nvPicPr>
          <p:cNvPr id="16" name="Picture 15">
            <a:extLst>
              <a:ext uri="{FF2B5EF4-FFF2-40B4-BE49-F238E27FC236}">
                <a16:creationId xmlns:a16="http://schemas.microsoft.com/office/drawing/2014/main" id="{85B477F2-5234-BD61-7FAC-58115D3C06C4}"/>
              </a:ext>
            </a:extLst>
          </p:cNvPr>
          <p:cNvPicPr>
            <a:picLocks noChangeAspect="1"/>
          </p:cNvPicPr>
          <p:nvPr/>
        </p:nvPicPr>
        <p:blipFill>
          <a:blip r:embed="rId6"/>
          <a:stretch>
            <a:fillRect/>
          </a:stretch>
        </p:blipFill>
        <p:spPr>
          <a:xfrm>
            <a:off x="7311308" y="2945319"/>
            <a:ext cx="1690650" cy="1043219"/>
          </a:xfrm>
          <a:prstGeom prst="rect">
            <a:avLst/>
          </a:prstGeom>
        </p:spPr>
      </p:pic>
      <p:pic>
        <p:nvPicPr>
          <p:cNvPr id="18" name="Picture 17">
            <a:extLst>
              <a:ext uri="{FF2B5EF4-FFF2-40B4-BE49-F238E27FC236}">
                <a16:creationId xmlns:a16="http://schemas.microsoft.com/office/drawing/2014/main" id="{FAD10A74-FF1F-7280-11A1-66FC600892FB}"/>
              </a:ext>
            </a:extLst>
          </p:cNvPr>
          <p:cNvPicPr>
            <a:picLocks noChangeAspect="1"/>
          </p:cNvPicPr>
          <p:nvPr/>
        </p:nvPicPr>
        <p:blipFill>
          <a:blip r:embed="rId7"/>
          <a:stretch>
            <a:fillRect/>
          </a:stretch>
        </p:blipFill>
        <p:spPr>
          <a:xfrm>
            <a:off x="6727059" y="1193536"/>
            <a:ext cx="2001299" cy="1181135"/>
          </a:xfrm>
          <a:prstGeom prst="rect">
            <a:avLst/>
          </a:prstGeom>
        </p:spPr>
      </p:pic>
      <p:sp>
        <p:nvSpPr>
          <p:cNvPr id="19" name="Flowchart: Connector 18">
            <a:extLst>
              <a:ext uri="{FF2B5EF4-FFF2-40B4-BE49-F238E27FC236}">
                <a16:creationId xmlns:a16="http://schemas.microsoft.com/office/drawing/2014/main" id="{6BEAA4E0-7330-4AC6-3681-492846D50584}"/>
              </a:ext>
            </a:extLst>
          </p:cNvPr>
          <p:cNvSpPr/>
          <p:nvPr/>
        </p:nvSpPr>
        <p:spPr>
          <a:xfrm>
            <a:off x="7190675" y="2537734"/>
            <a:ext cx="191232" cy="197828"/>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1" name="Picture 20">
            <a:extLst>
              <a:ext uri="{FF2B5EF4-FFF2-40B4-BE49-F238E27FC236}">
                <a16:creationId xmlns:a16="http://schemas.microsoft.com/office/drawing/2014/main" id="{C4D77B51-DE37-C2DF-348A-A720DE11B134}"/>
              </a:ext>
            </a:extLst>
          </p:cNvPr>
          <p:cNvPicPr>
            <a:picLocks noChangeAspect="1"/>
          </p:cNvPicPr>
          <p:nvPr/>
        </p:nvPicPr>
        <p:blipFill>
          <a:blip r:embed="rId8"/>
          <a:stretch>
            <a:fillRect/>
          </a:stretch>
        </p:blipFill>
        <p:spPr>
          <a:xfrm>
            <a:off x="4240875" y="2062222"/>
            <a:ext cx="1473922" cy="1292833"/>
          </a:xfrm>
          <a:prstGeom prst="rect">
            <a:avLst/>
          </a:prstGeom>
        </p:spPr>
      </p:pic>
      <p:sp>
        <p:nvSpPr>
          <p:cNvPr id="6" name="Title 5">
            <a:extLst>
              <a:ext uri="{FF2B5EF4-FFF2-40B4-BE49-F238E27FC236}">
                <a16:creationId xmlns:a16="http://schemas.microsoft.com/office/drawing/2014/main" id="{BC34976A-FED0-F25F-D9DE-5E386687E57D}"/>
              </a:ext>
            </a:extLst>
          </p:cNvPr>
          <p:cNvSpPr txBox="1">
            <a:spLocks/>
          </p:cNvSpPr>
          <p:nvPr/>
        </p:nvSpPr>
        <p:spPr>
          <a:xfrm>
            <a:off x="628650" y="365127"/>
            <a:ext cx="7886700" cy="7835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u="sng" kern="1200">
                <a:solidFill>
                  <a:schemeClr val="tx1"/>
                </a:solidFill>
                <a:latin typeface="Arial Black" panose="020B0A04020102020204" pitchFamily="34" charset="0"/>
                <a:ea typeface="+mj-ea"/>
                <a:cs typeface="+mj-cs"/>
              </a:defRPr>
            </a:lvl1pPr>
          </a:lstStyle>
          <a:p>
            <a:r>
              <a:rPr lang="en-US" sz="2800"/>
              <a:t>Economic Development </a:t>
            </a:r>
            <a:br>
              <a:rPr lang="en-US" sz="2800"/>
            </a:br>
            <a:r>
              <a:rPr lang="en-US" sz="2800"/>
              <a:t>Dunwoody from start through 2022</a:t>
            </a:r>
          </a:p>
        </p:txBody>
      </p:sp>
      <p:sp>
        <p:nvSpPr>
          <p:cNvPr id="2" name="TextBox 1">
            <a:extLst>
              <a:ext uri="{FF2B5EF4-FFF2-40B4-BE49-F238E27FC236}">
                <a16:creationId xmlns:a16="http://schemas.microsoft.com/office/drawing/2014/main" id="{5E06C91A-DB69-2FCF-0F4B-531C17BCF1AD}"/>
              </a:ext>
            </a:extLst>
          </p:cNvPr>
          <p:cNvSpPr txBox="1"/>
          <p:nvPr/>
        </p:nvSpPr>
        <p:spPr>
          <a:xfrm>
            <a:off x="1864199" y="5570761"/>
            <a:ext cx="1415668" cy="215444"/>
          </a:xfrm>
          <a:prstGeom prst="rect">
            <a:avLst/>
          </a:prstGeom>
          <a:noFill/>
        </p:spPr>
        <p:txBody>
          <a:bodyPr wrap="square" rtlCol="0">
            <a:spAutoFit/>
          </a:bodyPr>
          <a:lstStyle/>
          <a:p>
            <a:r>
              <a:rPr lang="en-US" sz="800" b="1">
                <a:solidFill>
                  <a:schemeClr val="accent1">
                    <a:lumMod val="75000"/>
                  </a:schemeClr>
                </a:solidFill>
              </a:rPr>
              <a:t>Park Center</a:t>
            </a:r>
          </a:p>
        </p:txBody>
      </p:sp>
      <p:sp>
        <p:nvSpPr>
          <p:cNvPr id="10" name="TextBox 9">
            <a:extLst>
              <a:ext uri="{FF2B5EF4-FFF2-40B4-BE49-F238E27FC236}">
                <a16:creationId xmlns:a16="http://schemas.microsoft.com/office/drawing/2014/main" id="{6ED3BF6B-EAF3-50C6-C608-CE9717C01E1D}"/>
              </a:ext>
            </a:extLst>
          </p:cNvPr>
          <p:cNvSpPr txBox="1"/>
          <p:nvPr/>
        </p:nvSpPr>
        <p:spPr>
          <a:xfrm>
            <a:off x="4187238" y="3336340"/>
            <a:ext cx="1415668" cy="215444"/>
          </a:xfrm>
          <a:prstGeom prst="rect">
            <a:avLst/>
          </a:prstGeom>
          <a:noFill/>
        </p:spPr>
        <p:txBody>
          <a:bodyPr wrap="square" rtlCol="0">
            <a:spAutoFit/>
          </a:bodyPr>
          <a:lstStyle/>
          <a:p>
            <a:r>
              <a:rPr lang="en-US" sz="800" b="1">
                <a:solidFill>
                  <a:schemeClr val="accent1">
                    <a:lumMod val="75000"/>
                  </a:schemeClr>
                </a:solidFill>
              </a:rPr>
              <a:t>AC Hotel</a:t>
            </a:r>
          </a:p>
        </p:txBody>
      </p:sp>
      <p:sp>
        <p:nvSpPr>
          <p:cNvPr id="11" name="TextBox 10">
            <a:extLst>
              <a:ext uri="{FF2B5EF4-FFF2-40B4-BE49-F238E27FC236}">
                <a16:creationId xmlns:a16="http://schemas.microsoft.com/office/drawing/2014/main" id="{1646A10A-95FF-E600-C003-FB39F1AABE86}"/>
              </a:ext>
            </a:extLst>
          </p:cNvPr>
          <p:cNvSpPr txBox="1"/>
          <p:nvPr/>
        </p:nvSpPr>
        <p:spPr>
          <a:xfrm>
            <a:off x="6287401" y="6018679"/>
            <a:ext cx="1415668" cy="215444"/>
          </a:xfrm>
          <a:prstGeom prst="rect">
            <a:avLst/>
          </a:prstGeom>
          <a:noFill/>
        </p:spPr>
        <p:txBody>
          <a:bodyPr wrap="square" rtlCol="0">
            <a:spAutoFit/>
          </a:bodyPr>
          <a:lstStyle/>
          <a:p>
            <a:r>
              <a:rPr lang="en-US" sz="800" b="1">
                <a:solidFill>
                  <a:schemeClr val="accent1">
                    <a:lumMod val="75000"/>
                  </a:schemeClr>
                </a:solidFill>
              </a:rPr>
              <a:t>Twelve24 Hammond</a:t>
            </a:r>
          </a:p>
        </p:txBody>
      </p:sp>
      <p:sp>
        <p:nvSpPr>
          <p:cNvPr id="13" name="TextBox 12">
            <a:extLst>
              <a:ext uri="{FF2B5EF4-FFF2-40B4-BE49-F238E27FC236}">
                <a16:creationId xmlns:a16="http://schemas.microsoft.com/office/drawing/2014/main" id="{5FCA8704-F6F1-99A7-61D6-AD55E0EA14A9}"/>
              </a:ext>
            </a:extLst>
          </p:cNvPr>
          <p:cNvSpPr txBox="1"/>
          <p:nvPr/>
        </p:nvSpPr>
        <p:spPr>
          <a:xfrm>
            <a:off x="7279801" y="3956842"/>
            <a:ext cx="1415668" cy="215444"/>
          </a:xfrm>
          <a:prstGeom prst="rect">
            <a:avLst/>
          </a:prstGeom>
          <a:noFill/>
        </p:spPr>
        <p:txBody>
          <a:bodyPr wrap="square" rtlCol="0">
            <a:spAutoFit/>
          </a:bodyPr>
          <a:lstStyle/>
          <a:p>
            <a:r>
              <a:rPr lang="en-US" sz="800" b="1">
                <a:solidFill>
                  <a:schemeClr val="accent1">
                    <a:lumMod val="75000"/>
                  </a:schemeClr>
                </a:solidFill>
              </a:rPr>
              <a:t>Hampton Inn</a:t>
            </a:r>
          </a:p>
        </p:txBody>
      </p:sp>
      <p:sp>
        <p:nvSpPr>
          <p:cNvPr id="15" name="TextBox 14">
            <a:extLst>
              <a:ext uri="{FF2B5EF4-FFF2-40B4-BE49-F238E27FC236}">
                <a16:creationId xmlns:a16="http://schemas.microsoft.com/office/drawing/2014/main" id="{7AA8DA54-D1E6-41AF-3CF2-A308E4902F19}"/>
              </a:ext>
            </a:extLst>
          </p:cNvPr>
          <p:cNvSpPr txBox="1"/>
          <p:nvPr/>
        </p:nvSpPr>
        <p:spPr>
          <a:xfrm>
            <a:off x="6681081" y="2318549"/>
            <a:ext cx="1415668" cy="215444"/>
          </a:xfrm>
          <a:prstGeom prst="rect">
            <a:avLst/>
          </a:prstGeom>
          <a:noFill/>
        </p:spPr>
        <p:txBody>
          <a:bodyPr wrap="square" rtlCol="0">
            <a:spAutoFit/>
          </a:bodyPr>
          <a:lstStyle/>
          <a:p>
            <a:r>
              <a:rPr lang="en-US" sz="800" b="1">
                <a:solidFill>
                  <a:schemeClr val="accent1">
                    <a:lumMod val="75000"/>
                  </a:schemeClr>
                </a:solidFill>
              </a:rPr>
              <a:t>Residence Inn</a:t>
            </a:r>
          </a:p>
        </p:txBody>
      </p:sp>
    </p:spTree>
    <p:extLst>
      <p:ext uri="{BB962C8B-B14F-4D97-AF65-F5344CB8AC3E}">
        <p14:creationId xmlns:p14="http://schemas.microsoft.com/office/powerpoint/2010/main" val="14912208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06EAF-032A-9CBA-31C5-3FAB2B77994C}"/>
              </a:ext>
            </a:extLst>
          </p:cNvPr>
          <p:cNvSpPr>
            <a:spLocks noGrp="1"/>
          </p:cNvSpPr>
          <p:nvPr>
            <p:ph type="title"/>
          </p:nvPr>
        </p:nvSpPr>
        <p:spPr/>
        <p:txBody>
          <a:bodyPr>
            <a:normAutofit fontScale="90000"/>
          </a:bodyPr>
          <a:lstStyle/>
          <a:p>
            <a:r>
              <a:rPr lang="en-US"/>
              <a:t>Community Development</a:t>
            </a:r>
            <a:br>
              <a:rPr lang="en-US"/>
            </a:br>
            <a:r>
              <a:rPr lang="en-US"/>
              <a:t>Trails Master Plan</a:t>
            </a:r>
          </a:p>
        </p:txBody>
      </p:sp>
      <p:sp>
        <p:nvSpPr>
          <p:cNvPr id="4" name="Slide Number Placeholder 3">
            <a:extLst>
              <a:ext uri="{FF2B5EF4-FFF2-40B4-BE49-F238E27FC236}">
                <a16:creationId xmlns:a16="http://schemas.microsoft.com/office/drawing/2014/main" id="{CE3418FD-F7A4-4D64-E4CF-D789730C884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F122E18-94F7-7C59-FE83-42066C0CDFB6}"/>
              </a:ext>
            </a:extLst>
          </p:cNvPr>
          <p:cNvSpPr>
            <a:spLocks noGrp="1"/>
          </p:cNvSpPr>
          <p:nvPr>
            <p:ph idx="1"/>
          </p:nvPr>
        </p:nvSpPr>
        <p:spPr>
          <a:xfrm>
            <a:off x="628650" y="1338605"/>
            <a:ext cx="7886700" cy="4348163"/>
          </a:xfrm>
        </p:spPr>
        <p:txBody>
          <a:bodyPr vert="horz" lIns="91440" tIns="45720" rIns="91440" bIns="45720" rtlCol="0" anchor="t">
            <a:normAutofit/>
          </a:bodyPr>
          <a:lstStyle/>
          <a:p>
            <a:pPr marL="0" indent="0">
              <a:lnSpc>
                <a:spcPct val="100000"/>
              </a:lnSpc>
              <a:spcBef>
                <a:spcPts val="0"/>
              </a:spcBef>
              <a:buNone/>
            </a:pPr>
            <a:r>
              <a:rPr lang="en-US">
                <a:latin typeface="Arial"/>
                <a:cs typeface="Arial"/>
              </a:rPr>
              <a:t>Plan adopted in May 2023</a:t>
            </a:r>
          </a:p>
          <a:p>
            <a:pPr>
              <a:lnSpc>
                <a:spcPct val="100000"/>
              </a:lnSpc>
              <a:spcBef>
                <a:spcPts val="0"/>
              </a:spcBef>
            </a:pPr>
            <a:endParaRPr lang="en-US" sz="2800">
              <a:latin typeface="Arial"/>
              <a:cs typeface="Arial"/>
            </a:endParaRPr>
          </a:p>
          <a:p>
            <a:pPr lvl="1"/>
            <a:endParaRPr lang="en-US" i="1"/>
          </a:p>
          <a:p>
            <a:endParaRPr lang="en-US">
              <a:highlight>
                <a:srgbClr val="FFFF00"/>
              </a:highlight>
            </a:endParaRPr>
          </a:p>
        </p:txBody>
      </p:sp>
      <p:pic>
        <p:nvPicPr>
          <p:cNvPr id="7" name="Picture 6">
            <a:extLst>
              <a:ext uri="{FF2B5EF4-FFF2-40B4-BE49-F238E27FC236}">
                <a16:creationId xmlns:a16="http://schemas.microsoft.com/office/drawing/2014/main" id="{727DFD64-C9B0-1098-CDC9-6F3D46942A6D}"/>
              </a:ext>
            </a:extLst>
          </p:cNvPr>
          <p:cNvPicPr>
            <a:picLocks noChangeAspect="1"/>
          </p:cNvPicPr>
          <p:nvPr/>
        </p:nvPicPr>
        <p:blipFill>
          <a:blip r:embed="rId2"/>
          <a:stretch>
            <a:fillRect/>
          </a:stretch>
        </p:blipFill>
        <p:spPr>
          <a:xfrm>
            <a:off x="628650" y="1882066"/>
            <a:ext cx="5658882" cy="4203530"/>
          </a:xfrm>
          <a:prstGeom prst="rect">
            <a:avLst/>
          </a:prstGeom>
        </p:spPr>
      </p:pic>
    </p:spTree>
    <p:extLst>
      <p:ext uri="{BB962C8B-B14F-4D97-AF65-F5344CB8AC3E}">
        <p14:creationId xmlns:p14="http://schemas.microsoft.com/office/powerpoint/2010/main" val="17768139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06EAF-032A-9CBA-31C5-3FAB2B77994C}"/>
              </a:ext>
            </a:extLst>
          </p:cNvPr>
          <p:cNvSpPr>
            <a:spLocks noGrp="1"/>
          </p:cNvSpPr>
          <p:nvPr>
            <p:ph type="title"/>
          </p:nvPr>
        </p:nvSpPr>
        <p:spPr/>
        <p:txBody>
          <a:bodyPr>
            <a:normAutofit fontScale="90000"/>
          </a:bodyPr>
          <a:lstStyle/>
          <a:p>
            <a:r>
              <a:rPr lang="en-US"/>
              <a:t>Community Development</a:t>
            </a:r>
            <a:br>
              <a:rPr lang="en-US"/>
            </a:br>
            <a:r>
              <a:rPr lang="en-US"/>
              <a:t>Road Safety Action Plan</a:t>
            </a:r>
          </a:p>
        </p:txBody>
      </p:sp>
      <p:sp>
        <p:nvSpPr>
          <p:cNvPr id="4" name="Slide Number Placeholder 3">
            <a:extLst>
              <a:ext uri="{FF2B5EF4-FFF2-40B4-BE49-F238E27FC236}">
                <a16:creationId xmlns:a16="http://schemas.microsoft.com/office/drawing/2014/main" id="{CE3418FD-F7A4-4D64-E4CF-D789730C884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F122E18-94F7-7C59-FE83-42066C0CDFB6}"/>
              </a:ext>
            </a:extLst>
          </p:cNvPr>
          <p:cNvSpPr>
            <a:spLocks noGrp="1"/>
          </p:cNvSpPr>
          <p:nvPr>
            <p:ph idx="1"/>
          </p:nvPr>
        </p:nvSpPr>
        <p:spPr>
          <a:xfrm>
            <a:off x="628650" y="1338605"/>
            <a:ext cx="7886700" cy="4348163"/>
          </a:xfrm>
        </p:spPr>
        <p:txBody>
          <a:bodyPr vert="horz" lIns="91440" tIns="45720" rIns="91440" bIns="45720" rtlCol="0" anchor="t">
            <a:normAutofit/>
          </a:bodyPr>
          <a:lstStyle/>
          <a:p>
            <a:pPr>
              <a:lnSpc>
                <a:spcPct val="100000"/>
              </a:lnSpc>
              <a:spcBef>
                <a:spcPts val="0"/>
              </a:spcBef>
            </a:pPr>
            <a:r>
              <a:rPr lang="en-US">
                <a:latin typeface="Arial"/>
                <a:cs typeface="Arial"/>
              </a:rPr>
              <a:t>Plan adopted in November 2023</a:t>
            </a:r>
          </a:p>
          <a:p>
            <a:pPr>
              <a:lnSpc>
                <a:spcPct val="100000"/>
              </a:lnSpc>
              <a:spcBef>
                <a:spcPts val="0"/>
              </a:spcBef>
            </a:pPr>
            <a:endParaRPr lang="en-US" sz="2800">
              <a:latin typeface="Arial"/>
              <a:cs typeface="Arial"/>
            </a:endParaRPr>
          </a:p>
          <a:p>
            <a:pPr lvl="1"/>
            <a:endParaRPr lang="en-US" i="1"/>
          </a:p>
          <a:p>
            <a:endParaRPr lang="en-US">
              <a:highlight>
                <a:srgbClr val="FFFF00"/>
              </a:highlight>
            </a:endParaRPr>
          </a:p>
        </p:txBody>
      </p:sp>
      <p:pic>
        <p:nvPicPr>
          <p:cNvPr id="7" name="Picture 6">
            <a:extLst>
              <a:ext uri="{FF2B5EF4-FFF2-40B4-BE49-F238E27FC236}">
                <a16:creationId xmlns:a16="http://schemas.microsoft.com/office/drawing/2014/main" id="{7EE05950-D260-3499-DF12-35987326DB7A}"/>
              </a:ext>
            </a:extLst>
          </p:cNvPr>
          <p:cNvPicPr>
            <a:picLocks noChangeAspect="1"/>
          </p:cNvPicPr>
          <p:nvPr/>
        </p:nvPicPr>
        <p:blipFill>
          <a:blip r:embed="rId2"/>
          <a:stretch>
            <a:fillRect/>
          </a:stretch>
        </p:blipFill>
        <p:spPr>
          <a:xfrm>
            <a:off x="628650" y="1782330"/>
            <a:ext cx="5475929" cy="4348163"/>
          </a:xfrm>
          <a:prstGeom prst="rect">
            <a:avLst/>
          </a:prstGeom>
        </p:spPr>
      </p:pic>
    </p:spTree>
    <p:extLst>
      <p:ext uri="{BB962C8B-B14F-4D97-AF65-F5344CB8AC3E}">
        <p14:creationId xmlns:p14="http://schemas.microsoft.com/office/powerpoint/2010/main" val="38943950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6033B-53AC-58CB-38F2-E50D94CA5BA4}"/>
              </a:ext>
            </a:extLst>
          </p:cNvPr>
          <p:cNvSpPr>
            <a:spLocks noGrp="1"/>
          </p:cNvSpPr>
          <p:nvPr>
            <p:ph type="title"/>
          </p:nvPr>
        </p:nvSpPr>
        <p:spPr>
          <a:xfrm>
            <a:off x="628650" y="532718"/>
            <a:ext cx="7886700" cy="783542"/>
          </a:xfrm>
        </p:spPr>
        <p:txBody>
          <a:bodyPr>
            <a:normAutofit fontScale="90000"/>
          </a:bodyPr>
          <a:lstStyle/>
          <a:p>
            <a:r>
              <a:rPr lang="en-US"/>
              <a:t>Community Development</a:t>
            </a:r>
            <a:br>
              <a:rPr lang="en-US"/>
            </a:br>
            <a:r>
              <a:rPr lang="en-US"/>
              <a:t>Implementation of Road Safety Action Plan</a:t>
            </a:r>
          </a:p>
        </p:txBody>
      </p:sp>
      <p:sp>
        <p:nvSpPr>
          <p:cNvPr id="3" name="Content Placeholder 2">
            <a:extLst>
              <a:ext uri="{FF2B5EF4-FFF2-40B4-BE49-F238E27FC236}">
                <a16:creationId xmlns:a16="http://schemas.microsoft.com/office/drawing/2014/main" id="{57613950-EBC1-84DB-02E8-C645BE9B3E82}"/>
              </a:ext>
            </a:extLst>
          </p:cNvPr>
          <p:cNvSpPr>
            <a:spLocks noGrp="1"/>
          </p:cNvSpPr>
          <p:nvPr>
            <p:ph idx="1"/>
          </p:nvPr>
        </p:nvSpPr>
        <p:spPr>
          <a:xfrm>
            <a:off x="628650" y="1148669"/>
            <a:ext cx="3943350" cy="5028294"/>
          </a:xfrm>
        </p:spPr>
        <p:txBody>
          <a:bodyPr/>
          <a:lstStyle/>
          <a:p>
            <a:endParaRPr lang="en-US"/>
          </a:p>
          <a:p>
            <a:r>
              <a:rPr lang="en-US"/>
              <a:t>Review of KSI and pedestrian crash sites with short-term and long-term recommendation</a:t>
            </a:r>
          </a:p>
          <a:p>
            <a:r>
              <a:rPr lang="en-US"/>
              <a:t>Quick-build projects</a:t>
            </a:r>
          </a:p>
          <a:p>
            <a:r>
              <a:rPr lang="en-US"/>
              <a:t>Grant application for capital projects </a:t>
            </a:r>
          </a:p>
        </p:txBody>
      </p:sp>
      <p:sp>
        <p:nvSpPr>
          <p:cNvPr id="4" name="Slide Number Placeholder 3">
            <a:extLst>
              <a:ext uri="{FF2B5EF4-FFF2-40B4-BE49-F238E27FC236}">
                <a16:creationId xmlns:a16="http://schemas.microsoft.com/office/drawing/2014/main" id="{568C1C86-6044-A581-0A89-FCC1F520901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05BD0A5C-1E7C-BAEA-D19B-3A8E90826351}"/>
              </a:ext>
            </a:extLst>
          </p:cNvPr>
          <p:cNvPicPr>
            <a:picLocks noChangeAspect="1"/>
          </p:cNvPicPr>
          <p:nvPr/>
        </p:nvPicPr>
        <p:blipFill>
          <a:blip r:embed="rId2"/>
          <a:stretch>
            <a:fillRect/>
          </a:stretch>
        </p:blipFill>
        <p:spPr>
          <a:xfrm>
            <a:off x="4752975" y="1952625"/>
            <a:ext cx="3762375" cy="2952750"/>
          </a:xfrm>
          <a:prstGeom prst="rect">
            <a:avLst/>
          </a:prstGeom>
        </p:spPr>
      </p:pic>
    </p:spTree>
    <p:extLst>
      <p:ext uri="{BB962C8B-B14F-4D97-AF65-F5344CB8AC3E}">
        <p14:creationId xmlns:p14="http://schemas.microsoft.com/office/powerpoint/2010/main" val="3634009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74614-22DA-F5FE-796D-E8E84615D4CF}"/>
              </a:ext>
            </a:extLst>
          </p:cNvPr>
          <p:cNvSpPr>
            <a:spLocks noGrp="1"/>
          </p:cNvSpPr>
          <p:nvPr>
            <p:ph type="title"/>
          </p:nvPr>
        </p:nvSpPr>
        <p:spPr/>
        <p:txBody>
          <a:bodyPr>
            <a:normAutofit fontScale="90000"/>
          </a:bodyPr>
          <a:lstStyle/>
          <a:p>
            <a:r>
              <a:rPr lang="en-US"/>
              <a:t>Community Development</a:t>
            </a:r>
            <a:br>
              <a:rPr lang="en-US"/>
            </a:br>
            <a:r>
              <a:rPr lang="en-US"/>
              <a:t>Updated Code</a:t>
            </a:r>
          </a:p>
        </p:txBody>
      </p:sp>
      <p:sp>
        <p:nvSpPr>
          <p:cNvPr id="3" name="Content Placeholder 2">
            <a:extLst>
              <a:ext uri="{FF2B5EF4-FFF2-40B4-BE49-F238E27FC236}">
                <a16:creationId xmlns:a16="http://schemas.microsoft.com/office/drawing/2014/main" id="{64871AF2-65B8-E2C4-E403-423A06E0E55B}"/>
              </a:ext>
            </a:extLst>
          </p:cNvPr>
          <p:cNvSpPr>
            <a:spLocks noGrp="1"/>
          </p:cNvSpPr>
          <p:nvPr>
            <p:ph idx="1"/>
          </p:nvPr>
        </p:nvSpPr>
        <p:spPr/>
        <p:txBody>
          <a:bodyPr/>
          <a:lstStyle/>
          <a:p>
            <a:r>
              <a:rPr lang="en-US"/>
              <a:t>Tightened regulations for abandoning non-conforming uses (drive-throughs, and others)</a:t>
            </a:r>
          </a:p>
          <a:p>
            <a:r>
              <a:rPr lang="en-US"/>
              <a:t>Limited parking of commercial vehicles at residential properties</a:t>
            </a:r>
          </a:p>
          <a:p>
            <a:r>
              <a:rPr lang="en-US"/>
              <a:t>Allowed fences in stream buffers (outside of flood zones)</a:t>
            </a:r>
          </a:p>
          <a:p>
            <a:r>
              <a:rPr lang="en-US"/>
              <a:t>Required SLUP for drive-throughs</a:t>
            </a:r>
          </a:p>
          <a:p>
            <a:r>
              <a:rPr lang="en-US"/>
              <a:t>Allowed medical cannabis dispensaries</a:t>
            </a:r>
          </a:p>
        </p:txBody>
      </p:sp>
      <p:sp>
        <p:nvSpPr>
          <p:cNvPr id="4" name="Slide Number Placeholder 3">
            <a:extLst>
              <a:ext uri="{FF2B5EF4-FFF2-40B4-BE49-F238E27FC236}">
                <a16:creationId xmlns:a16="http://schemas.microsoft.com/office/drawing/2014/main" id="{6973A932-5BCE-936D-A499-103564C3699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18044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CA59F-6EE2-C87C-7F3E-43F5F39A11FD}"/>
              </a:ext>
            </a:extLst>
          </p:cNvPr>
          <p:cNvSpPr>
            <a:spLocks noGrp="1"/>
          </p:cNvSpPr>
          <p:nvPr>
            <p:ph type="title"/>
          </p:nvPr>
        </p:nvSpPr>
        <p:spPr/>
        <p:txBody>
          <a:bodyPr>
            <a:normAutofit fontScale="90000"/>
          </a:bodyPr>
          <a:lstStyle/>
          <a:p>
            <a:r>
              <a:rPr lang="en-US"/>
              <a:t>Community Development</a:t>
            </a:r>
            <a:br>
              <a:rPr lang="en-US"/>
            </a:br>
            <a:r>
              <a:rPr lang="en-US"/>
              <a:t>Construction Process</a:t>
            </a:r>
          </a:p>
        </p:txBody>
      </p:sp>
      <p:sp>
        <p:nvSpPr>
          <p:cNvPr id="3" name="Content Placeholder 2">
            <a:extLst>
              <a:ext uri="{FF2B5EF4-FFF2-40B4-BE49-F238E27FC236}">
                <a16:creationId xmlns:a16="http://schemas.microsoft.com/office/drawing/2014/main" id="{9CFC83D6-7179-7D64-E375-F95D887C886C}"/>
              </a:ext>
            </a:extLst>
          </p:cNvPr>
          <p:cNvSpPr>
            <a:spLocks noGrp="1"/>
          </p:cNvSpPr>
          <p:nvPr>
            <p:ph idx="1"/>
          </p:nvPr>
        </p:nvSpPr>
        <p:spPr/>
        <p:txBody>
          <a:bodyPr/>
          <a:lstStyle/>
          <a:p>
            <a:r>
              <a:rPr lang="en-US"/>
              <a:t>High Street proceeded – first certificates of occupancy issued in January 2024</a:t>
            </a:r>
          </a:p>
          <a:p>
            <a:r>
              <a:rPr lang="en-US"/>
              <a:t>Campus 244 proceeded – first move-ins expected for Q3 of 2024</a:t>
            </a:r>
          </a:p>
          <a:p>
            <a:r>
              <a:rPr lang="en-US"/>
              <a:t>MJCCA campus project to updated parking and sport courts commenced</a:t>
            </a:r>
          </a:p>
        </p:txBody>
      </p:sp>
      <p:sp>
        <p:nvSpPr>
          <p:cNvPr id="4" name="Slide Number Placeholder 3">
            <a:extLst>
              <a:ext uri="{FF2B5EF4-FFF2-40B4-BE49-F238E27FC236}">
                <a16:creationId xmlns:a16="http://schemas.microsoft.com/office/drawing/2014/main" id="{578F5989-2041-DA4A-F265-286B6C8ABD0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09811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90AF6-F6C5-75AE-8F90-C9E1B4D36184}"/>
              </a:ext>
            </a:extLst>
          </p:cNvPr>
          <p:cNvSpPr>
            <a:spLocks noGrp="1"/>
          </p:cNvSpPr>
          <p:nvPr>
            <p:ph type="title"/>
          </p:nvPr>
        </p:nvSpPr>
        <p:spPr>
          <a:xfrm>
            <a:off x="628650" y="396196"/>
            <a:ext cx="7886700" cy="783542"/>
          </a:xfrm>
        </p:spPr>
        <p:txBody>
          <a:bodyPr>
            <a:normAutofit fontScale="90000"/>
          </a:bodyPr>
          <a:lstStyle/>
          <a:p>
            <a:r>
              <a:rPr lang="en-US"/>
              <a:t>Community </a:t>
            </a:r>
            <a:r>
              <a:rPr lang="en-US" err="1"/>
              <a:t>Develpment</a:t>
            </a:r>
            <a:br>
              <a:rPr lang="en-US"/>
            </a:br>
            <a:r>
              <a:rPr lang="en-US"/>
              <a:t>Comprehensive Plan and Unified Development Code</a:t>
            </a:r>
          </a:p>
        </p:txBody>
      </p:sp>
      <p:sp>
        <p:nvSpPr>
          <p:cNvPr id="3" name="Content Placeholder 2">
            <a:extLst>
              <a:ext uri="{FF2B5EF4-FFF2-40B4-BE49-F238E27FC236}">
                <a16:creationId xmlns:a16="http://schemas.microsoft.com/office/drawing/2014/main" id="{6B43515F-F732-A479-6F15-3DEC77BA9A2F}"/>
              </a:ext>
            </a:extLst>
          </p:cNvPr>
          <p:cNvSpPr>
            <a:spLocks noGrp="1"/>
          </p:cNvSpPr>
          <p:nvPr>
            <p:ph idx="1"/>
          </p:nvPr>
        </p:nvSpPr>
        <p:spPr>
          <a:xfrm>
            <a:off x="628650" y="1552437"/>
            <a:ext cx="7886700" cy="5028294"/>
          </a:xfrm>
        </p:spPr>
        <p:txBody>
          <a:bodyPr/>
          <a:lstStyle/>
          <a:p>
            <a:endParaRPr lang="en-US"/>
          </a:p>
          <a:p>
            <a:r>
              <a:rPr lang="en-US"/>
              <a:t>RFP for consultant issued in February</a:t>
            </a:r>
          </a:p>
          <a:p>
            <a:r>
              <a:rPr lang="en-US"/>
              <a:t>Proposals due by March with contract to be awarded by April</a:t>
            </a:r>
          </a:p>
          <a:p>
            <a:r>
              <a:rPr lang="en-US"/>
              <a:t>Work expected to begin in May</a:t>
            </a:r>
          </a:p>
          <a:p>
            <a:r>
              <a:rPr lang="en-US"/>
              <a:t>Adoption of Comprehensive Plan anticipated in 2025 with adoption of new UDC in 2026</a:t>
            </a:r>
          </a:p>
          <a:p>
            <a:endParaRPr lang="en-US"/>
          </a:p>
        </p:txBody>
      </p:sp>
      <p:sp>
        <p:nvSpPr>
          <p:cNvPr id="4" name="Slide Number Placeholder 3">
            <a:extLst>
              <a:ext uri="{FF2B5EF4-FFF2-40B4-BE49-F238E27FC236}">
                <a16:creationId xmlns:a16="http://schemas.microsoft.com/office/drawing/2014/main" id="{1EED9546-3DAC-0C6E-60B5-D9C1EFC6F6E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61414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F0C391-A805-8F07-851F-35B222D2A3C7}"/>
              </a:ext>
            </a:extLst>
          </p:cNvPr>
          <p:cNvSpPr>
            <a:spLocks noGrp="1"/>
          </p:cNvSpPr>
          <p:nvPr>
            <p:ph idx="1"/>
          </p:nvPr>
        </p:nvSpPr>
        <p:spPr>
          <a:xfrm>
            <a:off x="628650" y="1338605"/>
            <a:ext cx="7886700" cy="4348163"/>
          </a:xfrm>
        </p:spPr>
        <p:txBody>
          <a:bodyPr vert="horz" lIns="91440" tIns="45720" rIns="91440" bIns="45720" rtlCol="0" anchor="t">
            <a:normAutofit/>
          </a:bodyPr>
          <a:lstStyle/>
          <a:p>
            <a:pPr>
              <a:lnSpc>
                <a:spcPct val="110000"/>
              </a:lnSpc>
              <a:spcBef>
                <a:spcPts val="0"/>
              </a:spcBef>
            </a:pPr>
            <a:r>
              <a:rPr lang="en-US">
                <a:latin typeface="Arial"/>
                <a:cs typeface="Arial"/>
              </a:rPr>
              <a:t>The Annual Operating and Capital Budget of the City has grown from $21.4M to $64.4M.</a:t>
            </a:r>
          </a:p>
          <a:p>
            <a:pPr>
              <a:lnSpc>
                <a:spcPct val="110000"/>
              </a:lnSpc>
              <a:spcBef>
                <a:spcPts val="0"/>
              </a:spcBef>
            </a:pPr>
            <a:endParaRPr lang="en-US">
              <a:latin typeface="Arial"/>
              <a:cs typeface="Arial"/>
            </a:endParaRPr>
          </a:p>
          <a:p>
            <a:pPr>
              <a:lnSpc>
                <a:spcPct val="110000"/>
              </a:lnSpc>
              <a:spcBef>
                <a:spcPts val="0"/>
              </a:spcBef>
            </a:pPr>
            <a:r>
              <a:rPr lang="en-US">
                <a:latin typeface="Arial"/>
                <a:cs typeface="Arial"/>
              </a:rPr>
              <a:t>The number of Funds supported has changed from 5 to 14, along with the URA and CVB.</a:t>
            </a:r>
          </a:p>
          <a:p>
            <a:pPr>
              <a:lnSpc>
                <a:spcPct val="110000"/>
              </a:lnSpc>
              <a:spcBef>
                <a:spcPts val="0"/>
              </a:spcBef>
            </a:pPr>
            <a:endParaRPr lang="en-US">
              <a:latin typeface="Arial"/>
              <a:cs typeface="Arial"/>
            </a:endParaRPr>
          </a:p>
          <a:p>
            <a:pPr>
              <a:lnSpc>
                <a:spcPct val="110000"/>
              </a:lnSpc>
              <a:spcBef>
                <a:spcPts val="0"/>
              </a:spcBef>
            </a:pPr>
            <a:r>
              <a:rPr lang="en-US">
                <a:latin typeface="Arial"/>
                <a:cs typeface="Arial"/>
              </a:rPr>
              <a:t>Total Revenue for all Funds has grown from $21.9M to $59.8M, and expenditures has increased from $15.4M to $45.3M.</a:t>
            </a:r>
          </a:p>
          <a:p>
            <a:pPr>
              <a:lnSpc>
                <a:spcPct val="100000"/>
              </a:lnSpc>
              <a:spcBef>
                <a:spcPts val="0"/>
              </a:spcBef>
            </a:pPr>
            <a:endParaRPr lang="en-US">
              <a:latin typeface="Arial"/>
              <a:cs typeface="Arial"/>
            </a:endParaRPr>
          </a:p>
          <a:p>
            <a:pPr>
              <a:lnSpc>
                <a:spcPct val="100000"/>
              </a:lnSpc>
              <a:spcBef>
                <a:spcPts val="0"/>
              </a:spcBef>
            </a:pPr>
            <a:endParaRPr lang="en-US" sz="2800">
              <a:latin typeface="Arial"/>
              <a:cs typeface="Arial"/>
            </a:endParaRPr>
          </a:p>
          <a:p>
            <a:pPr lvl="1"/>
            <a:endParaRPr lang="en-US" i="1"/>
          </a:p>
          <a:p>
            <a:endParaRPr lang="en-US">
              <a:highlight>
                <a:srgbClr val="FFFF00"/>
              </a:highlight>
            </a:endParaRPr>
          </a:p>
        </p:txBody>
      </p:sp>
      <p:sp>
        <p:nvSpPr>
          <p:cNvPr id="4" name="Slide Number Placeholder 3">
            <a:extLst>
              <a:ext uri="{FF2B5EF4-FFF2-40B4-BE49-F238E27FC236}">
                <a16:creationId xmlns:a16="http://schemas.microsoft.com/office/drawing/2014/main" id="{70837440-3BE6-3E10-01AE-D8F17CBE874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AAB655C7-AA0B-B62F-6EE0-537CD3B3F2C5}"/>
              </a:ext>
            </a:extLst>
          </p:cNvPr>
          <p:cNvSpPr>
            <a:spLocks noGrp="1"/>
          </p:cNvSpPr>
          <p:nvPr>
            <p:ph type="title"/>
          </p:nvPr>
        </p:nvSpPr>
        <p:spPr/>
        <p:txBody>
          <a:bodyPr>
            <a:noAutofit/>
          </a:bodyPr>
          <a:lstStyle/>
          <a:p>
            <a:r>
              <a:rPr lang="en-US" sz="2800"/>
              <a:t>Finance</a:t>
            </a:r>
            <a:br>
              <a:rPr lang="en-US" sz="2800"/>
            </a:br>
            <a:r>
              <a:rPr lang="en-US" sz="2800"/>
              <a:t>Dunwoody from start through 2022</a:t>
            </a:r>
          </a:p>
        </p:txBody>
      </p:sp>
    </p:spTree>
    <p:extLst>
      <p:ext uri="{BB962C8B-B14F-4D97-AF65-F5344CB8AC3E}">
        <p14:creationId xmlns:p14="http://schemas.microsoft.com/office/powerpoint/2010/main" val="30444372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8B4A1-4DC2-F8BE-FB02-80704A3FED6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A88ABD-F8FA-20E6-E5DE-B32AAD93AEC7}"/>
              </a:ext>
            </a:extLst>
          </p:cNvPr>
          <p:cNvSpPr>
            <a:spLocks noGrp="1"/>
          </p:cNvSpPr>
          <p:nvPr>
            <p:ph idx="1"/>
          </p:nvPr>
        </p:nvSpPr>
        <p:spPr>
          <a:xfrm>
            <a:off x="628650" y="1338605"/>
            <a:ext cx="7886700" cy="4348163"/>
          </a:xfrm>
        </p:spPr>
        <p:txBody>
          <a:bodyPr vert="horz" lIns="91440" tIns="45720" rIns="91440" bIns="45720" rtlCol="0" anchor="t">
            <a:normAutofit lnSpcReduction="10000"/>
          </a:bodyPr>
          <a:lstStyle/>
          <a:p>
            <a:pPr>
              <a:lnSpc>
                <a:spcPct val="100000"/>
              </a:lnSpc>
              <a:spcBef>
                <a:spcPts val="0"/>
              </a:spcBef>
            </a:pPr>
            <a:r>
              <a:rPr lang="en-US">
                <a:latin typeface="Arial"/>
                <a:cs typeface="Arial"/>
              </a:rPr>
              <a:t>Operational increases include:</a:t>
            </a:r>
          </a:p>
          <a:p>
            <a:pPr>
              <a:lnSpc>
                <a:spcPct val="100000"/>
              </a:lnSpc>
              <a:spcBef>
                <a:spcPts val="0"/>
              </a:spcBef>
            </a:pPr>
            <a:endParaRPr lang="en-US">
              <a:latin typeface="Arial"/>
              <a:cs typeface="Arial"/>
            </a:endParaRPr>
          </a:p>
          <a:p>
            <a:pPr lvl="1">
              <a:lnSpc>
                <a:spcPct val="100000"/>
              </a:lnSpc>
              <a:spcBef>
                <a:spcPts val="0"/>
              </a:spcBef>
            </a:pPr>
            <a:r>
              <a:rPr lang="en-US">
                <a:latin typeface="Arial"/>
                <a:cs typeface="Arial"/>
              </a:rPr>
              <a:t>Total invoices processed and paid has increased from 3,000 to more than 4,500.</a:t>
            </a:r>
          </a:p>
          <a:p>
            <a:pPr lvl="1">
              <a:lnSpc>
                <a:spcPct val="100000"/>
              </a:lnSpc>
              <a:spcBef>
                <a:spcPts val="0"/>
              </a:spcBef>
            </a:pPr>
            <a:endParaRPr lang="en-US">
              <a:latin typeface="Arial"/>
              <a:cs typeface="Arial"/>
            </a:endParaRPr>
          </a:p>
          <a:p>
            <a:pPr lvl="1">
              <a:lnSpc>
                <a:spcPct val="100000"/>
              </a:lnSpc>
              <a:spcBef>
                <a:spcPts val="0"/>
              </a:spcBef>
            </a:pPr>
            <a:r>
              <a:rPr lang="en-US">
                <a:latin typeface="Arial"/>
                <a:cs typeface="Arial"/>
              </a:rPr>
              <a:t>Continue to process 38 payrolls per year (26 bi-weekly payrolls for City employees and 12 monthly payrolls for City Council).</a:t>
            </a:r>
          </a:p>
          <a:p>
            <a:pPr lvl="1">
              <a:lnSpc>
                <a:spcPct val="100000"/>
              </a:lnSpc>
              <a:spcBef>
                <a:spcPts val="0"/>
              </a:spcBef>
            </a:pPr>
            <a:endParaRPr lang="en-US">
              <a:latin typeface="Arial"/>
              <a:cs typeface="Arial"/>
            </a:endParaRPr>
          </a:p>
          <a:p>
            <a:pPr lvl="1">
              <a:lnSpc>
                <a:spcPct val="100000"/>
              </a:lnSpc>
              <a:spcBef>
                <a:spcPts val="0"/>
              </a:spcBef>
            </a:pPr>
            <a:r>
              <a:rPr lang="en-US">
                <a:latin typeface="Arial"/>
                <a:cs typeface="Arial"/>
              </a:rPr>
              <a:t>Continue to process approx. 3,000 new and renewal business and alcohol license applications annually.</a:t>
            </a:r>
          </a:p>
          <a:p>
            <a:pPr>
              <a:lnSpc>
                <a:spcPct val="100000"/>
              </a:lnSpc>
              <a:spcBef>
                <a:spcPts val="0"/>
              </a:spcBef>
            </a:pPr>
            <a:endParaRPr lang="en-US">
              <a:latin typeface="Arial"/>
              <a:cs typeface="Arial"/>
            </a:endParaRPr>
          </a:p>
          <a:p>
            <a:pPr>
              <a:lnSpc>
                <a:spcPct val="100000"/>
              </a:lnSpc>
              <a:spcBef>
                <a:spcPts val="0"/>
              </a:spcBef>
            </a:pPr>
            <a:endParaRPr lang="en-US" sz="2800">
              <a:latin typeface="Arial"/>
              <a:cs typeface="Arial"/>
            </a:endParaRPr>
          </a:p>
          <a:p>
            <a:pPr lvl="1"/>
            <a:endParaRPr lang="en-US" i="1"/>
          </a:p>
          <a:p>
            <a:endParaRPr lang="en-US">
              <a:highlight>
                <a:srgbClr val="FFFF00"/>
              </a:highlight>
            </a:endParaRPr>
          </a:p>
        </p:txBody>
      </p:sp>
      <p:sp>
        <p:nvSpPr>
          <p:cNvPr id="4" name="Slide Number Placeholder 3">
            <a:extLst>
              <a:ext uri="{FF2B5EF4-FFF2-40B4-BE49-F238E27FC236}">
                <a16:creationId xmlns:a16="http://schemas.microsoft.com/office/drawing/2014/main" id="{09DAE720-366F-2FBC-DDA6-26955591B6A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AF71724D-57C0-FE1D-9ADD-7A315749FCBD}"/>
              </a:ext>
            </a:extLst>
          </p:cNvPr>
          <p:cNvSpPr>
            <a:spLocks noGrp="1"/>
          </p:cNvSpPr>
          <p:nvPr>
            <p:ph type="title"/>
          </p:nvPr>
        </p:nvSpPr>
        <p:spPr/>
        <p:txBody>
          <a:bodyPr>
            <a:noAutofit/>
          </a:bodyPr>
          <a:lstStyle/>
          <a:p>
            <a:r>
              <a:rPr lang="en-US" sz="2800"/>
              <a:t>Finance</a:t>
            </a:r>
            <a:br>
              <a:rPr lang="en-US" sz="2800"/>
            </a:br>
            <a:r>
              <a:rPr lang="en-US" sz="2800"/>
              <a:t>Dunwoody from start through 2022</a:t>
            </a:r>
          </a:p>
        </p:txBody>
      </p:sp>
    </p:spTree>
    <p:extLst>
      <p:ext uri="{BB962C8B-B14F-4D97-AF65-F5344CB8AC3E}">
        <p14:creationId xmlns:p14="http://schemas.microsoft.com/office/powerpoint/2010/main" val="42487870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C66C7-A276-88BF-571B-DE62E052C25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29AB09-BBE7-565F-0581-9F0230590163}"/>
              </a:ext>
            </a:extLst>
          </p:cNvPr>
          <p:cNvSpPr>
            <a:spLocks noGrp="1"/>
          </p:cNvSpPr>
          <p:nvPr>
            <p:ph idx="1"/>
          </p:nvPr>
        </p:nvSpPr>
        <p:spPr>
          <a:xfrm>
            <a:off x="628650" y="1338605"/>
            <a:ext cx="7886700" cy="4348163"/>
          </a:xfrm>
        </p:spPr>
        <p:txBody>
          <a:bodyPr vert="horz" lIns="91440" tIns="45720" rIns="91440" bIns="45720" rtlCol="0" anchor="t">
            <a:normAutofit/>
          </a:bodyPr>
          <a:lstStyle/>
          <a:p>
            <a:pPr>
              <a:lnSpc>
                <a:spcPct val="100000"/>
              </a:lnSpc>
              <a:spcBef>
                <a:spcPts val="0"/>
              </a:spcBef>
            </a:pPr>
            <a:r>
              <a:rPr lang="en-US">
                <a:latin typeface="Arial"/>
                <a:cs typeface="Arial"/>
              </a:rPr>
              <a:t>The City has received a clean audit every year of its existence.</a:t>
            </a:r>
          </a:p>
          <a:p>
            <a:pPr>
              <a:lnSpc>
                <a:spcPct val="100000"/>
              </a:lnSpc>
              <a:spcBef>
                <a:spcPts val="0"/>
              </a:spcBef>
            </a:pPr>
            <a:endParaRPr lang="en-US">
              <a:latin typeface="Arial"/>
              <a:cs typeface="Arial"/>
            </a:endParaRPr>
          </a:p>
          <a:p>
            <a:pPr>
              <a:lnSpc>
                <a:spcPct val="100000"/>
              </a:lnSpc>
              <a:spcBef>
                <a:spcPts val="0"/>
              </a:spcBef>
            </a:pPr>
            <a:r>
              <a:rPr lang="en-US">
                <a:latin typeface="Arial"/>
                <a:cs typeface="Arial"/>
              </a:rPr>
              <a:t>The City continues to receive the Government Finance Officers Association (GFOA) Certificate of Excellence in Financial Reporting and Distinguished Budget Award Presentation.</a:t>
            </a:r>
          </a:p>
          <a:p>
            <a:pPr>
              <a:lnSpc>
                <a:spcPct val="100000"/>
              </a:lnSpc>
              <a:spcBef>
                <a:spcPts val="0"/>
              </a:spcBef>
            </a:pPr>
            <a:endParaRPr lang="en-US">
              <a:latin typeface="Arial"/>
              <a:cs typeface="Arial"/>
            </a:endParaRPr>
          </a:p>
          <a:p>
            <a:pPr>
              <a:lnSpc>
                <a:spcPct val="100000"/>
              </a:lnSpc>
              <a:spcBef>
                <a:spcPts val="0"/>
              </a:spcBef>
            </a:pPr>
            <a:endParaRPr lang="en-US" sz="2800">
              <a:latin typeface="Arial"/>
              <a:cs typeface="Arial"/>
            </a:endParaRPr>
          </a:p>
          <a:p>
            <a:pPr lvl="1"/>
            <a:endParaRPr lang="en-US" i="1"/>
          </a:p>
          <a:p>
            <a:endParaRPr lang="en-US">
              <a:highlight>
                <a:srgbClr val="FFFF00"/>
              </a:highlight>
            </a:endParaRPr>
          </a:p>
        </p:txBody>
      </p:sp>
      <p:sp>
        <p:nvSpPr>
          <p:cNvPr id="4" name="Slide Number Placeholder 3">
            <a:extLst>
              <a:ext uri="{FF2B5EF4-FFF2-40B4-BE49-F238E27FC236}">
                <a16:creationId xmlns:a16="http://schemas.microsoft.com/office/drawing/2014/main" id="{3D4809C3-E089-AB36-D989-E395A71D57E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458DF1DB-EF4E-58C0-0DBF-8929BF5307CB}"/>
              </a:ext>
            </a:extLst>
          </p:cNvPr>
          <p:cNvSpPr>
            <a:spLocks noGrp="1"/>
          </p:cNvSpPr>
          <p:nvPr>
            <p:ph type="title"/>
          </p:nvPr>
        </p:nvSpPr>
        <p:spPr/>
        <p:txBody>
          <a:bodyPr>
            <a:noAutofit/>
          </a:bodyPr>
          <a:lstStyle/>
          <a:p>
            <a:r>
              <a:rPr lang="en-US" sz="2800"/>
              <a:t>Finance</a:t>
            </a:r>
            <a:br>
              <a:rPr lang="en-US" sz="2800"/>
            </a:br>
            <a:r>
              <a:rPr lang="en-US" sz="2800"/>
              <a:t>Dunwoody from start through 2022</a:t>
            </a:r>
          </a:p>
        </p:txBody>
      </p:sp>
    </p:spTree>
    <p:extLst>
      <p:ext uri="{BB962C8B-B14F-4D97-AF65-F5344CB8AC3E}">
        <p14:creationId xmlns:p14="http://schemas.microsoft.com/office/powerpoint/2010/main" val="25023472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67533-0A4E-CCB5-B361-AE8FE780995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221AA9-D061-852E-B2C1-69C105F03321}"/>
              </a:ext>
            </a:extLst>
          </p:cNvPr>
          <p:cNvSpPr>
            <a:spLocks noGrp="1"/>
          </p:cNvSpPr>
          <p:nvPr>
            <p:ph idx="1"/>
          </p:nvPr>
        </p:nvSpPr>
        <p:spPr>
          <a:xfrm>
            <a:off x="628650" y="1338605"/>
            <a:ext cx="7886700" cy="5017746"/>
          </a:xfrm>
        </p:spPr>
        <p:txBody>
          <a:bodyPr vert="horz" lIns="91440" tIns="45720" rIns="91440" bIns="45720" rtlCol="0" anchor="t">
            <a:normAutofit/>
          </a:bodyPr>
          <a:lstStyle/>
          <a:p>
            <a:pPr>
              <a:lnSpc>
                <a:spcPct val="100000"/>
              </a:lnSpc>
              <a:spcBef>
                <a:spcPts val="0"/>
              </a:spcBef>
            </a:pPr>
            <a:r>
              <a:rPr lang="en-US">
                <a:latin typeface="Arial"/>
                <a:cs typeface="Arial"/>
              </a:rPr>
              <a:t>2023 Accomplishments:</a:t>
            </a:r>
          </a:p>
          <a:p>
            <a:pPr lvl="1">
              <a:lnSpc>
                <a:spcPct val="100000"/>
              </a:lnSpc>
              <a:spcBef>
                <a:spcPts val="0"/>
              </a:spcBef>
            </a:pPr>
            <a:r>
              <a:rPr lang="en-US" sz="2200">
                <a:latin typeface="Arial"/>
                <a:cs typeface="Arial"/>
              </a:rPr>
              <a:t>Received the GFOA Distinguished Budget Award Presentation for the FY2023 Operating and Capital Budget Book.</a:t>
            </a:r>
          </a:p>
          <a:p>
            <a:pPr lvl="1">
              <a:lnSpc>
                <a:spcPct val="100000"/>
              </a:lnSpc>
              <a:spcBef>
                <a:spcPts val="0"/>
              </a:spcBef>
            </a:pPr>
            <a:endParaRPr lang="en-US" sz="2200">
              <a:latin typeface="Arial"/>
              <a:cs typeface="Arial"/>
            </a:endParaRPr>
          </a:p>
          <a:p>
            <a:pPr lvl="1">
              <a:lnSpc>
                <a:spcPct val="100000"/>
              </a:lnSpc>
              <a:spcBef>
                <a:spcPts val="0"/>
              </a:spcBef>
            </a:pPr>
            <a:r>
              <a:rPr lang="en-US" sz="2200">
                <a:latin typeface="Arial"/>
                <a:cs typeface="Arial"/>
              </a:rPr>
              <a:t>Received the GFOA Certificate of Excellence in Financial Reporting for the FY2022 Annual Comprehensive Financial Report.</a:t>
            </a:r>
          </a:p>
          <a:p>
            <a:pPr lvl="1">
              <a:lnSpc>
                <a:spcPct val="100000"/>
              </a:lnSpc>
              <a:spcBef>
                <a:spcPts val="0"/>
              </a:spcBef>
            </a:pPr>
            <a:endParaRPr lang="en-US" sz="2200">
              <a:latin typeface="Arial"/>
              <a:cs typeface="Arial"/>
            </a:endParaRPr>
          </a:p>
          <a:p>
            <a:pPr lvl="1">
              <a:lnSpc>
                <a:spcPct val="100000"/>
              </a:lnSpc>
              <a:spcBef>
                <a:spcPts val="0"/>
              </a:spcBef>
            </a:pPr>
            <a:r>
              <a:rPr lang="en-US" sz="2200">
                <a:latin typeface="Arial"/>
                <a:cs typeface="Arial"/>
              </a:rPr>
              <a:t>The FY2024 Annual Operating and Capital Budget was approved, and the Budget Book was completed.</a:t>
            </a:r>
          </a:p>
          <a:p>
            <a:pPr lvl="1"/>
            <a:endParaRPr lang="en-US" sz="2200" i="1"/>
          </a:p>
          <a:p>
            <a:endParaRPr lang="en-US">
              <a:highlight>
                <a:srgbClr val="FFFF00"/>
              </a:highlight>
            </a:endParaRPr>
          </a:p>
        </p:txBody>
      </p:sp>
      <p:sp>
        <p:nvSpPr>
          <p:cNvPr id="4" name="Slide Number Placeholder 3">
            <a:extLst>
              <a:ext uri="{FF2B5EF4-FFF2-40B4-BE49-F238E27FC236}">
                <a16:creationId xmlns:a16="http://schemas.microsoft.com/office/drawing/2014/main" id="{38E8D467-ECA1-DDA7-4D7D-F718FF5DC9F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C032940D-C4B9-2526-18B9-2A99BA4DFB77}"/>
              </a:ext>
            </a:extLst>
          </p:cNvPr>
          <p:cNvSpPr>
            <a:spLocks noGrp="1"/>
          </p:cNvSpPr>
          <p:nvPr>
            <p:ph type="title"/>
          </p:nvPr>
        </p:nvSpPr>
        <p:spPr/>
        <p:txBody>
          <a:bodyPr>
            <a:noAutofit/>
          </a:bodyPr>
          <a:lstStyle/>
          <a:p>
            <a:r>
              <a:rPr lang="en-US" sz="2800"/>
              <a:t>Finance</a:t>
            </a:r>
            <a:br>
              <a:rPr lang="en-US" sz="2800"/>
            </a:br>
            <a:r>
              <a:rPr lang="en-US" sz="2800"/>
              <a:t>Dunwoody 2023</a:t>
            </a:r>
          </a:p>
        </p:txBody>
      </p:sp>
    </p:spTree>
    <p:extLst>
      <p:ext uri="{BB962C8B-B14F-4D97-AF65-F5344CB8AC3E}">
        <p14:creationId xmlns:p14="http://schemas.microsoft.com/office/powerpoint/2010/main" val="1849196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6F2A0B-D188-4D75-9AA8-612A6018E7B1}"/>
              </a:ext>
            </a:extLst>
          </p:cNvPr>
          <p:cNvPicPr>
            <a:picLocks noChangeAspect="1"/>
          </p:cNvPicPr>
          <p:nvPr/>
        </p:nvPicPr>
        <p:blipFill>
          <a:blip r:embed="rId3" cstate="print">
            <a:extLst>
              <a:ext uri="{28A0092B-C50C-407E-A947-70E740481C1C}">
                <a14:useLocalDpi xmlns:a14="http://schemas.microsoft.com/office/drawing/2010/main" val="0"/>
              </a:ext>
            </a:extLst>
          </a:blip>
          <a:srcRect l="9997" r="9997"/>
          <a:stretch/>
        </p:blipFill>
        <p:spPr>
          <a:xfrm>
            <a:off x="4496226" y="1252816"/>
            <a:ext cx="4584088" cy="4611742"/>
          </a:xfrm>
          <a:prstGeom prst="rect">
            <a:avLst/>
          </a:prstGeom>
          <a:effectLst>
            <a:outerShdw blurRad="50800" dist="38100" dir="8100000" algn="tr" rotWithShape="0">
              <a:prstClr val="black">
                <a:alpha val="40000"/>
              </a:prstClr>
            </a:outerShdw>
          </a:effectLst>
        </p:spPr>
      </p:pic>
      <p:sp>
        <p:nvSpPr>
          <p:cNvPr id="3" name="Flowchart: Connector 2"/>
          <p:cNvSpPr/>
          <p:nvPr/>
        </p:nvSpPr>
        <p:spPr>
          <a:xfrm>
            <a:off x="5730131" y="2701725"/>
            <a:ext cx="191232" cy="197828"/>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lowchart: Connector 7"/>
          <p:cNvSpPr/>
          <p:nvPr/>
        </p:nvSpPr>
        <p:spPr>
          <a:xfrm>
            <a:off x="5467384" y="3653290"/>
            <a:ext cx="191232" cy="197828"/>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Flowchart: Connector 8"/>
          <p:cNvSpPr/>
          <p:nvPr/>
        </p:nvSpPr>
        <p:spPr>
          <a:xfrm>
            <a:off x="6103062" y="4797106"/>
            <a:ext cx="191232" cy="197828"/>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0533" y="2372791"/>
            <a:ext cx="2173139" cy="1185460"/>
          </a:xfrm>
          <a:prstGeom prst="rect">
            <a:avLst/>
          </a:prstGeom>
        </p:spPr>
      </p:pic>
      <p:sp>
        <p:nvSpPr>
          <p:cNvPr id="12" name="Flowchart: Connector 11"/>
          <p:cNvSpPr/>
          <p:nvPr/>
        </p:nvSpPr>
        <p:spPr>
          <a:xfrm>
            <a:off x="6659301" y="2122890"/>
            <a:ext cx="191232" cy="197828"/>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26" name="Picture 2" descr="3a-Cam 01 No Logo_v.TGC.TREE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85148" y="4341890"/>
            <a:ext cx="2638524" cy="146702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4">
            <a:extLst>
              <a:ext uri="{FF2B5EF4-FFF2-40B4-BE49-F238E27FC236}">
                <a16:creationId xmlns:a16="http://schemas.microsoft.com/office/drawing/2014/main" id="{46269BD6-7B39-8365-4CEF-72D8F3778C51}"/>
              </a:ext>
            </a:extLst>
          </p:cNvPr>
          <p:cNvSpPr>
            <a:spLocks noGrp="1"/>
          </p:cNvSpPr>
          <p:nvPr>
            <p:ph idx="1"/>
          </p:nvPr>
        </p:nvSpPr>
        <p:spPr>
          <a:xfrm>
            <a:off x="-17470" y="2195650"/>
            <a:ext cx="2846587" cy="1410027"/>
          </a:xfrm>
        </p:spPr>
        <p:txBody>
          <a:bodyPr>
            <a:normAutofit fontScale="92500" lnSpcReduction="20000"/>
          </a:bodyPr>
          <a:lstStyle/>
          <a:p>
            <a:pPr marL="342900" lvl="1" indent="0">
              <a:buNone/>
            </a:pPr>
            <a:r>
              <a:rPr lang="en-US"/>
              <a:t>$600M of commercial development under construction.</a:t>
            </a:r>
          </a:p>
        </p:txBody>
      </p:sp>
      <p:pic>
        <p:nvPicPr>
          <p:cNvPr id="6" name="Picture 5">
            <a:extLst>
              <a:ext uri="{FF2B5EF4-FFF2-40B4-BE49-F238E27FC236}">
                <a16:creationId xmlns:a16="http://schemas.microsoft.com/office/drawing/2014/main" id="{3E7E1087-4EC5-9A1F-81C1-4A1BD44093DD}"/>
              </a:ext>
            </a:extLst>
          </p:cNvPr>
          <p:cNvPicPr>
            <a:picLocks noChangeAspect="1"/>
          </p:cNvPicPr>
          <p:nvPr/>
        </p:nvPicPr>
        <p:blipFill>
          <a:blip r:embed="rId6"/>
          <a:stretch>
            <a:fillRect/>
          </a:stretch>
        </p:blipFill>
        <p:spPr>
          <a:xfrm>
            <a:off x="1929389" y="3977050"/>
            <a:ext cx="3157158" cy="1515215"/>
          </a:xfrm>
          <a:prstGeom prst="rect">
            <a:avLst/>
          </a:prstGeom>
        </p:spPr>
      </p:pic>
      <p:pic>
        <p:nvPicPr>
          <p:cNvPr id="14" name="Picture 13">
            <a:extLst>
              <a:ext uri="{FF2B5EF4-FFF2-40B4-BE49-F238E27FC236}">
                <a16:creationId xmlns:a16="http://schemas.microsoft.com/office/drawing/2014/main" id="{1D8DBE99-30E5-3B16-CE78-8D561126A4B3}"/>
              </a:ext>
            </a:extLst>
          </p:cNvPr>
          <p:cNvPicPr>
            <a:picLocks noChangeAspect="1"/>
          </p:cNvPicPr>
          <p:nvPr/>
        </p:nvPicPr>
        <p:blipFill>
          <a:blip r:embed="rId7"/>
          <a:stretch>
            <a:fillRect/>
          </a:stretch>
        </p:blipFill>
        <p:spPr>
          <a:xfrm>
            <a:off x="3089457" y="1572542"/>
            <a:ext cx="2286425" cy="1600497"/>
          </a:xfrm>
          <a:prstGeom prst="rect">
            <a:avLst/>
          </a:prstGeom>
        </p:spPr>
      </p:pic>
      <p:sp>
        <p:nvSpPr>
          <p:cNvPr id="13" name="Title 5">
            <a:extLst>
              <a:ext uri="{FF2B5EF4-FFF2-40B4-BE49-F238E27FC236}">
                <a16:creationId xmlns:a16="http://schemas.microsoft.com/office/drawing/2014/main" id="{2B9FD042-3D69-BE48-F65D-75E98ECE8E01}"/>
              </a:ext>
            </a:extLst>
          </p:cNvPr>
          <p:cNvSpPr>
            <a:spLocks noGrp="1"/>
          </p:cNvSpPr>
          <p:nvPr>
            <p:ph type="title"/>
          </p:nvPr>
        </p:nvSpPr>
        <p:spPr>
          <a:xfrm>
            <a:off x="628650" y="365127"/>
            <a:ext cx="7886700" cy="783542"/>
          </a:xfrm>
        </p:spPr>
        <p:txBody>
          <a:bodyPr>
            <a:noAutofit/>
          </a:bodyPr>
          <a:lstStyle/>
          <a:p>
            <a:r>
              <a:rPr lang="en-US" sz="2800"/>
              <a:t>Economic Development </a:t>
            </a:r>
            <a:br>
              <a:rPr lang="en-US" sz="2800"/>
            </a:br>
            <a:r>
              <a:rPr lang="en-US" sz="2800"/>
              <a:t>Dunwoody from start through 2022</a:t>
            </a:r>
          </a:p>
        </p:txBody>
      </p:sp>
      <p:sp>
        <p:nvSpPr>
          <p:cNvPr id="2" name="TextBox 1">
            <a:extLst>
              <a:ext uri="{FF2B5EF4-FFF2-40B4-BE49-F238E27FC236}">
                <a16:creationId xmlns:a16="http://schemas.microsoft.com/office/drawing/2014/main" id="{AA388FF8-65C2-330E-F6CC-DB3EA2CE4A60}"/>
              </a:ext>
            </a:extLst>
          </p:cNvPr>
          <p:cNvSpPr txBox="1"/>
          <p:nvPr/>
        </p:nvSpPr>
        <p:spPr>
          <a:xfrm>
            <a:off x="3085008" y="3173039"/>
            <a:ext cx="1415668" cy="215444"/>
          </a:xfrm>
          <a:prstGeom prst="rect">
            <a:avLst/>
          </a:prstGeom>
          <a:noFill/>
        </p:spPr>
        <p:txBody>
          <a:bodyPr wrap="square" rtlCol="0">
            <a:spAutoFit/>
          </a:bodyPr>
          <a:lstStyle/>
          <a:p>
            <a:r>
              <a:rPr lang="en-US" sz="800" b="1">
                <a:solidFill>
                  <a:schemeClr val="accent1">
                    <a:lumMod val="75000"/>
                  </a:schemeClr>
                </a:solidFill>
              </a:rPr>
              <a:t>Ashford Lane</a:t>
            </a:r>
          </a:p>
        </p:txBody>
      </p:sp>
      <p:sp>
        <p:nvSpPr>
          <p:cNvPr id="5" name="TextBox 4">
            <a:extLst>
              <a:ext uri="{FF2B5EF4-FFF2-40B4-BE49-F238E27FC236}">
                <a16:creationId xmlns:a16="http://schemas.microsoft.com/office/drawing/2014/main" id="{60FA267C-F00C-2AFE-199B-5EA4775E6991}"/>
              </a:ext>
            </a:extLst>
          </p:cNvPr>
          <p:cNvSpPr txBox="1"/>
          <p:nvPr/>
        </p:nvSpPr>
        <p:spPr>
          <a:xfrm>
            <a:off x="1929389" y="5522325"/>
            <a:ext cx="1415668" cy="215444"/>
          </a:xfrm>
          <a:prstGeom prst="rect">
            <a:avLst/>
          </a:prstGeom>
          <a:noFill/>
        </p:spPr>
        <p:txBody>
          <a:bodyPr wrap="square" rtlCol="0">
            <a:spAutoFit/>
          </a:bodyPr>
          <a:lstStyle/>
          <a:p>
            <a:r>
              <a:rPr lang="en-US" sz="800" b="1">
                <a:solidFill>
                  <a:schemeClr val="accent1">
                    <a:lumMod val="75000"/>
                  </a:schemeClr>
                </a:solidFill>
              </a:rPr>
              <a:t>High Street</a:t>
            </a:r>
          </a:p>
        </p:txBody>
      </p:sp>
      <p:sp>
        <p:nvSpPr>
          <p:cNvPr id="11" name="TextBox 10">
            <a:extLst>
              <a:ext uri="{FF2B5EF4-FFF2-40B4-BE49-F238E27FC236}">
                <a16:creationId xmlns:a16="http://schemas.microsoft.com/office/drawing/2014/main" id="{A4EBD96B-7730-93FF-FF75-7DDCDA47D58B}"/>
              </a:ext>
            </a:extLst>
          </p:cNvPr>
          <p:cNvSpPr txBox="1"/>
          <p:nvPr/>
        </p:nvSpPr>
        <p:spPr>
          <a:xfrm>
            <a:off x="6385148" y="5860983"/>
            <a:ext cx="1415668" cy="215444"/>
          </a:xfrm>
          <a:prstGeom prst="rect">
            <a:avLst/>
          </a:prstGeom>
          <a:noFill/>
        </p:spPr>
        <p:txBody>
          <a:bodyPr wrap="square" rtlCol="0">
            <a:spAutoFit/>
          </a:bodyPr>
          <a:lstStyle/>
          <a:p>
            <a:r>
              <a:rPr lang="en-US" sz="800" b="1">
                <a:solidFill>
                  <a:schemeClr val="accent1">
                    <a:lumMod val="75000"/>
                  </a:schemeClr>
                </a:solidFill>
              </a:rPr>
              <a:t>Campus 244</a:t>
            </a:r>
          </a:p>
        </p:txBody>
      </p:sp>
      <p:sp>
        <p:nvSpPr>
          <p:cNvPr id="15" name="TextBox 14">
            <a:extLst>
              <a:ext uri="{FF2B5EF4-FFF2-40B4-BE49-F238E27FC236}">
                <a16:creationId xmlns:a16="http://schemas.microsoft.com/office/drawing/2014/main" id="{E7D7BC5E-6873-D160-5113-A1322C71C7E7}"/>
              </a:ext>
            </a:extLst>
          </p:cNvPr>
          <p:cNvSpPr txBox="1"/>
          <p:nvPr/>
        </p:nvSpPr>
        <p:spPr>
          <a:xfrm>
            <a:off x="6850533" y="3594616"/>
            <a:ext cx="1415668" cy="215444"/>
          </a:xfrm>
          <a:prstGeom prst="rect">
            <a:avLst/>
          </a:prstGeom>
          <a:noFill/>
        </p:spPr>
        <p:txBody>
          <a:bodyPr wrap="square" rtlCol="0">
            <a:spAutoFit/>
          </a:bodyPr>
          <a:lstStyle/>
          <a:p>
            <a:r>
              <a:rPr lang="en-US" sz="800" b="1">
                <a:solidFill>
                  <a:schemeClr val="accent1">
                    <a:lumMod val="75000"/>
                  </a:schemeClr>
                </a:solidFill>
              </a:rPr>
              <a:t>Perimeter Marketplace</a:t>
            </a:r>
          </a:p>
        </p:txBody>
      </p:sp>
    </p:spTree>
    <p:extLst>
      <p:ext uri="{BB962C8B-B14F-4D97-AF65-F5344CB8AC3E}">
        <p14:creationId xmlns:p14="http://schemas.microsoft.com/office/powerpoint/2010/main" val="28807457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76A3D-3152-5BB8-AA38-8DB2EC4D5FB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2C108C-F585-3133-80ED-FB5BD8691D80}"/>
              </a:ext>
            </a:extLst>
          </p:cNvPr>
          <p:cNvSpPr>
            <a:spLocks noGrp="1"/>
          </p:cNvSpPr>
          <p:nvPr>
            <p:ph idx="1"/>
          </p:nvPr>
        </p:nvSpPr>
        <p:spPr>
          <a:xfrm>
            <a:off x="628650" y="1338605"/>
            <a:ext cx="7886700" cy="5017746"/>
          </a:xfrm>
        </p:spPr>
        <p:txBody>
          <a:bodyPr vert="horz" lIns="91440" tIns="45720" rIns="91440" bIns="45720" rtlCol="0" anchor="t">
            <a:normAutofit/>
          </a:bodyPr>
          <a:lstStyle/>
          <a:p>
            <a:pPr>
              <a:lnSpc>
                <a:spcPct val="100000"/>
              </a:lnSpc>
              <a:spcBef>
                <a:spcPts val="0"/>
              </a:spcBef>
            </a:pPr>
            <a:r>
              <a:rPr lang="en-US">
                <a:latin typeface="Arial"/>
                <a:cs typeface="Arial"/>
              </a:rPr>
              <a:t>2023 Accomplishments:</a:t>
            </a:r>
          </a:p>
          <a:p>
            <a:pPr lvl="1">
              <a:lnSpc>
                <a:spcPct val="100000"/>
              </a:lnSpc>
              <a:spcBef>
                <a:spcPts val="0"/>
              </a:spcBef>
            </a:pPr>
            <a:endParaRPr lang="en-US" sz="2200">
              <a:latin typeface="Arial"/>
              <a:cs typeface="Arial"/>
            </a:endParaRPr>
          </a:p>
          <a:p>
            <a:pPr lvl="1">
              <a:lnSpc>
                <a:spcPct val="100000"/>
              </a:lnSpc>
              <a:spcBef>
                <a:spcPts val="0"/>
              </a:spcBef>
            </a:pPr>
            <a:r>
              <a:rPr lang="en-US" sz="2200">
                <a:latin typeface="Arial"/>
                <a:cs typeface="Arial"/>
              </a:rPr>
              <a:t>The FY2024 Budget was also completed using our existing financial software Tyler, which allowed us to eliminate an outside software package.</a:t>
            </a:r>
          </a:p>
          <a:p>
            <a:pPr lvl="1">
              <a:lnSpc>
                <a:spcPct val="100000"/>
              </a:lnSpc>
              <a:spcBef>
                <a:spcPts val="0"/>
              </a:spcBef>
            </a:pPr>
            <a:endParaRPr lang="en-US" sz="2200">
              <a:latin typeface="Arial"/>
              <a:cs typeface="Arial"/>
            </a:endParaRPr>
          </a:p>
          <a:p>
            <a:pPr lvl="1">
              <a:lnSpc>
                <a:spcPct val="100000"/>
              </a:lnSpc>
              <a:spcBef>
                <a:spcPts val="0"/>
              </a:spcBef>
            </a:pPr>
            <a:r>
              <a:rPr lang="en-US" sz="2200">
                <a:latin typeface="Arial"/>
                <a:cs typeface="Arial"/>
              </a:rPr>
              <a:t>Successfully passed the bi-annual Georgia Crime Information Center (GCIC) audit of the City’s Criminal Justice Information System (CJIS).</a:t>
            </a:r>
          </a:p>
          <a:p>
            <a:pPr lvl="1"/>
            <a:endParaRPr lang="en-US" sz="2200" i="1"/>
          </a:p>
          <a:p>
            <a:endParaRPr lang="en-US">
              <a:highlight>
                <a:srgbClr val="FFFF00"/>
              </a:highlight>
            </a:endParaRPr>
          </a:p>
        </p:txBody>
      </p:sp>
      <p:sp>
        <p:nvSpPr>
          <p:cNvPr id="4" name="Slide Number Placeholder 3">
            <a:extLst>
              <a:ext uri="{FF2B5EF4-FFF2-40B4-BE49-F238E27FC236}">
                <a16:creationId xmlns:a16="http://schemas.microsoft.com/office/drawing/2014/main" id="{A4BD3810-7D6A-F85C-F601-F06002A70D2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A25F6DBF-F064-AD29-0588-F5A9EC288F3B}"/>
              </a:ext>
            </a:extLst>
          </p:cNvPr>
          <p:cNvSpPr>
            <a:spLocks noGrp="1"/>
          </p:cNvSpPr>
          <p:nvPr>
            <p:ph type="title"/>
          </p:nvPr>
        </p:nvSpPr>
        <p:spPr/>
        <p:txBody>
          <a:bodyPr>
            <a:noAutofit/>
          </a:bodyPr>
          <a:lstStyle/>
          <a:p>
            <a:r>
              <a:rPr lang="en-US" sz="2800"/>
              <a:t>Finance</a:t>
            </a:r>
            <a:br>
              <a:rPr lang="en-US" sz="2800"/>
            </a:br>
            <a:r>
              <a:rPr lang="en-US" sz="2800"/>
              <a:t>Dunwoody 2023</a:t>
            </a:r>
          </a:p>
        </p:txBody>
      </p:sp>
    </p:spTree>
    <p:extLst>
      <p:ext uri="{BB962C8B-B14F-4D97-AF65-F5344CB8AC3E}">
        <p14:creationId xmlns:p14="http://schemas.microsoft.com/office/powerpoint/2010/main" val="20264962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5867C-36DB-69A4-4864-F0C16D77E56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0F03BD-7B28-05C4-33B2-E1DB687A84EF}"/>
              </a:ext>
            </a:extLst>
          </p:cNvPr>
          <p:cNvSpPr>
            <a:spLocks noGrp="1"/>
          </p:cNvSpPr>
          <p:nvPr>
            <p:ph idx="1"/>
          </p:nvPr>
        </p:nvSpPr>
        <p:spPr>
          <a:xfrm>
            <a:off x="628650" y="1338605"/>
            <a:ext cx="7886700" cy="4849131"/>
          </a:xfrm>
        </p:spPr>
        <p:txBody>
          <a:bodyPr vert="horz" lIns="91440" tIns="45720" rIns="91440" bIns="45720" rtlCol="0" anchor="t">
            <a:normAutofit/>
          </a:bodyPr>
          <a:lstStyle/>
          <a:p>
            <a:pPr marL="0" indent="0">
              <a:lnSpc>
                <a:spcPct val="100000"/>
              </a:lnSpc>
              <a:spcBef>
                <a:spcPts val="0"/>
              </a:spcBef>
              <a:buNone/>
            </a:pPr>
            <a:r>
              <a:rPr lang="en-US">
                <a:latin typeface="Arial"/>
                <a:cs typeface="Arial"/>
              </a:rPr>
              <a:t>2023 Accomplishments</a:t>
            </a:r>
            <a:endParaRPr lang="en-US"/>
          </a:p>
          <a:p>
            <a:pPr>
              <a:lnSpc>
                <a:spcPct val="100000"/>
              </a:lnSpc>
              <a:spcBef>
                <a:spcPts val="0"/>
              </a:spcBef>
            </a:pPr>
            <a:endParaRPr lang="en-US">
              <a:latin typeface="Arial"/>
              <a:cs typeface="Arial"/>
            </a:endParaRPr>
          </a:p>
          <a:p>
            <a:pPr lvl="1">
              <a:lnSpc>
                <a:spcPct val="100000"/>
              </a:lnSpc>
              <a:spcBef>
                <a:spcPts val="0"/>
              </a:spcBef>
            </a:pPr>
            <a:r>
              <a:rPr lang="en-US">
                <a:latin typeface="Arial"/>
                <a:cs typeface="Arial"/>
              </a:rPr>
              <a:t>Distributed approx. $728,000 in American Rescue Plan Act (ARPA) II funding to not-for-profit agencies.</a:t>
            </a:r>
          </a:p>
          <a:p>
            <a:pPr lvl="1">
              <a:lnSpc>
                <a:spcPct val="100000"/>
              </a:lnSpc>
              <a:spcBef>
                <a:spcPts val="0"/>
              </a:spcBef>
            </a:pPr>
            <a:endParaRPr lang="en-US">
              <a:latin typeface="Arial"/>
              <a:cs typeface="Arial"/>
            </a:endParaRPr>
          </a:p>
          <a:p>
            <a:pPr lvl="1">
              <a:lnSpc>
                <a:spcPct val="100000"/>
              </a:lnSpc>
              <a:spcBef>
                <a:spcPts val="0"/>
              </a:spcBef>
            </a:pPr>
            <a:r>
              <a:rPr lang="en-US">
                <a:latin typeface="Arial"/>
                <a:cs typeface="Arial"/>
              </a:rPr>
              <a:t>4 Audit Committee meetings were conducted during the year, with 4 internal audits completed.</a:t>
            </a:r>
          </a:p>
          <a:p>
            <a:pPr lvl="1">
              <a:lnSpc>
                <a:spcPct val="100000"/>
              </a:lnSpc>
              <a:spcBef>
                <a:spcPts val="0"/>
              </a:spcBef>
            </a:pPr>
            <a:endParaRPr lang="en-US">
              <a:latin typeface="Arial"/>
              <a:cs typeface="Arial"/>
            </a:endParaRPr>
          </a:p>
          <a:p>
            <a:pPr lvl="1">
              <a:lnSpc>
                <a:spcPct val="100000"/>
              </a:lnSpc>
              <a:spcBef>
                <a:spcPts val="0"/>
              </a:spcBef>
            </a:pPr>
            <a:r>
              <a:rPr lang="en-US">
                <a:latin typeface="Arial"/>
                <a:cs typeface="Arial"/>
              </a:rPr>
              <a:t>4 Safety Committee meetings were held during the year.</a:t>
            </a:r>
          </a:p>
          <a:p>
            <a:endParaRPr lang="en-US">
              <a:highlight>
                <a:srgbClr val="FFFF00"/>
              </a:highlight>
            </a:endParaRPr>
          </a:p>
        </p:txBody>
      </p:sp>
      <p:sp>
        <p:nvSpPr>
          <p:cNvPr id="4" name="Slide Number Placeholder 3">
            <a:extLst>
              <a:ext uri="{FF2B5EF4-FFF2-40B4-BE49-F238E27FC236}">
                <a16:creationId xmlns:a16="http://schemas.microsoft.com/office/drawing/2014/main" id="{E9B180A5-6238-0A9D-F610-3B2D3301889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9DAF472E-AF95-BC03-FA3A-C854E60A2E7F}"/>
              </a:ext>
            </a:extLst>
          </p:cNvPr>
          <p:cNvSpPr>
            <a:spLocks noGrp="1"/>
          </p:cNvSpPr>
          <p:nvPr>
            <p:ph type="title"/>
          </p:nvPr>
        </p:nvSpPr>
        <p:spPr/>
        <p:txBody>
          <a:bodyPr>
            <a:noAutofit/>
          </a:bodyPr>
          <a:lstStyle/>
          <a:p>
            <a:r>
              <a:rPr lang="en-US" sz="2800"/>
              <a:t>Finance</a:t>
            </a:r>
            <a:br>
              <a:rPr lang="en-US" sz="2800"/>
            </a:br>
            <a:r>
              <a:rPr lang="en-US" sz="2800"/>
              <a:t>Dunwoody 2023</a:t>
            </a:r>
          </a:p>
        </p:txBody>
      </p:sp>
    </p:spTree>
    <p:extLst>
      <p:ext uri="{BB962C8B-B14F-4D97-AF65-F5344CB8AC3E}">
        <p14:creationId xmlns:p14="http://schemas.microsoft.com/office/powerpoint/2010/main" val="29711769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45605-A900-BD0B-A353-E0DB77F3C54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78DD14-FB19-1C14-6054-A71D6406358B}"/>
              </a:ext>
            </a:extLst>
          </p:cNvPr>
          <p:cNvSpPr>
            <a:spLocks noGrp="1"/>
          </p:cNvSpPr>
          <p:nvPr>
            <p:ph idx="1"/>
          </p:nvPr>
        </p:nvSpPr>
        <p:spPr>
          <a:xfrm>
            <a:off x="628650" y="1338605"/>
            <a:ext cx="7886700" cy="4849131"/>
          </a:xfrm>
        </p:spPr>
        <p:txBody>
          <a:bodyPr vert="horz" lIns="91440" tIns="45720" rIns="91440" bIns="45720" rtlCol="0" anchor="t">
            <a:normAutofit/>
          </a:bodyPr>
          <a:lstStyle/>
          <a:p>
            <a:pPr marL="0" indent="0">
              <a:lnSpc>
                <a:spcPct val="100000"/>
              </a:lnSpc>
              <a:spcBef>
                <a:spcPts val="0"/>
              </a:spcBef>
              <a:buNone/>
            </a:pPr>
            <a:r>
              <a:rPr lang="en-US">
                <a:latin typeface="Arial"/>
                <a:cs typeface="Arial"/>
              </a:rPr>
              <a:t>2023 Accomplishments</a:t>
            </a:r>
            <a:endParaRPr lang="en-US"/>
          </a:p>
          <a:p>
            <a:pPr>
              <a:lnSpc>
                <a:spcPct val="100000"/>
              </a:lnSpc>
              <a:spcBef>
                <a:spcPts val="0"/>
              </a:spcBef>
            </a:pPr>
            <a:endParaRPr lang="en-US">
              <a:latin typeface="Arial"/>
              <a:cs typeface="Arial"/>
            </a:endParaRPr>
          </a:p>
          <a:p>
            <a:pPr lvl="1">
              <a:lnSpc>
                <a:spcPct val="100000"/>
              </a:lnSpc>
              <a:spcBef>
                <a:spcPts val="0"/>
              </a:spcBef>
            </a:pPr>
            <a:r>
              <a:rPr lang="en-US">
                <a:latin typeface="Arial"/>
                <a:cs typeface="Arial"/>
              </a:rPr>
              <a:t>5 positions were filled within the Finance Department this year:</a:t>
            </a:r>
          </a:p>
          <a:p>
            <a:pPr lvl="2">
              <a:lnSpc>
                <a:spcPct val="100000"/>
              </a:lnSpc>
              <a:spcBef>
                <a:spcPts val="0"/>
              </a:spcBef>
            </a:pPr>
            <a:r>
              <a:rPr lang="en-US">
                <a:latin typeface="Arial"/>
                <a:cs typeface="Arial"/>
              </a:rPr>
              <a:t>Assistant Finance Director</a:t>
            </a:r>
          </a:p>
          <a:p>
            <a:pPr lvl="2">
              <a:lnSpc>
                <a:spcPct val="100000"/>
              </a:lnSpc>
              <a:spcBef>
                <a:spcPts val="0"/>
              </a:spcBef>
            </a:pPr>
            <a:r>
              <a:rPr lang="en-US">
                <a:latin typeface="Arial"/>
                <a:cs typeface="Arial"/>
              </a:rPr>
              <a:t>Revenue Accountant (converted from contract position)</a:t>
            </a:r>
          </a:p>
          <a:p>
            <a:pPr lvl="2">
              <a:lnSpc>
                <a:spcPct val="100000"/>
              </a:lnSpc>
              <a:spcBef>
                <a:spcPts val="0"/>
              </a:spcBef>
            </a:pPr>
            <a:r>
              <a:rPr lang="en-US">
                <a:latin typeface="Arial"/>
                <a:cs typeface="Arial"/>
              </a:rPr>
              <a:t>2 Financial Analyst’s (converted from contract position</a:t>
            </a:r>
          </a:p>
          <a:p>
            <a:pPr lvl="2">
              <a:lnSpc>
                <a:spcPct val="100000"/>
              </a:lnSpc>
              <a:spcBef>
                <a:spcPts val="0"/>
              </a:spcBef>
            </a:pPr>
            <a:r>
              <a:rPr lang="en-US">
                <a:latin typeface="Arial"/>
                <a:cs typeface="Arial"/>
              </a:rPr>
              <a:t>Business License Specialist (converted from contract position)</a:t>
            </a:r>
          </a:p>
          <a:p>
            <a:pPr lvl="2">
              <a:lnSpc>
                <a:spcPct val="100000"/>
              </a:lnSpc>
              <a:spcBef>
                <a:spcPts val="0"/>
              </a:spcBef>
            </a:pPr>
            <a:endParaRPr lang="en-US">
              <a:latin typeface="Arial"/>
              <a:cs typeface="Arial"/>
            </a:endParaRPr>
          </a:p>
          <a:p>
            <a:pPr lvl="1">
              <a:lnSpc>
                <a:spcPct val="100000"/>
              </a:lnSpc>
              <a:spcBef>
                <a:spcPts val="0"/>
              </a:spcBef>
            </a:pPr>
            <a:r>
              <a:rPr lang="en-US">
                <a:latin typeface="Arial"/>
                <a:cs typeface="Arial"/>
              </a:rPr>
              <a:t>Received 2 Grants from GIRMA, for a total of $20,000</a:t>
            </a:r>
            <a:endParaRPr lang="en-US" i="1"/>
          </a:p>
          <a:p>
            <a:endParaRPr lang="en-US">
              <a:highlight>
                <a:srgbClr val="FFFF00"/>
              </a:highlight>
            </a:endParaRPr>
          </a:p>
        </p:txBody>
      </p:sp>
      <p:sp>
        <p:nvSpPr>
          <p:cNvPr id="4" name="Slide Number Placeholder 3">
            <a:extLst>
              <a:ext uri="{FF2B5EF4-FFF2-40B4-BE49-F238E27FC236}">
                <a16:creationId xmlns:a16="http://schemas.microsoft.com/office/drawing/2014/main" id="{A8E8CB3C-47CC-D781-CC31-D985EAD168C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022CCCB3-4F82-CA62-4B6E-CCC3A8C47096}"/>
              </a:ext>
            </a:extLst>
          </p:cNvPr>
          <p:cNvSpPr>
            <a:spLocks noGrp="1"/>
          </p:cNvSpPr>
          <p:nvPr>
            <p:ph type="title"/>
          </p:nvPr>
        </p:nvSpPr>
        <p:spPr/>
        <p:txBody>
          <a:bodyPr>
            <a:noAutofit/>
          </a:bodyPr>
          <a:lstStyle/>
          <a:p>
            <a:r>
              <a:rPr lang="en-US" sz="2800"/>
              <a:t>Finance</a:t>
            </a:r>
            <a:br>
              <a:rPr lang="en-US" sz="2800"/>
            </a:br>
            <a:r>
              <a:rPr lang="en-US" sz="2800"/>
              <a:t>Dunwoody 2023</a:t>
            </a:r>
          </a:p>
        </p:txBody>
      </p:sp>
    </p:spTree>
    <p:extLst>
      <p:ext uri="{BB962C8B-B14F-4D97-AF65-F5344CB8AC3E}">
        <p14:creationId xmlns:p14="http://schemas.microsoft.com/office/powerpoint/2010/main" val="37038225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B7B8F-2637-DFD9-4449-F75B8005AEB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7BC403-ED14-0303-34EB-A86C7D3158E0}"/>
              </a:ext>
            </a:extLst>
          </p:cNvPr>
          <p:cNvSpPr>
            <a:spLocks noGrp="1"/>
          </p:cNvSpPr>
          <p:nvPr>
            <p:ph idx="1"/>
          </p:nvPr>
        </p:nvSpPr>
        <p:spPr>
          <a:xfrm>
            <a:off x="628650" y="1338605"/>
            <a:ext cx="7886700" cy="4902397"/>
          </a:xfrm>
        </p:spPr>
        <p:txBody>
          <a:bodyPr vert="horz" lIns="91440" tIns="45720" rIns="91440" bIns="45720" rtlCol="0" anchor="t">
            <a:normAutofit/>
          </a:bodyPr>
          <a:lstStyle/>
          <a:p>
            <a:pPr marL="0" indent="0">
              <a:lnSpc>
                <a:spcPct val="100000"/>
              </a:lnSpc>
              <a:spcBef>
                <a:spcPts val="0"/>
              </a:spcBef>
              <a:buNone/>
            </a:pPr>
            <a:r>
              <a:rPr lang="en-US">
                <a:latin typeface="Arial"/>
                <a:cs typeface="Arial"/>
              </a:rPr>
              <a:t>Goals</a:t>
            </a:r>
            <a:endParaRPr lang="en-US"/>
          </a:p>
          <a:p>
            <a:pPr lvl="1">
              <a:lnSpc>
                <a:spcPct val="100000"/>
              </a:lnSpc>
              <a:spcBef>
                <a:spcPts val="0"/>
              </a:spcBef>
            </a:pPr>
            <a:r>
              <a:rPr lang="en-US" sz="2200">
                <a:latin typeface="Arial"/>
                <a:cs typeface="Arial"/>
              </a:rPr>
              <a:t>Complete the implementation of </a:t>
            </a:r>
            <a:r>
              <a:rPr lang="en-US" sz="2200" err="1">
                <a:latin typeface="Arial"/>
                <a:cs typeface="Arial"/>
              </a:rPr>
              <a:t>CentralSquare</a:t>
            </a:r>
            <a:r>
              <a:rPr lang="en-US" sz="2200">
                <a:latin typeface="Arial"/>
                <a:cs typeface="Arial"/>
              </a:rPr>
              <a:t>, which will create a more efficient and effective licensing process.</a:t>
            </a:r>
          </a:p>
          <a:p>
            <a:pPr lvl="1">
              <a:lnSpc>
                <a:spcPct val="100000"/>
              </a:lnSpc>
              <a:spcBef>
                <a:spcPts val="0"/>
              </a:spcBef>
            </a:pPr>
            <a:endParaRPr lang="en-US" sz="2200">
              <a:latin typeface="Arial"/>
              <a:cs typeface="Arial"/>
            </a:endParaRPr>
          </a:p>
          <a:p>
            <a:pPr lvl="1">
              <a:lnSpc>
                <a:spcPct val="100000"/>
              </a:lnSpc>
              <a:spcBef>
                <a:spcPts val="0"/>
              </a:spcBef>
            </a:pPr>
            <a:r>
              <a:rPr lang="en-US" sz="2200">
                <a:latin typeface="Arial"/>
                <a:cs typeface="Arial"/>
              </a:rPr>
              <a:t>Complete the implementation of AP Automation, which will enhance the accounts payable process with greater workflow capabilities and payment methods.</a:t>
            </a:r>
          </a:p>
          <a:p>
            <a:pPr lvl="1">
              <a:lnSpc>
                <a:spcPct val="100000"/>
              </a:lnSpc>
              <a:spcBef>
                <a:spcPts val="0"/>
              </a:spcBef>
            </a:pPr>
            <a:endParaRPr lang="en-US" sz="2200">
              <a:latin typeface="Arial"/>
              <a:cs typeface="Arial"/>
            </a:endParaRPr>
          </a:p>
          <a:p>
            <a:pPr lvl="1">
              <a:lnSpc>
                <a:spcPct val="100000"/>
              </a:lnSpc>
              <a:spcBef>
                <a:spcPts val="0"/>
              </a:spcBef>
            </a:pPr>
            <a:r>
              <a:rPr lang="en-US" sz="2200">
                <a:latin typeface="Arial"/>
                <a:cs typeface="Arial"/>
              </a:rPr>
              <a:t>Improve the financial reporting capabilities of the department. For example, currently the monthly report is a very manual process, and our goal is to be able to produce that report using pre-existing reports within Tyler. </a:t>
            </a:r>
          </a:p>
          <a:p>
            <a:pPr marL="457200" lvl="1" indent="0">
              <a:lnSpc>
                <a:spcPct val="100000"/>
              </a:lnSpc>
              <a:spcBef>
                <a:spcPts val="0"/>
              </a:spcBef>
              <a:buNone/>
            </a:pPr>
            <a:endParaRPr lang="en-US" sz="2200">
              <a:latin typeface="Arial"/>
              <a:cs typeface="Arial"/>
            </a:endParaRPr>
          </a:p>
          <a:p>
            <a:pPr lvl="1">
              <a:lnSpc>
                <a:spcPct val="100000"/>
              </a:lnSpc>
              <a:spcBef>
                <a:spcPts val="0"/>
              </a:spcBef>
            </a:pPr>
            <a:endParaRPr lang="en-US">
              <a:latin typeface="Arial"/>
              <a:cs typeface="Arial"/>
            </a:endParaRPr>
          </a:p>
          <a:p>
            <a:pPr>
              <a:lnSpc>
                <a:spcPct val="100000"/>
              </a:lnSpc>
              <a:spcBef>
                <a:spcPts val="0"/>
              </a:spcBef>
            </a:pPr>
            <a:endParaRPr lang="en-US" sz="2800">
              <a:latin typeface="Arial"/>
              <a:cs typeface="Arial"/>
            </a:endParaRPr>
          </a:p>
          <a:p>
            <a:pPr lvl="1"/>
            <a:endParaRPr lang="en-US" i="1"/>
          </a:p>
          <a:p>
            <a:endParaRPr lang="en-US">
              <a:highlight>
                <a:srgbClr val="FFFF00"/>
              </a:highlight>
            </a:endParaRPr>
          </a:p>
        </p:txBody>
      </p:sp>
      <p:sp>
        <p:nvSpPr>
          <p:cNvPr id="4" name="Slide Number Placeholder 3">
            <a:extLst>
              <a:ext uri="{FF2B5EF4-FFF2-40B4-BE49-F238E27FC236}">
                <a16:creationId xmlns:a16="http://schemas.microsoft.com/office/drawing/2014/main" id="{4375DF3B-EAD1-8924-D1FD-88CCA9BD234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497E332B-40AD-3354-8DA7-76676B15C1E2}"/>
              </a:ext>
            </a:extLst>
          </p:cNvPr>
          <p:cNvSpPr>
            <a:spLocks noGrp="1"/>
          </p:cNvSpPr>
          <p:nvPr>
            <p:ph type="title"/>
          </p:nvPr>
        </p:nvSpPr>
        <p:spPr/>
        <p:txBody>
          <a:bodyPr>
            <a:noAutofit/>
          </a:bodyPr>
          <a:lstStyle/>
          <a:p>
            <a:r>
              <a:rPr lang="en-US" sz="2800"/>
              <a:t>Finance</a:t>
            </a:r>
            <a:br>
              <a:rPr lang="en-US" sz="2800"/>
            </a:br>
            <a:r>
              <a:rPr lang="en-US" sz="2800"/>
              <a:t>Dunwoody 2024 through 2034.</a:t>
            </a:r>
          </a:p>
        </p:txBody>
      </p:sp>
    </p:spTree>
    <p:extLst>
      <p:ext uri="{BB962C8B-B14F-4D97-AF65-F5344CB8AC3E}">
        <p14:creationId xmlns:p14="http://schemas.microsoft.com/office/powerpoint/2010/main" val="30580745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40A3F-4D67-AF90-0968-8E8D8F8BE81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8C44F81-03C9-2CBA-D39C-C367847F0876}"/>
              </a:ext>
            </a:extLst>
          </p:cNvPr>
          <p:cNvSpPr>
            <a:spLocks noGrp="1"/>
          </p:cNvSpPr>
          <p:nvPr>
            <p:ph type="title"/>
          </p:nvPr>
        </p:nvSpPr>
        <p:spPr>
          <a:xfrm>
            <a:off x="629842" y="136524"/>
            <a:ext cx="7886700" cy="1325563"/>
          </a:xfrm>
        </p:spPr>
        <p:txBody>
          <a:bodyPr>
            <a:noAutofit/>
          </a:bodyPr>
          <a:lstStyle/>
          <a:p>
            <a:r>
              <a:rPr lang="en-US" sz="2800">
                <a:latin typeface="Arial Black"/>
              </a:rPr>
              <a:t>Finance</a:t>
            </a:r>
            <a:br>
              <a:rPr lang="en-US" sz="2800"/>
            </a:br>
            <a:r>
              <a:rPr lang="en-US" sz="2800">
                <a:latin typeface="Arial Black"/>
              </a:rPr>
              <a:t>Dunwoody 2024 through 2034</a:t>
            </a:r>
          </a:p>
        </p:txBody>
      </p:sp>
      <p:sp>
        <p:nvSpPr>
          <p:cNvPr id="3" name="Content Placeholder 2">
            <a:extLst>
              <a:ext uri="{FF2B5EF4-FFF2-40B4-BE49-F238E27FC236}">
                <a16:creationId xmlns:a16="http://schemas.microsoft.com/office/drawing/2014/main" id="{7DE12CD3-9C75-767E-4AA0-9D09C284576C}"/>
              </a:ext>
            </a:extLst>
          </p:cNvPr>
          <p:cNvSpPr>
            <a:spLocks noGrp="1"/>
          </p:cNvSpPr>
          <p:nvPr>
            <p:ph sz="half" idx="2"/>
          </p:nvPr>
        </p:nvSpPr>
        <p:spPr>
          <a:xfrm>
            <a:off x="703660" y="1298444"/>
            <a:ext cx="7601354" cy="907428"/>
          </a:xfrm>
        </p:spPr>
        <p:txBody>
          <a:bodyPr vert="horz" lIns="91440" tIns="45720" rIns="91440" bIns="45720" rtlCol="0" anchor="t">
            <a:noAutofit/>
          </a:bodyPr>
          <a:lstStyle/>
          <a:p>
            <a:pPr marL="0" indent="0">
              <a:lnSpc>
                <a:spcPct val="100000"/>
              </a:lnSpc>
              <a:spcBef>
                <a:spcPts val="0"/>
              </a:spcBef>
              <a:buNone/>
            </a:pPr>
            <a:r>
              <a:rPr lang="en-US" sz="1800" b="1">
                <a:latin typeface="Arial"/>
                <a:cs typeface="Arial"/>
              </a:rPr>
              <a:t>Goals</a:t>
            </a:r>
            <a:endParaRPr lang="en-US"/>
          </a:p>
          <a:p>
            <a:pPr lvl="1">
              <a:lnSpc>
                <a:spcPct val="100000"/>
              </a:lnSpc>
              <a:spcBef>
                <a:spcPts val="0"/>
              </a:spcBef>
            </a:pPr>
            <a:r>
              <a:rPr lang="en-US" sz="1800">
                <a:latin typeface="Arial"/>
                <a:cs typeface="Arial"/>
              </a:rPr>
              <a:t>Improve the purchasing process, particularly with added workflow approvals and contract management</a:t>
            </a:r>
          </a:p>
          <a:p>
            <a:pPr lvl="1">
              <a:lnSpc>
                <a:spcPct val="100000"/>
              </a:lnSpc>
              <a:spcBef>
                <a:spcPts val="0"/>
              </a:spcBef>
            </a:pPr>
            <a:r>
              <a:rPr lang="en-US" sz="1800">
                <a:latin typeface="Arial"/>
                <a:cs typeface="Arial"/>
              </a:rPr>
              <a:t>All Financial Policies need to be reviewed and updated</a:t>
            </a:r>
          </a:p>
          <a:p>
            <a:pPr marL="457200" lvl="1" indent="0">
              <a:lnSpc>
                <a:spcPct val="100000"/>
              </a:lnSpc>
              <a:spcBef>
                <a:spcPts val="0"/>
              </a:spcBef>
              <a:buNone/>
            </a:pPr>
            <a:endParaRPr lang="en-US" sz="1800">
              <a:latin typeface="Arial"/>
              <a:cs typeface="Arial"/>
            </a:endParaRPr>
          </a:p>
          <a:p>
            <a:pPr lvl="1">
              <a:lnSpc>
                <a:spcPct val="100000"/>
              </a:lnSpc>
              <a:spcBef>
                <a:spcPts val="0"/>
              </a:spcBef>
            </a:pPr>
            <a:endParaRPr lang="en-US" sz="1800">
              <a:latin typeface="Arial"/>
              <a:cs typeface="Arial"/>
            </a:endParaRPr>
          </a:p>
          <a:p>
            <a:pPr>
              <a:lnSpc>
                <a:spcPct val="100000"/>
              </a:lnSpc>
              <a:spcBef>
                <a:spcPts val="0"/>
              </a:spcBef>
            </a:pPr>
            <a:endParaRPr lang="en-US" sz="1800">
              <a:latin typeface="Arial"/>
              <a:cs typeface="Arial"/>
            </a:endParaRPr>
          </a:p>
          <a:p>
            <a:pPr lvl="1"/>
            <a:endParaRPr lang="en-US" sz="1800" i="1"/>
          </a:p>
          <a:p>
            <a:endParaRPr lang="en-US" sz="1800">
              <a:highlight>
                <a:srgbClr val="FFFF00"/>
              </a:highlight>
            </a:endParaRPr>
          </a:p>
        </p:txBody>
      </p:sp>
      <p:sp>
        <p:nvSpPr>
          <p:cNvPr id="7" name="Content Placeholder 6">
            <a:extLst>
              <a:ext uri="{FF2B5EF4-FFF2-40B4-BE49-F238E27FC236}">
                <a16:creationId xmlns:a16="http://schemas.microsoft.com/office/drawing/2014/main" id="{0890335E-1787-80A8-83CB-A20C3618F2B7}"/>
              </a:ext>
            </a:extLst>
          </p:cNvPr>
          <p:cNvSpPr>
            <a:spLocks noGrp="1"/>
          </p:cNvSpPr>
          <p:nvPr>
            <p:ph sz="quarter" idx="4"/>
          </p:nvPr>
        </p:nvSpPr>
        <p:spPr>
          <a:xfrm>
            <a:off x="629842" y="2498283"/>
            <a:ext cx="7394752" cy="3565656"/>
          </a:xfrm>
        </p:spPr>
        <p:txBody>
          <a:bodyPr numCol="2">
            <a:normAutofit fontScale="62500" lnSpcReduction="20000"/>
          </a:bodyPr>
          <a:lstStyle/>
          <a:p>
            <a:pPr lvl="2">
              <a:lnSpc>
                <a:spcPct val="120000"/>
              </a:lnSpc>
            </a:pPr>
            <a:r>
              <a:rPr lang="en-US" sz="2600"/>
              <a:t>Accounting, Auditing, and Financial Reporting Policy</a:t>
            </a:r>
          </a:p>
          <a:p>
            <a:pPr lvl="2">
              <a:lnSpc>
                <a:spcPct val="120000"/>
              </a:lnSpc>
            </a:pPr>
            <a:r>
              <a:rPr lang="en-US" sz="2600"/>
              <a:t>Capital Asset Policy</a:t>
            </a:r>
          </a:p>
          <a:p>
            <a:pPr lvl="2">
              <a:lnSpc>
                <a:spcPct val="120000"/>
              </a:lnSpc>
            </a:pPr>
            <a:r>
              <a:rPr lang="en-US" sz="2600"/>
              <a:t>Capital Improvement Program Policy</a:t>
            </a:r>
          </a:p>
          <a:p>
            <a:pPr lvl="2">
              <a:lnSpc>
                <a:spcPct val="120000"/>
              </a:lnSpc>
            </a:pPr>
            <a:r>
              <a:rPr lang="en-US" sz="2600"/>
              <a:t>Cash and Investment Management Policy</a:t>
            </a:r>
          </a:p>
          <a:p>
            <a:pPr lvl="2">
              <a:lnSpc>
                <a:spcPct val="120000"/>
              </a:lnSpc>
            </a:pPr>
            <a:r>
              <a:rPr lang="en-US" sz="2600"/>
              <a:t>Budget Policy</a:t>
            </a:r>
          </a:p>
          <a:p>
            <a:pPr lvl="2">
              <a:lnSpc>
                <a:spcPct val="120000"/>
              </a:lnSpc>
            </a:pPr>
            <a:r>
              <a:rPr lang="en-US" sz="2600"/>
              <a:t>Debt Management Policy</a:t>
            </a:r>
          </a:p>
          <a:p>
            <a:pPr lvl="2">
              <a:lnSpc>
                <a:spcPct val="120000"/>
              </a:lnSpc>
            </a:pPr>
            <a:r>
              <a:rPr lang="en-US" sz="2600"/>
              <a:t>Elected Officials Expenditure Policy</a:t>
            </a:r>
          </a:p>
          <a:p>
            <a:pPr lvl="2">
              <a:lnSpc>
                <a:spcPct val="120000"/>
              </a:lnSpc>
            </a:pPr>
            <a:r>
              <a:rPr lang="en-US" sz="2600"/>
              <a:t>Expenditure Policy</a:t>
            </a:r>
          </a:p>
          <a:p>
            <a:pPr lvl="2">
              <a:lnSpc>
                <a:spcPct val="120000"/>
              </a:lnSpc>
            </a:pPr>
            <a:r>
              <a:rPr lang="en-US" sz="2600"/>
              <a:t>Fund Balance Policy</a:t>
            </a:r>
          </a:p>
          <a:p>
            <a:pPr lvl="2">
              <a:lnSpc>
                <a:spcPct val="120000"/>
              </a:lnSpc>
            </a:pPr>
            <a:r>
              <a:rPr lang="en-US" sz="2600"/>
              <a:t>Grant Management Policy</a:t>
            </a:r>
          </a:p>
          <a:p>
            <a:pPr lvl="2">
              <a:lnSpc>
                <a:spcPct val="120000"/>
              </a:lnSpc>
            </a:pPr>
            <a:r>
              <a:rPr lang="en-US" sz="2600"/>
              <a:t>Purchasing Card Policy</a:t>
            </a:r>
          </a:p>
          <a:p>
            <a:pPr lvl="2">
              <a:lnSpc>
                <a:spcPct val="120000"/>
              </a:lnSpc>
            </a:pPr>
            <a:r>
              <a:rPr lang="en-US" sz="2600"/>
              <a:t>Purchasing Policy</a:t>
            </a:r>
          </a:p>
          <a:p>
            <a:pPr lvl="2">
              <a:lnSpc>
                <a:spcPct val="120000"/>
              </a:lnSpc>
            </a:pPr>
            <a:r>
              <a:rPr lang="en-US" sz="2600"/>
              <a:t>Record Retention Policy</a:t>
            </a:r>
          </a:p>
          <a:p>
            <a:pPr lvl="2">
              <a:lnSpc>
                <a:spcPct val="120000"/>
              </a:lnSpc>
            </a:pPr>
            <a:r>
              <a:rPr lang="en-US" sz="2600"/>
              <a:t>Revenue Administration Policy</a:t>
            </a:r>
          </a:p>
          <a:p>
            <a:pPr lvl="2">
              <a:lnSpc>
                <a:spcPct val="120000"/>
              </a:lnSpc>
            </a:pPr>
            <a:r>
              <a:rPr lang="en-US" sz="2600"/>
              <a:t>Risk Management and Loss Prevention Policy</a:t>
            </a:r>
          </a:p>
          <a:p>
            <a:pPr lvl="2">
              <a:lnSpc>
                <a:spcPct val="120000"/>
              </a:lnSpc>
            </a:pPr>
            <a:r>
              <a:rPr lang="en-US" sz="2600"/>
              <a:t>Travel and Meal Expenditure Policy</a:t>
            </a:r>
            <a:endParaRPr lang="en-US" sz="2600">
              <a:latin typeface="Arial"/>
              <a:cs typeface="Arial"/>
            </a:endParaRPr>
          </a:p>
          <a:p>
            <a:endParaRPr lang="en-US"/>
          </a:p>
        </p:txBody>
      </p:sp>
      <p:sp>
        <p:nvSpPr>
          <p:cNvPr id="4" name="Slide Number Placeholder 3">
            <a:extLst>
              <a:ext uri="{FF2B5EF4-FFF2-40B4-BE49-F238E27FC236}">
                <a16:creationId xmlns:a16="http://schemas.microsoft.com/office/drawing/2014/main" id="{4EF43410-C3C3-9515-51EE-01092EF5D5F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18042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93E89-9E37-F052-6618-E064EB60F32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5D9133-506C-838F-E1DA-FF973BDE1208}"/>
              </a:ext>
            </a:extLst>
          </p:cNvPr>
          <p:cNvSpPr>
            <a:spLocks noGrp="1"/>
          </p:cNvSpPr>
          <p:nvPr>
            <p:ph idx="1"/>
          </p:nvPr>
        </p:nvSpPr>
        <p:spPr>
          <a:xfrm>
            <a:off x="437915" y="1408864"/>
            <a:ext cx="4136439" cy="4947487"/>
          </a:xfrm>
        </p:spPr>
        <p:txBody>
          <a:bodyPr vert="horz" lIns="91440" tIns="45720" rIns="91440" bIns="45720" rtlCol="0" anchor="t">
            <a:normAutofit/>
          </a:bodyPr>
          <a:lstStyle/>
          <a:p>
            <a:pPr marL="0" indent="0" algn="ctr">
              <a:lnSpc>
                <a:spcPct val="100000"/>
              </a:lnSpc>
              <a:spcBef>
                <a:spcPts val="0"/>
              </a:spcBef>
              <a:buNone/>
            </a:pPr>
            <a:r>
              <a:rPr lang="en-US" sz="2300" b="1" u="sng">
                <a:latin typeface="Arial"/>
                <a:cs typeface="Arial"/>
              </a:rPr>
              <a:t>THEN</a:t>
            </a:r>
            <a:endParaRPr lang="en-US" sz="2300" b="1" u="sng"/>
          </a:p>
          <a:p>
            <a:pPr marL="0" indent="0">
              <a:lnSpc>
                <a:spcPct val="100000"/>
              </a:lnSpc>
              <a:spcBef>
                <a:spcPts val="0"/>
              </a:spcBef>
              <a:buNone/>
            </a:pPr>
            <a:endParaRPr lang="en-US" sz="2300" b="1" u="sng">
              <a:latin typeface="Arial"/>
              <a:cs typeface="Arial"/>
            </a:endParaRPr>
          </a:p>
          <a:p>
            <a:pPr>
              <a:lnSpc>
                <a:spcPct val="100000"/>
              </a:lnSpc>
              <a:spcBef>
                <a:spcPts val="0"/>
              </a:spcBef>
            </a:pPr>
            <a:r>
              <a:rPr lang="en-US" sz="2000">
                <a:latin typeface="Arial"/>
                <a:cs typeface="Arial"/>
              </a:rPr>
              <a:t>“Break fix”</a:t>
            </a:r>
            <a:endParaRPr lang="en-US"/>
          </a:p>
          <a:p>
            <a:pPr>
              <a:lnSpc>
                <a:spcPct val="100000"/>
              </a:lnSpc>
              <a:spcBef>
                <a:spcPts val="0"/>
              </a:spcBef>
            </a:pPr>
            <a:r>
              <a:rPr lang="en-US" sz="2000">
                <a:latin typeface="Arial"/>
                <a:cs typeface="Arial"/>
              </a:rPr>
              <a:t>1,300 tickets per year</a:t>
            </a:r>
            <a:endParaRPr lang="en-US"/>
          </a:p>
          <a:p>
            <a:pPr>
              <a:lnSpc>
                <a:spcPct val="100000"/>
              </a:lnSpc>
              <a:spcBef>
                <a:spcPts val="0"/>
              </a:spcBef>
            </a:pPr>
            <a:r>
              <a:rPr lang="en-US" sz="2000">
                <a:latin typeface="Arial"/>
                <a:cs typeface="Arial"/>
              </a:rPr>
              <a:t>121,351 emails in 2009</a:t>
            </a:r>
          </a:p>
          <a:p>
            <a:pPr>
              <a:lnSpc>
                <a:spcPct val="100000"/>
              </a:lnSpc>
              <a:spcBef>
                <a:spcPts val="0"/>
              </a:spcBef>
            </a:pPr>
            <a:r>
              <a:rPr lang="en-US" sz="2000">
                <a:latin typeface="Arial"/>
                <a:cs typeface="Arial"/>
              </a:rPr>
              <a:t>77 computers and servers</a:t>
            </a:r>
          </a:p>
          <a:p>
            <a:pPr>
              <a:lnSpc>
                <a:spcPct val="100000"/>
              </a:lnSpc>
              <a:spcBef>
                <a:spcPts val="0"/>
              </a:spcBef>
            </a:pPr>
            <a:r>
              <a:rPr lang="en-US" sz="2000">
                <a:latin typeface="Arial"/>
                <a:cs typeface="Arial"/>
              </a:rPr>
              <a:t>176 cell phones, iPads, and hotspots</a:t>
            </a:r>
            <a:endParaRPr lang="en-US"/>
          </a:p>
          <a:p>
            <a:pPr>
              <a:lnSpc>
                <a:spcPct val="100000"/>
              </a:lnSpc>
              <a:spcBef>
                <a:spcPts val="0"/>
              </a:spcBef>
            </a:pPr>
            <a:endParaRPr lang="en-US" sz="2000">
              <a:highlight>
                <a:srgbClr val="FFFF00"/>
              </a:highlight>
            </a:endParaRPr>
          </a:p>
        </p:txBody>
      </p:sp>
      <p:sp>
        <p:nvSpPr>
          <p:cNvPr id="4" name="Slide Number Placeholder 3">
            <a:extLst>
              <a:ext uri="{FF2B5EF4-FFF2-40B4-BE49-F238E27FC236}">
                <a16:creationId xmlns:a16="http://schemas.microsoft.com/office/drawing/2014/main" id="{AA9C145A-B123-1D94-3114-7AD4E826948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5C52CF12-2330-2EF4-9866-D25C789B1C52}"/>
              </a:ext>
            </a:extLst>
          </p:cNvPr>
          <p:cNvSpPr>
            <a:spLocks noGrp="1"/>
          </p:cNvSpPr>
          <p:nvPr>
            <p:ph type="title"/>
          </p:nvPr>
        </p:nvSpPr>
        <p:spPr/>
        <p:txBody>
          <a:bodyPr>
            <a:noAutofit/>
          </a:bodyPr>
          <a:lstStyle/>
          <a:p>
            <a:r>
              <a:rPr lang="en-US" sz="2800">
                <a:latin typeface="Arial Black"/>
              </a:rPr>
              <a:t>Technology</a:t>
            </a:r>
            <a:br>
              <a:rPr lang="en-US" sz="2800"/>
            </a:br>
            <a:r>
              <a:rPr lang="en-US" sz="2800">
                <a:latin typeface="Arial Black"/>
              </a:rPr>
              <a:t>Dunwoody 2009-2023</a:t>
            </a:r>
            <a:endParaRPr lang="en-US" sz="2800"/>
          </a:p>
        </p:txBody>
      </p:sp>
      <p:sp>
        <p:nvSpPr>
          <p:cNvPr id="5" name="Content Placeholder 2">
            <a:extLst>
              <a:ext uri="{FF2B5EF4-FFF2-40B4-BE49-F238E27FC236}">
                <a16:creationId xmlns:a16="http://schemas.microsoft.com/office/drawing/2014/main" id="{528555AC-5695-5D18-7A0D-263944015E6C}"/>
              </a:ext>
            </a:extLst>
          </p:cNvPr>
          <p:cNvSpPr txBox="1">
            <a:spLocks/>
          </p:cNvSpPr>
          <p:nvPr/>
        </p:nvSpPr>
        <p:spPr>
          <a:xfrm>
            <a:off x="4739868" y="1411816"/>
            <a:ext cx="4130904" cy="494748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300" b="1" i="0" u="sng" strike="noStrike" kern="1200" cap="none" spc="0" normalizeH="0" baseline="0" noProof="0">
                <a:ln>
                  <a:noFill/>
                </a:ln>
                <a:solidFill>
                  <a:prstClr val="black"/>
                </a:solidFill>
                <a:effectLst/>
                <a:uLnTx/>
                <a:uFillTx/>
                <a:latin typeface="Arial"/>
                <a:ea typeface="+mn-ea"/>
                <a:cs typeface="Arial"/>
              </a:rPr>
              <a:t>NOW</a:t>
            </a:r>
            <a:endParaRPr kumimoji="0" lang="en-US" sz="23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300" b="1" i="0" u="sng" strike="noStrike" kern="1200" cap="none" spc="0" normalizeH="0" baseline="0" noProof="0">
              <a:ln>
                <a:noFill/>
              </a:ln>
              <a:solidFill>
                <a:prstClr val="black"/>
              </a:solidFill>
              <a:effectLst/>
              <a:uLnTx/>
              <a:uFillTx/>
              <a:latin typeface="Arial"/>
              <a:ea typeface="+mn-ea"/>
              <a:cs typeface="Arial"/>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a:ea typeface="+mn-ea"/>
                <a:cs typeface="Arial"/>
              </a:rPr>
              <a:t>Proactive and involved</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a:ea typeface="+mn-ea"/>
                <a:cs typeface="Arial"/>
              </a:rPr>
              <a:t>4,500 tickets per year </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a:ea typeface="+mn-ea"/>
                <a:cs typeface="Arial"/>
              </a:rPr>
              <a:t>1,413,799 emails in 2023</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a:ea typeface="+mn-ea"/>
                <a:cs typeface="Arial"/>
              </a:rPr>
              <a:t>236 computers and servers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a:ln>
                  <a:noFill/>
                </a:ln>
                <a:solidFill>
                  <a:prstClr val="black"/>
                </a:solidFill>
                <a:effectLst/>
                <a:uLnTx/>
                <a:uFillTx/>
                <a:latin typeface="Arial"/>
                <a:ea typeface="+mn-ea"/>
                <a:cs typeface="Arial"/>
              </a:rPr>
              <a:t>230</a:t>
            </a:r>
            <a:r>
              <a:rPr kumimoji="0" lang="en-US" sz="2000" b="0" i="0" u="none" strike="noStrike" kern="1200" cap="none" spc="0" normalizeH="0" baseline="0" noProof="0">
                <a:ln>
                  <a:noFill/>
                </a:ln>
                <a:solidFill>
                  <a:prstClr val="black"/>
                </a:solidFill>
                <a:effectLst/>
                <a:uLnTx/>
                <a:uFillTx/>
                <a:latin typeface="Arial"/>
                <a:ea typeface="+mn-ea"/>
                <a:cs typeface="Arial"/>
              </a:rPr>
              <a:t> cell phones, iPads, and hotspots</a:t>
            </a:r>
          </a:p>
        </p:txBody>
      </p:sp>
    </p:spTree>
    <p:extLst>
      <p:ext uri="{BB962C8B-B14F-4D97-AF65-F5344CB8AC3E}">
        <p14:creationId xmlns:p14="http://schemas.microsoft.com/office/powerpoint/2010/main" val="366183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A3AB1-15BF-65ED-1895-A603874D061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AC5427-38C5-0B86-836A-5FFDCFA14515}"/>
              </a:ext>
            </a:extLst>
          </p:cNvPr>
          <p:cNvSpPr>
            <a:spLocks noGrp="1"/>
          </p:cNvSpPr>
          <p:nvPr>
            <p:ph idx="1"/>
          </p:nvPr>
        </p:nvSpPr>
        <p:spPr>
          <a:xfrm>
            <a:off x="437915" y="1408864"/>
            <a:ext cx="4136439" cy="4947487"/>
          </a:xfrm>
        </p:spPr>
        <p:txBody>
          <a:bodyPr vert="horz" lIns="91440" tIns="45720" rIns="91440" bIns="45720" rtlCol="0" anchor="t">
            <a:normAutofit/>
          </a:bodyPr>
          <a:lstStyle/>
          <a:p>
            <a:pPr marL="0" indent="0" algn="ctr">
              <a:lnSpc>
                <a:spcPct val="100000"/>
              </a:lnSpc>
              <a:spcBef>
                <a:spcPts val="0"/>
              </a:spcBef>
              <a:buNone/>
            </a:pPr>
            <a:r>
              <a:rPr lang="en-US" sz="2300" b="1" u="sng">
                <a:latin typeface="Arial"/>
                <a:cs typeface="Arial"/>
              </a:rPr>
              <a:t>THEN</a:t>
            </a:r>
            <a:endParaRPr lang="en-US" sz="2300" b="1" u="sng"/>
          </a:p>
          <a:p>
            <a:pPr marL="0" indent="0">
              <a:lnSpc>
                <a:spcPct val="100000"/>
              </a:lnSpc>
              <a:spcBef>
                <a:spcPts val="0"/>
              </a:spcBef>
              <a:buNone/>
            </a:pPr>
            <a:endParaRPr lang="en-US" sz="2300" b="1" u="sng">
              <a:latin typeface="Arial"/>
              <a:cs typeface="Arial"/>
            </a:endParaRPr>
          </a:p>
          <a:p>
            <a:pPr>
              <a:lnSpc>
                <a:spcPct val="100000"/>
              </a:lnSpc>
              <a:spcBef>
                <a:spcPts val="0"/>
              </a:spcBef>
            </a:pPr>
            <a:r>
              <a:rPr lang="en-US" sz="2000">
                <a:latin typeface="Arial"/>
                <a:cs typeface="Arial"/>
              </a:rPr>
              <a:t>2019 - Ransomware attack</a:t>
            </a:r>
            <a:endParaRPr lang="en-US"/>
          </a:p>
          <a:p>
            <a:pPr>
              <a:lnSpc>
                <a:spcPct val="100000"/>
              </a:lnSpc>
              <a:spcBef>
                <a:spcPts val="0"/>
              </a:spcBef>
            </a:pPr>
            <a:r>
              <a:rPr lang="en-US" sz="2000">
                <a:latin typeface="Arial"/>
                <a:cs typeface="Arial"/>
              </a:rPr>
              <a:t>2020 – Shift to remote work but with an even greater need for cyber security</a:t>
            </a:r>
          </a:p>
          <a:p>
            <a:pPr>
              <a:lnSpc>
                <a:spcPct val="100000"/>
              </a:lnSpc>
              <a:spcBef>
                <a:spcPts val="0"/>
              </a:spcBef>
            </a:pPr>
            <a:r>
              <a:rPr lang="en-US" sz="2000">
                <a:latin typeface="Arial"/>
                <a:cs typeface="Arial"/>
              </a:rPr>
              <a:t>First Council Approved Technology Policy</a:t>
            </a:r>
          </a:p>
          <a:p>
            <a:pPr>
              <a:lnSpc>
                <a:spcPct val="100000"/>
              </a:lnSpc>
              <a:spcBef>
                <a:spcPts val="0"/>
              </a:spcBef>
            </a:pPr>
            <a:endParaRPr lang="en-US" sz="2000">
              <a:highlight>
                <a:srgbClr val="FFFF00"/>
              </a:highlight>
            </a:endParaRPr>
          </a:p>
        </p:txBody>
      </p:sp>
      <p:sp>
        <p:nvSpPr>
          <p:cNvPr id="4" name="Slide Number Placeholder 3">
            <a:extLst>
              <a:ext uri="{FF2B5EF4-FFF2-40B4-BE49-F238E27FC236}">
                <a16:creationId xmlns:a16="http://schemas.microsoft.com/office/drawing/2014/main" id="{0F238BBA-0CF2-593D-D89D-64470CE279B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AF96EE42-4E53-8E3F-F103-DDE59C386E1B}"/>
              </a:ext>
            </a:extLst>
          </p:cNvPr>
          <p:cNvSpPr>
            <a:spLocks noGrp="1"/>
          </p:cNvSpPr>
          <p:nvPr>
            <p:ph type="title"/>
          </p:nvPr>
        </p:nvSpPr>
        <p:spPr/>
        <p:txBody>
          <a:bodyPr>
            <a:noAutofit/>
          </a:bodyPr>
          <a:lstStyle/>
          <a:p>
            <a:r>
              <a:rPr lang="en-US" sz="2800">
                <a:latin typeface="Arial Black"/>
              </a:rPr>
              <a:t>Technology</a:t>
            </a:r>
            <a:br>
              <a:rPr lang="en-US" sz="2800"/>
            </a:br>
            <a:r>
              <a:rPr lang="en-US" sz="2800">
                <a:latin typeface="Arial Black"/>
              </a:rPr>
              <a:t>Dunwoody 2009-2023</a:t>
            </a:r>
            <a:endParaRPr lang="en-US" sz="2800"/>
          </a:p>
        </p:txBody>
      </p:sp>
      <p:sp>
        <p:nvSpPr>
          <p:cNvPr id="5" name="Content Placeholder 2">
            <a:extLst>
              <a:ext uri="{FF2B5EF4-FFF2-40B4-BE49-F238E27FC236}">
                <a16:creationId xmlns:a16="http://schemas.microsoft.com/office/drawing/2014/main" id="{A777E146-91B0-695E-50A7-D3BA354C77C0}"/>
              </a:ext>
            </a:extLst>
          </p:cNvPr>
          <p:cNvSpPr txBox="1">
            <a:spLocks/>
          </p:cNvSpPr>
          <p:nvPr/>
        </p:nvSpPr>
        <p:spPr>
          <a:xfrm>
            <a:off x="4739868" y="1411816"/>
            <a:ext cx="4130904" cy="494748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300" b="1" i="0" u="sng" strike="noStrike" kern="1200" cap="none" spc="0" normalizeH="0" baseline="0" noProof="0">
                <a:ln>
                  <a:noFill/>
                </a:ln>
                <a:solidFill>
                  <a:prstClr val="black"/>
                </a:solidFill>
                <a:effectLst/>
                <a:uLnTx/>
                <a:uFillTx/>
                <a:latin typeface="Arial"/>
                <a:ea typeface="+mn-ea"/>
                <a:cs typeface="Arial"/>
              </a:rPr>
              <a:t>NOW</a:t>
            </a:r>
            <a:endParaRPr kumimoji="0" lang="en-US" sz="23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300" b="1" i="0" u="sng" strike="noStrike" kern="1200" cap="none" spc="0" normalizeH="0" baseline="0" noProof="0">
              <a:ln>
                <a:noFill/>
              </a:ln>
              <a:solidFill>
                <a:prstClr val="black"/>
              </a:solidFill>
              <a:effectLst/>
              <a:uLnTx/>
              <a:uFillTx/>
              <a:latin typeface="Arial"/>
              <a:ea typeface="+mn-ea"/>
              <a:cs typeface="Arial"/>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a:ea typeface="+mn-ea"/>
                <a:cs typeface="Arial"/>
              </a:rPr>
              <a:t>Move to the cloud for security and accessibility</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a:ea typeface="+mn-ea"/>
                <a:cs typeface="Arial"/>
              </a:rPr>
              <a:t>Moved all I.T. costs into the Technology Department to better manage</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a:ea typeface="+mn-ea"/>
                <a:cs typeface="Arial"/>
              </a:rPr>
              <a:t>Top 10 Digital City</a:t>
            </a:r>
          </a:p>
        </p:txBody>
      </p:sp>
    </p:spTree>
    <p:extLst>
      <p:ext uri="{BB962C8B-B14F-4D97-AF65-F5344CB8AC3E}">
        <p14:creationId xmlns:p14="http://schemas.microsoft.com/office/powerpoint/2010/main" val="39897242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B7B8F-2637-DFD9-4449-F75B8005AEB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7BC403-ED14-0303-34EB-A86C7D3158E0}"/>
              </a:ext>
            </a:extLst>
          </p:cNvPr>
          <p:cNvSpPr>
            <a:spLocks noGrp="1"/>
          </p:cNvSpPr>
          <p:nvPr>
            <p:ph idx="1"/>
          </p:nvPr>
        </p:nvSpPr>
        <p:spPr>
          <a:xfrm>
            <a:off x="628650" y="1338605"/>
            <a:ext cx="7886700" cy="4940575"/>
          </a:xfrm>
        </p:spPr>
        <p:txBody>
          <a:bodyPr vert="horz" lIns="91440" tIns="45720" rIns="91440" bIns="45720" rtlCol="0" anchor="t">
            <a:normAutofit/>
          </a:bodyPr>
          <a:lstStyle/>
          <a:p>
            <a:pPr>
              <a:lnSpc>
                <a:spcPct val="100000"/>
              </a:lnSpc>
              <a:spcBef>
                <a:spcPts val="0"/>
              </a:spcBef>
            </a:pPr>
            <a:r>
              <a:rPr lang="en-US">
                <a:latin typeface="Arial"/>
                <a:cs typeface="Arial"/>
              </a:rPr>
              <a:t>Cyber Security will always remain a focus.</a:t>
            </a:r>
            <a:endParaRPr lang="en-US" sz="3600"/>
          </a:p>
          <a:p>
            <a:pPr>
              <a:lnSpc>
                <a:spcPct val="100000"/>
              </a:lnSpc>
              <a:spcBef>
                <a:spcPts val="0"/>
              </a:spcBef>
            </a:pPr>
            <a:r>
              <a:rPr lang="en-US">
                <a:latin typeface="Arial"/>
                <a:cs typeface="Arial"/>
              </a:rPr>
              <a:t>Technology has become a part of everything (even air conditioner filters, umbrellas, dishwashers, and coffee makers have technical elements to them) so we will continue to see an increase in workload and our team’s involvement in projects moving forward.</a:t>
            </a:r>
            <a:endParaRPr lang="en-US"/>
          </a:p>
          <a:p>
            <a:pPr>
              <a:lnSpc>
                <a:spcPct val="100000"/>
              </a:lnSpc>
              <a:spcBef>
                <a:spcPts val="0"/>
              </a:spcBef>
            </a:pPr>
            <a:r>
              <a:rPr lang="en-US">
                <a:latin typeface="Arial"/>
                <a:cs typeface="Arial"/>
              </a:rPr>
              <a:t>The GIS team continue to be relied on more, as well, especially with the increased need with Next Generation 911 GIS data.</a:t>
            </a:r>
          </a:p>
          <a:p>
            <a:pPr>
              <a:lnSpc>
                <a:spcPct val="100000"/>
              </a:lnSpc>
              <a:spcBef>
                <a:spcPts val="0"/>
              </a:spcBef>
            </a:pPr>
            <a:endParaRPr lang="en-US"/>
          </a:p>
          <a:p>
            <a:pPr lvl="1"/>
            <a:endParaRPr lang="en-US" sz="1800" i="1"/>
          </a:p>
          <a:p>
            <a:endParaRPr lang="en-US">
              <a:highlight>
                <a:srgbClr val="FFFF00"/>
              </a:highlight>
            </a:endParaRPr>
          </a:p>
        </p:txBody>
      </p:sp>
      <p:sp>
        <p:nvSpPr>
          <p:cNvPr id="4" name="Slide Number Placeholder 3">
            <a:extLst>
              <a:ext uri="{FF2B5EF4-FFF2-40B4-BE49-F238E27FC236}">
                <a16:creationId xmlns:a16="http://schemas.microsoft.com/office/drawing/2014/main" id="{4375DF3B-EAD1-8924-D1FD-88CCA9BD234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497E332B-40AD-3354-8DA7-76676B15C1E2}"/>
              </a:ext>
            </a:extLst>
          </p:cNvPr>
          <p:cNvSpPr>
            <a:spLocks noGrp="1"/>
          </p:cNvSpPr>
          <p:nvPr>
            <p:ph type="title"/>
          </p:nvPr>
        </p:nvSpPr>
        <p:spPr/>
        <p:txBody>
          <a:bodyPr>
            <a:noAutofit/>
          </a:bodyPr>
          <a:lstStyle/>
          <a:p>
            <a:r>
              <a:rPr lang="en-US" sz="2800">
                <a:latin typeface="Arial Black"/>
              </a:rPr>
              <a:t>Technology</a:t>
            </a:r>
            <a:br>
              <a:rPr lang="en-US" sz="2800"/>
            </a:br>
            <a:r>
              <a:rPr lang="en-US" sz="2800"/>
              <a:t>Dunwoody 2024 through 2034.</a:t>
            </a:r>
          </a:p>
        </p:txBody>
      </p:sp>
    </p:spTree>
    <p:extLst>
      <p:ext uri="{BB962C8B-B14F-4D97-AF65-F5344CB8AC3E}">
        <p14:creationId xmlns:p14="http://schemas.microsoft.com/office/powerpoint/2010/main" val="38034395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0FA48-0682-50BD-774B-72632CD8C8C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8340B8-BE89-62C5-C86C-2EA1D9A36B16}"/>
              </a:ext>
            </a:extLst>
          </p:cNvPr>
          <p:cNvSpPr>
            <a:spLocks noGrp="1"/>
          </p:cNvSpPr>
          <p:nvPr>
            <p:ph idx="1"/>
          </p:nvPr>
        </p:nvSpPr>
        <p:spPr>
          <a:xfrm>
            <a:off x="628650" y="1338605"/>
            <a:ext cx="7886700" cy="4940575"/>
          </a:xfrm>
        </p:spPr>
        <p:txBody>
          <a:bodyPr vert="horz" lIns="91440" tIns="45720" rIns="91440" bIns="45720" rtlCol="0" anchor="t">
            <a:normAutofit/>
          </a:bodyPr>
          <a:lstStyle/>
          <a:p>
            <a:pPr>
              <a:lnSpc>
                <a:spcPct val="100000"/>
              </a:lnSpc>
              <a:spcBef>
                <a:spcPts val="0"/>
              </a:spcBef>
            </a:pPr>
            <a:r>
              <a:rPr lang="en-US">
                <a:latin typeface="Arial"/>
                <a:cs typeface="Arial"/>
              </a:rPr>
              <a:t>With the advancements in AI and Automation, we will also see more need for involvement from the Technology Department in the day-to-day activities of the other departments.  </a:t>
            </a:r>
          </a:p>
          <a:p>
            <a:pPr>
              <a:lnSpc>
                <a:spcPct val="100000"/>
              </a:lnSpc>
              <a:spcBef>
                <a:spcPts val="0"/>
              </a:spcBef>
            </a:pPr>
            <a:endParaRPr lang="en-US">
              <a:latin typeface="Arial"/>
              <a:cs typeface="Arial"/>
            </a:endParaRPr>
          </a:p>
          <a:p>
            <a:pPr lvl="1"/>
            <a:endParaRPr lang="en-US" sz="1800" i="1"/>
          </a:p>
          <a:p>
            <a:endParaRPr lang="en-US">
              <a:highlight>
                <a:srgbClr val="FFFF00"/>
              </a:highlight>
            </a:endParaRPr>
          </a:p>
        </p:txBody>
      </p:sp>
      <p:sp>
        <p:nvSpPr>
          <p:cNvPr id="4" name="Slide Number Placeholder 3">
            <a:extLst>
              <a:ext uri="{FF2B5EF4-FFF2-40B4-BE49-F238E27FC236}">
                <a16:creationId xmlns:a16="http://schemas.microsoft.com/office/drawing/2014/main" id="{7B887E30-0213-1CC7-31E9-6BF0DC0D277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899B4400-0A9C-8543-3CC8-7857EAC6B24D}"/>
              </a:ext>
            </a:extLst>
          </p:cNvPr>
          <p:cNvSpPr>
            <a:spLocks noGrp="1"/>
          </p:cNvSpPr>
          <p:nvPr>
            <p:ph type="title"/>
          </p:nvPr>
        </p:nvSpPr>
        <p:spPr/>
        <p:txBody>
          <a:bodyPr>
            <a:noAutofit/>
          </a:bodyPr>
          <a:lstStyle/>
          <a:p>
            <a:r>
              <a:rPr lang="en-US" sz="2800">
                <a:latin typeface="Arial Black"/>
              </a:rPr>
              <a:t>Technology</a:t>
            </a:r>
            <a:br>
              <a:rPr lang="en-US" sz="2800"/>
            </a:br>
            <a:r>
              <a:rPr lang="en-US" sz="2800">
                <a:latin typeface="Arial Black"/>
              </a:rPr>
              <a:t>Dunwoody 2024 through 2034</a:t>
            </a:r>
          </a:p>
        </p:txBody>
      </p:sp>
    </p:spTree>
    <p:extLst>
      <p:ext uri="{BB962C8B-B14F-4D97-AF65-F5344CB8AC3E}">
        <p14:creationId xmlns:p14="http://schemas.microsoft.com/office/powerpoint/2010/main" val="18855456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89F11-55D0-B044-E8CD-4EF7F5C56B3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E0E43F-61F4-98A4-92FA-AD9B0117C8B0}"/>
              </a:ext>
            </a:extLst>
          </p:cNvPr>
          <p:cNvSpPr>
            <a:spLocks noGrp="1"/>
          </p:cNvSpPr>
          <p:nvPr>
            <p:ph idx="1"/>
          </p:nvPr>
        </p:nvSpPr>
        <p:spPr>
          <a:xfrm>
            <a:off x="628650" y="1338605"/>
            <a:ext cx="7886700" cy="4940575"/>
          </a:xfrm>
        </p:spPr>
        <p:txBody>
          <a:bodyPr vert="horz" lIns="91440" tIns="45720" rIns="91440" bIns="45720" rtlCol="0" anchor="t">
            <a:normAutofit/>
          </a:bodyPr>
          <a:lstStyle/>
          <a:p>
            <a:pPr>
              <a:lnSpc>
                <a:spcPct val="100000"/>
              </a:lnSpc>
              <a:spcBef>
                <a:spcPts val="0"/>
              </a:spcBef>
            </a:pPr>
            <a:r>
              <a:rPr lang="en-US">
                <a:latin typeface="Arial"/>
                <a:cs typeface="Arial"/>
              </a:rPr>
              <a:t>As the City grows, adds more technology, and more personnel in other departments, we will need to consider the additional staffing needs for the technology department to support those increases, also.</a:t>
            </a:r>
          </a:p>
          <a:p>
            <a:pPr>
              <a:lnSpc>
                <a:spcPct val="100000"/>
              </a:lnSpc>
              <a:spcBef>
                <a:spcPts val="0"/>
              </a:spcBef>
            </a:pPr>
            <a:endParaRPr lang="en-US">
              <a:latin typeface="Arial"/>
              <a:cs typeface="Arial"/>
            </a:endParaRPr>
          </a:p>
          <a:p>
            <a:pPr lvl="1"/>
            <a:endParaRPr lang="en-US" sz="1800" i="1"/>
          </a:p>
          <a:p>
            <a:endParaRPr lang="en-US">
              <a:highlight>
                <a:srgbClr val="FFFF00"/>
              </a:highlight>
            </a:endParaRPr>
          </a:p>
        </p:txBody>
      </p:sp>
      <p:sp>
        <p:nvSpPr>
          <p:cNvPr id="4" name="Slide Number Placeholder 3">
            <a:extLst>
              <a:ext uri="{FF2B5EF4-FFF2-40B4-BE49-F238E27FC236}">
                <a16:creationId xmlns:a16="http://schemas.microsoft.com/office/drawing/2014/main" id="{E2ECD787-E4CF-E834-C7C0-A4DE13C4A3F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3D905F2A-D334-87D2-EE1E-04BBF27589DB}"/>
              </a:ext>
            </a:extLst>
          </p:cNvPr>
          <p:cNvSpPr>
            <a:spLocks noGrp="1"/>
          </p:cNvSpPr>
          <p:nvPr>
            <p:ph type="title"/>
          </p:nvPr>
        </p:nvSpPr>
        <p:spPr/>
        <p:txBody>
          <a:bodyPr>
            <a:noAutofit/>
          </a:bodyPr>
          <a:lstStyle/>
          <a:p>
            <a:r>
              <a:rPr lang="en-US" sz="2800">
                <a:latin typeface="Arial Black"/>
              </a:rPr>
              <a:t>Technology</a:t>
            </a:r>
            <a:br>
              <a:rPr lang="en-US" sz="2800"/>
            </a:br>
            <a:r>
              <a:rPr lang="en-US" sz="2800">
                <a:latin typeface="Arial Black"/>
              </a:rPr>
              <a:t>Dunwoody 2024 through 2034</a:t>
            </a:r>
          </a:p>
        </p:txBody>
      </p:sp>
    </p:spTree>
    <p:extLst>
      <p:ext uri="{BB962C8B-B14F-4D97-AF65-F5344CB8AC3E}">
        <p14:creationId xmlns:p14="http://schemas.microsoft.com/office/powerpoint/2010/main" val="933231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15ED2-A1E4-B6D4-E72E-8E3EC17CD63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F0ED459-55B6-2CBF-2520-89F71A40F356}"/>
              </a:ext>
            </a:extLst>
          </p:cNvPr>
          <p:cNvSpPr>
            <a:spLocks noGrp="1"/>
          </p:cNvSpPr>
          <p:nvPr>
            <p:ph type="sldNum" sz="quarter" idx="12"/>
          </p:nvPr>
        </p:nvSpPr>
        <p:spPr/>
        <p:txBody>
          <a:bodyPr/>
          <a:lstStyle/>
          <a:p>
            <a:fld id="{3E6980A2-F130-4742-89EA-C23F98879079}" type="slidenum">
              <a:rPr lang="en-US" smtClean="0"/>
              <a:t>8</a:t>
            </a:fld>
            <a:endParaRPr lang="en-US"/>
          </a:p>
        </p:txBody>
      </p:sp>
      <p:sp>
        <p:nvSpPr>
          <p:cNvPr id="6" name="Title 5">
            <a:extLst>
              <a:ext uri="{FF2B5EF4-FFF2-40B4-BE49-F238E27FC236}">
                <a16:creationId xmlns:a16="http://schemas.microsoft.com/office/drawing/2014/main" id="{2EB8A91C-4F02-F071-DE5B-8B8D9D50EECD}"/>
              </a:ext>
            </a:extLst>
          </p:cNvPr>
          <p:cNvSpPr>
            <a:spLocks noGrp="1"/>
          </p:cNvSpPr>
          <p:nvPr>
            <p:ph type="title"/>
          </p:nvPr>
        </p:nvSpPr>
        <p:spPr/>
        <p:txBody>
          <a:bodyPr>
            <a:noAutofit/>
          </a:bodyPr>
          <a:lstStyle/>
          <a:p>
            <a:r>
              <a:rPr lang="en-US" sz="2800"/>
              <a:t>Economic Development </a:t>
            </a:r>
            <a:br>
              <a:rPr lang="en-US" sz="2800"/>
            </a:br>
            <a:r>
              <a:rPr lang="en-US" sz="2800"/>
              <a:t>Dunwoody from start through 2022</a:t>
            </a:r>
          </a:p>
        </p:txBody>
      </p:sp>
      <p:pic>
        <p:nvPicPr>
          <p:cNvPr id="2" name="Picture 4" descr="Hapag lloyd logo - 3D Warehouse">
            <a:extLst>
              <a:ext uri="{FF2B5EF4-FFF2-40B4-BE49-F238E27FC236}">
                <a16:creationId xmlns:a16="http://schemas.microsoft.com/office/drawing/2014/main" id="{544B8449-E472-8582-3442-B08FD06376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9106" y="1370128"/>
            <a:ext cx="2685535" cy="150892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Nikki Tomlinson - Talent Acquisition Specialist - Insight Global | LinkedIn">
            <a:extLst>
              <a:ext uri="{FF2B5EF4-FFF2-40B4-BE49-F238E27FC236}">
                <a16:creationId xmlns:a16="http://schemas.microsoft.com/office/drawing/2014/main" id="{741015D8-BDFF-A971-1B9D-CE5BF0784D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8458" y="4172147"/>
            <a:ext cx="2828843" cy="20827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Transportation Insight Launches New Technology to Streamline Financial  Settlement">
            <a:extLst>
              <a:ext uri="{FF2B5EF4-FFF2-40B4-BE49-F238E27FC236}">
                <a16:creationId xmlns:a16="http://schemas.microsoft.com/office/drawing/2014/main" id="{CAB4A56C-E8D9-EDEB-E20F-D18531DBF62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5415" y="4172147"/>
            <a:ext cx="3352876" cy="17545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Schindler elevators, escalators, &amp; moving walkways - US &amp; Canada Homepage | Schindler  Elevator">
            <a:extLst>
              <a:ext uri="{FF2B5EF4-FFF2-40B4-BE49-F238E27FC236}">
                <a16:creationId xmlns:a16="http://schemas.microsoft.com/office/drawing/2014/main" id="{F960E4AE-B0C9-0E76-79A2-6EF47D7B77F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09807" y="3100516"/>
            <a:ext cx="2659005" cy="149569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tate Farm® LAUNCHES REFRESHED BRAND PLATFORM">
            <a:extLst>
              <a:ext uri="{FF2B5EF4-FFF2-40B4-BE49-F238E27FC236}">
                <a16:creationId xmlns:a16="http://schemas.microsoft.com/office/drawing/2014/main" id="{D60314F3-C3A2-8AC3-0A25-0C62950FA1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372" y="1962149"/>
            <a:ext cx="3503960" cy="1650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07182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A322C-8D66-285E-A92B-F5A9BD90E94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9F45DE-8AF9-3A28-1209-842F509B4C20}"/>
              </a:ext>
            </a:extLst>
          </p:cNvPr>
          <p:cNvSpPr>
            <a:spLocks noGrp="1"/>
          </p:cNvSpPr>
          <p:nvPr>
            <p:ph idx="1"/>
          </p:nvPr>
        </p:nvSpPr>
        <p:spPr>
          <a:xfrm>
            <a:off x="628650" y="1148669"/>
            <a:ext cx="7886700" cy="5130511"/>
          </a:xfrm>
        </p:spPr>
        <p:txBody>
          <a:bodyPr vert="horz" lIns="91440" tIns="45720" rIns="91440" bIns="45720" rtlCol="0" anchor="t">
            <a:noAutofit/>
          </a:bodyPr>
          <a:lstStyle/>
          <a:p>
            <a:pPr>
              <a:lnSpc>
                <a:spcPct val="100000"/>
              </a:lnSpc>
              <a:spcBef>
                <a:spcPts val="0"/>
              </a:spcBef>
            </a:pPr>
            <a:r>
              <a:rPr lang="en-US" sz="2400">
                <a:latin typeface="Arial"/>
                <a:cs typeface="Arial"/>
              </a:rPr>
              <a:t>Upgrade the Audio Video equipment in the Council Chambers and remaining conference rooms within the next 1-2 years.</a:t>
            </a:r>
            <a:endParaRPr lang="en-US" sz="2400"/>
          </a:p>
          <a:p>
            <a:pPr>
              <a:lnSpc>
                <a:spcPct val="100000"/>
              </a:lnSpc>
              <a:spcBef>
                <a:spcPts val="0"/>
              </a:spcBef>
            </a:pPr>
            <a:r>
              <a:rPr lang="en-US" sz="2400">
                <a:latin typeface="Arial"/>
                <a:cs typeface="Arial"/>
              </a:rPr>
              <a:t>Replace the entire camera security system within the next 2-3 years.</a:t>
            </a:r>
          </a:p>
          <a:p>
            <a:pPr>
              <a:lnSpc>
                <a:spcPct val="100000"/>
              </a:lnSpc>
              <a:spcBef>
                <a:spcPts val="0"/>
              </a:spcBef>
            </a:pPr>
            <a:r>
              <a:rPr lang="en-US" sz="2400">
                <a:latin typeface="Arial"/>
                <a:cs typeface="Arial"/>
              </a:rPr>
              <a:t>The city will need to identify new funds to retain the SEIM/SOC after ARP funds conclude.</a:t>
            </a:r>
            <a:endParaRPr lang="en-US" sz="2400">
              <a:solidFill>
                <a:srgbClr val="808080"/>
              </a:solidFill>
              <a:latin typeface="Arial"/>
              <a:cs typeface="Arial"/>
            </a:endParaRPr>
          </a:p>
          <a:p>
            <a:pPr>
              <a:lnSpc>
                <a:spcPct val="100000"/>
              </a:lnSpc>
              <a:spcBef>
                <a:spcPts val="0"/>
              </a:spcBef>
            </a:pPr>
            <a:endParaRPr lang="en-US" sz="2000">
              <a:latin typeface="Arial"/>
              <a:cs typeface="Arial"/>
            </a:endParaRPr>
          </a:p>
          <a:p>
            <a:pPr>
              <a:lnSpc>
                <a:spcPct val="100000"/>
              </a:lnSpc>
              <a:spcBef>
                <a:spcPts val="0"/>
              </a:spcBef>
            </a:pPr>
            <a:endParaRPr lang="en-US" sz="2000">
              <a:latin typeface="Arial"/>
              <a:cs typeface="Arial"/>
            </a:endParaRPr>
          </a:p>
          <a:p>
            <a:pPr lvl="1"/>
            <a:endParaRPr lang="en-US" sz="1800" i="1"/>
          </a:p>
          <a:p>
            <a:endParaRPr lang="en-US" sz="2400">
              <a:highlight>
                <a:srgbClr val="FFFF00"/>
              </a:highlight>
            </a:endParaRPr>
          </a:p>
        </p:txBody>
      </p:sp>
      <p:sp>
        <p:nvSpPr>
          <p:cNvPr id="4" name="Slide Number Placeholder 3">
            <a:extLst>
              <a:ext uri="{FF2B5EF4-FFF2-40B4-BE49-F238E27FC236}">
                <a16:creationId xmlns:a16="http://schemas.microsoft.com/office/drawing/2014/main" id="{D33DA8BE-ED57-88CD-CFAE-603A3598817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1A56C889-B255-10D6-C307-A8BCDE2C4657}"/>
              </a:ext>
            </a:extLst>
          </p:cNvPr>
          <p:cNvSpPr>
            <a:spLocks noGrp="1"/>
          </p:cNvSpPr>
          <p:nvPr>
            <p:ph type="title"/>
          </p:nvPr>
        </p:nvSpPr>
        <p:spPr/>
        <p:txBody>
          <a:bodyPr>
            <a:noAutofit/>
          </a:bodyPr>
          <a:lstStyle/>
          <a:p>
            <a:r>
              <a:rPr lang="en-US" sz="2800">
                <a:latin typeface="Arial Black"/>
              </a:rPr>
              <a:t>Technology</a:t>
            </a:r>
            <a:br>
              <a:rPr lang="en-US" sz="2800"/>
            </a:br>
            <a:r>
              <a:rPr lang="en-US" sz="2800">
                <a:latin typeface="Arial Black"/>
              </a:rPr>
              <a:t>Dunwoody 2024 through 2034</a:t>
            </a:r>
          </a:p>
        </p:txBody>
      </p:sp>
    </p:spTree>
    <p:extLst>
      <p:ext uri="{BB962C8B-B14F-4D97-AF65-F5344CB8AC3E}">
        <p14:creationId xmlns:p14="http://schemas.microsoft.com/office/powerpoint/2010/main" val="24354981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165DB-7F26-9125-D86F-28E8619CE45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D4C585-2758-FF3C-57AC-86FF39FFC8DE}"/>
              </a:ext>
            </a:extLst>
          </p:cNvPr>
          <p:cNvSpPr>
            <a:spLocks noGrp="1"/>
          </p:cNvSpPr>
          <p:nvPr>
            <p:ph idx="1"/>
          </p:nvPr>
        </p:nvSpPr>
        <p:spPr>
          <a:xfrm>
            <a:off x="628650" y="1148669"/>
            <a:ext cx="7886700" cy="5130511"/>
          </a:xfrm>
        </p:spPr>
        <p:txBody>
          <a:bodyPr vert="horz" lIns="91440" tIns="45720" rIns="91440" bIns="45720" rtlCol="0" anchor="t">
            <a:noAutofit/>
          </a:bodyPr>
          <a:lstStyle/>
          <a:p>
            <a:pPr>
              <a:lnSpc>
                <a:spcPct val="100000"/>
              </a:lnSpc>
              <a:spcBef>
                <a:spcPts val="0"/>
              </a:spcBef>
            </a:pPr>
            <a:r>
              <a:rPr lang="en-US" sz="2400">
                <a:latin typeface="Arial"/>
                <a:cs typeface="Arial"/>
              </a:rPr>
              <a:t>Network refresh in the next 5-6 years.</a:t>
            </a:r>
            <a:endParaRPr lang="en-US" sz="2400"/>
          </a:p>
          <a:p>
            <a:pPr>
              <a:lnSpc>
                <a:spcPct val="100000"/>
              </a:lnSpc>
              <a:spcBef>
                <a:spcPts val="0"/>
              </a:spcBef>
            </a:pPr>
            <a:r>
              <a:rPr lang="en-US" sz="2400">
                <a:latin typeface="Arial"/>
                <a:cs typeface="Arial"/>
              </a:rPr>
              <a:t>Budget for annually recurring hardware replacements.  </a:t>
            </a:r>
            <a:endParaRPr lang="en-US" sz="2400"/>
          </a:p>
          <a:p>
            <a:pPr>
              <a:lnSpc>
                <a:spcPct val="100000"/>
              </a:lnSpc>
              <a:spcBef>
                <a:spcPts val="0"/>
              </a:spcBef>
            </a:pPr>
            <a:r>
              <a:rPr lang="en-US" sz="2400">
                <a:latin typeface="Arial"/>
                <a:cs typeface="Arial"/>
              </a:rPr>
              <a:t>Add patching software, a new remote management software, a contract processing application, vendor security tracking software, DNS protection, an upgraded court application, kiosks for our citizens at City Hall, and an application for Economic Development.</a:t>
            </a:r>
            <a:endParaRPr lang="en-US" sz="2400"/>
          </a:p>
          <a:p>
            <a:pPr>
              <a:lnSpc>
                <a:spcPct val="100000"/>
              </a:lnSpc>
              <a:spcBef>
                <a:spcPts val="0"/>
              </a:spcBef>
            </a:pPr>
            <a:endParaRPr lang="en-US" sz="2000">
              <a:latin typeface="Arial"/>
              <a:cs typeface="Arial"/>
            </a:endParaRPr>
          </a:p>
          <a:p>
            <a:pPr>
              <a:lnSpc>
                <a:spcPct val="100000"/>
              </a:lnSpc>
              <a:spcBef>
                <a:spcPts val="0"/>
              </a:spcBef>
            </a:pPr>
            <a:endParaRPr lang="en-US" sz="2000">
              <a:latin typeface="Arial"/>
              <a:cs typeface="Arial"/>
            </a:endParaRPr>
          </a:p>
          <a:p>
            <a:pPr lvl="1"/>
            <a:endParaRPr lang="en-US" sz="1800" i="1"/>
          </a:p>
          <a:p>
            <a:endParaRPr lang="en-US" sz="2400">
              <a:highlight>
                <a:srgbClr val="FFFF00"/>
              </a:highlight>
            </a:endParaRPr>
          </a:p>
        </p:txBody>
      </p:sp>
      <p:sp>
        <p:nvSpPr>
          <p:cNvPr id="4" name="Slide Number Placeholder 3">
            <a:extLst>
              <a:ext uri="{FF2B5EF4-FFF2-40B4-BE49-F238E27FC236}">
                <a16:creationId xmlns:a16="http://schemas.microsoft.com/office/drawing/2014/main" id="{45F25EF8-EA73-A505-B828-214CDA564EF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4A31B786-FC93-D165-E8B7-E30341F7B839}"/>
              </a:ext>
            </a:extLst>
          </p:cNvPr>
          <p:cNvSpPr>
            <a:spLocks noGrp="1"/>
          </p:cNvSpPr>
          <p:nvPr>
            <p:ph type="title"/>
          </p:nvPr>
        </p:nvSpPr>
        <p:spPr/>
        <p:txBody>
          <a:bodyPr>
            <a:noAutofit/>
          </a:bodyPr>
          <a:lstStyle/>
          <a:p>
            <a:r>
              <a:rPr lang="en-US" sz="2800">
                <a:latin typeface="Arial Black"/>
              </a:rPr>
              <a:t>Technology</a:t>
            </a:r>
            <a:br>
              <a:rPr lang="en-US" sz="2800"/>
            </a:br>
            <a:r>
              <a:rPr lang="en-US" sz="2800">
                <a:latin typeface="Arial Black"/>
              </a:rPr>
              <a:t>Dunwoody 2024 through 2034</a:t>
            </a:r>
          </a:p>
        </p:txBody>
      </p:sp>
    </p:spTree>
    <p:extLst>
      <p:ext uri="{BB962C8B-B14F-4D97-AF65-F5344CB8AC3E}">
        <p14:creationId xmlns:p14="http://schemas.microsoft.com/office/powerpoint/2010/main" val="5602974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F0C391-A805-8F07-851F-35B222D2A3C7}"/>
              </a:ext>
            </a:extLst>
          </p:cNvPr>
          <p:cNvSpPr>
            <a:spLocks noGrp="1"/>
          </p:cNvSpPr>
          <p:nvPr>
            <p:ph idx="1"/>
          </p:nvPr>
        </p:nvSpPr>
        <p:spPr>
          <a:xfrm>
            <a:off x="628650" y="1338605"/>
            <a:ext cx="7886700" cy="4348163"/>
          </a:xfrm>
        </p:spPr>
        <p:txBody>
          <a:bodyPr vert="horz" lIns="91440" tIns="45720" rIns="91440" bIns="45720" rtlCol="0" anchor="t">
            <a:normAutofit fontScale="32500" lnSpcReduction="20000"/>
          </a:bodyPr>
          <a:lstStyle/>
          <a:p>
            <a:pPr>
              <a:lnSpc>
                <a:spcPct val="100000"/>
              </a:lnSpc>
              <a:spcBef>
                <a:spcPts val="0"/>
              </a:spcBef>
            </a:pPr>
            <a:r>
              <a:rPr lang="en-US" sz="7400">
                <a:latin typeface="Arial"/>
                <a:cs typeface="Arial"/>
              </a:rPr>
              <a:t>First court session held at the South Terraces on February 25, 2009.  Volunteer Bailiffs assisted at that session and have continued to do so for 15 years.</a:t>
            </a:r>
          </a:p>
          <a:p>
            <a:pPr marL="0" indent="0">
              <a:lnSpc>
                <a:spcPct val="100000"/>
              </a:lnSpc>
              <a:spcBef>
                <a:spcPts val="0"/>
              </a:spcBef>
              <a:buNone/>
            </a:pPr>
            <a:endParaRPr lang="en-US" sz="7400">
              <a:latin typeface="Arial"/>
              <a:cs typeface="Arial"/>
            </a:endParaRPr>
          </a:p>
          <a:p>
            <a:pPr>
              <a:lnSpc>
                <a:spcPct val="100000"/>
              </a:lnSpc>
              <a:spcBef>
                <a:spcPts val="0"/>
              </a:spcBef>
            </a:pPr>
            <a:r>
              <a:rPr lang="en-US" sz="7400">
                <a:latin typeface="Arial"/>
                <a:cs typeface="Arial"/>
              </a:rPr>
              <a:t>The City Clerk’s office began processing open records requests and have processed in excess of 35,000 requests as of 12/31/2023.</a:t>
            </a:r>
          </a:p>
          <a:p>
            <a:pPr marL="0" indent="0">
              <a:lnSpc>
                <a:spcPct val="100000"/>
              </a:lnSpc>
              <a:spcBef>
                <a:spcPts val="0"/>
              </a:spcBef>
              <a:buNone/>
            </a:pPr>
            <a:endParaRPr lang="en-US" sz="7400">
              <a:latin typeface="Arial"/>
              <a:cs typeface="Arial"/>
            </a:endParaRPr>
          </a:p>
          <a:p>
            <a:pPr>
              <a:lnSpc>
                <a:spcPct val="100000"/>
              </a:lnSpc>
              <a:spcBef>
                <a:spcPts val="0"/>
              </a:spcBef>
            </a:pPr>
            <a:r>
              <a:rPr lang="en-US" sz="7400">
                <a:latin typeface="Arial"/>
                <a:cs typeface="Arial"/>
              </a:rPr>
              <a:t>Completed all election processes and procedures required by the Georgia Election Code for eleven elections.</a:t>
            </a:r>
          </a:p>
          <a:p>
            <a:pPr marL="0" indent="0">
              <a:lnSpc>
                <a:spcPct val="100000"/>
              </a:lnSpc>
              <a:spcBef>
                <a:spcPts val="0"/>
              </a:spcBef>
              <a:buNone/>
            </a:pPr>
            <a:endParaRPr lang="en-US" sz="7400">
              <a:latin typeface="Arial"/>
              <a:cs typeface="Arial"/>
            </a:endParaRPr>
          </a:p>
          <a:p>
            <a:pPr>
              <a:lnSpc>
                <a:spcPct val="100000"/>
              </a:lnSpc>
              <a:spcBef>
                <a:spcPts val="0"/>
              </a:spcBef>
            </a:pPr>
            <a:endParaRPr lang="en-US" sz="7400">
              <a:latin typeface="Arial"/>
              <a:cs typeface="Arial"/>
            </a:endParaRPr>
          </a:p>
          <a:p>
            <a:pPr>
              <a:lnSpc>
                <a:spcPct val="100000"/>
              </a:lnSpc>
              <a:spcBef>
                <a:spcPts val="0"/>
              </a:spcBef>
            </a:pPr>
            <a:endParaRPr lang="en-US">
              <a:latin typeface="Arial"/>
              <a:cs typeface="Arial"/>
            </a:endParaRPr>
          </a:p>
          <a:p>
            <a:pPr>
              <a:lnSpc>
                <a:spcPct val="100000"/>
              </a:lnSpc>
              <a:spcBef>
                <a:spcPts val="0"/>
              </a:spcBef>
            </a:pPr>
            <a:endParaRPr lang="en-US">
              <a:latin typeface="Arial"/>
              <a:cs typeface="Arial"/>
            </a:endParaRPr>
          </a:p>
          <a:p>
            <a:pPr>
              <a:lnSpc>
                <a:spcPct val="100000"/>
              </a:lnSpc>
              <a:spcBef>
                <a:spcPts val="0"/>
              </a:spcBef>
            </a:pPr>
            <a:endParaRPr lang="en-US" sz="2800">
              <a:latin typeface="Arial"/>
              <a:cs typeface="Arial"/>
            </a:endParaRPr>
          </a:p>
          <a:p>
            <a:pPr lvl="1"/>
            <a:endParaRPr lang="en-US" i="1"/>
          </a:p>
          <a:p>
            <a:endParaRPr lang="en-US">
              <a:highlight>
                <a:srgbClr val="FFFF00"/>
              </a:highlight>
            </a:endParaRPr>
          </a:p>
        </p:txBody>
      </p:sp>
      <p:sp>
        <p:nvSpPr>
          <p:cNvPr id="4" name="Slide Number Placeholder 3">
            <a:extLst>
              <a:ext uri="{FF2B5EF4-FFF2-40B4-BE49-F238E27FC236}">
                <a16:creationId xmlns:a16="http://schemas.microsoft.com/office/drawing/2014/main" id="{70837440-3BE6-3E10-01AE-D8F17CBE874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AAB655C7-AA0B-B62F-6EE0-537CD3B3F2C5}"/>
              </a:ext>
            </a:extLst>
          </p:cNvPr>
          <p:cNvSpPr>
            <a:spLocks noGrp="1"/>
          </p:cNvSpPr>
          <p:nvPr>
            <p:ph type="title"/>
          </p:nvPr>
        </p:nvSpPr>
        <p:spPr/>
        <p:txBody>
          <a:bodyPr>
            <a:noAutofit/>
          </a:bodyPr>
          <a:lstStyle/>
          <a:p>
            <a:r>
              <a:rPr lang="en-US" sz="2800"/>
              <a:t>City Clerk’s Office</a:t>
            </a:r>
            <a:br>
              <a:rPr lang="en-US" sz="2800"/>
            </a:br>
            <a:r>
              <a:rPr lang="en-US" sz="2800"/>
              <a:t>Dunwoody from start through 2022</a:t>
            </a:r>
          </a:p>
        </p:txBody>
      </p:sp>
    </p:spTree>
    <p:extLst>
      <p:ext uri="{BB962C8B-B14F-4D97-AF65-F5344CB8AC3E}">
        <p14:creationId xmlns:p14="http://schemas.microsoft.com/office/powerpoint/2010/main" val="388788148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67533-0A4E-CCB5-B361-AE8FE780995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221AA9-D061-852E-B2C1-69C105F03321}"/>
              </a:ext>
            </a:extLst>
          </p:cNvPr>
          <p:cNvSpPr>
            <a:spLocks noGrp="1"/>
          </p:cNvSpPr>
          <p:nvPr>
            <p:ph idx="1"/>
          </p:nvPr>
        </p:nvSpPr>
        <p:spPr>
          <a:xfrm>
            <a:off x="628650" y="1338605"/>
            <a:ext cx="7886700" cy="4348163"/>
          </a:xfrm>
        </p:spPr>
        <p:txBody>
          <a:bodyPr vert="horz" lIns="91440" tIns="45720" rIns="91440" bIns="45720" rtlCol="0" anchor="t">
            <a:normAutofit/>
          </a:bodyPr>
          <a:lstStyle/>
          <a:p>
            <a:pPr>
              <a:lnSpc>
                <a:spcPct val="100000"/>
              </a:lnSpc>
              <a:spcBef>
                <a:spcPts val="0"/>
              </a:spcBef>
            </a:pPr>
            <a:r>
              <a:rPr lang="en-US">
                <a:latin typeface="Arial"/>
                <a:cs typeface="Arial"/>
              </a:rPr>
              <a:t>The City Clerk’s Office processed 6,076 open records requests in 2023.</a:t>
            </a:r>
          </a:p>
          <a:p>
            <a:pPr marL="0" indent="0">
              <a:lnSpc>
                <a:spcPct val="100000"/>
              </a:lnSpc>
              <a:spcBef>
                <a:spcPts val="0"/>
              </a:spcBef>
              <a:buNone/>
            </a:pPr>
            <a:endParaRPr lang="en-US">
              <a:latin typeface="Arial"/>
              <a:cs typeface="Arial"/>
            </a:endParaRPr>
          </a:p>
          <a:p>
            <a:pPr marL="0" indent="0">
              <a:lnSpc>
                <a:spcPct val="100000"/>
              </a:lnSpc>
              <a:spcBef>
                <a:spcPts val="0"/>
              </a:spcBef>
              <a:buNone/>
            </a:pPr>
            <a:endParaRPr lang="en-US">
              <a:latin typeface="Arial"/>
              <a:cs typeface="Arial"/>
            </a:endParaRPr>
          </a:p>
          <a:p>
            <a:pPr marL="0" indent="0">
              <a:lnSpc>
                <a:spcPct val="100000"/>
              </a:lnSpc>
              <a:spcBef>
                <a:spcPts val="0"/>
              </a:spcBef>
              <a:buNone/>
            </a:pPr>
            <a:endParaRPr lang="en-US">
              <a:latin typeface="Arial"/>
              <a:cs typeface="Arial"/>
            </a:endParaRPr>
          </a:p>
          <a:p>
            <a:pPr>
              <a:lnSpc>
                <a:spcPct val="100000"/>
              </a:lnSpc>
              <a:spcBef>
                <a:spcPts val="0"/>
              </a:spcBef>
            </a:pPr>
            <a:endParaRPr lang="en-US" sz="2800">
              <a:latin typeface="Arial"/>
              <a:cs typeface="Arial"/>
            </a:endParaRPr>
          </a:p>
          <a:p>
            <a:pPr lvl="1"/>
            <a:endParaRPr lang="en-US" i="1"/>
          </a:p>
          <a:p>
            <a:endParaRPr lang="en-US">
              <a:highlight>
                <a:srgbClr val="FFFF00"/>
              </a:highlight>
            </a:endParaRPr>
          </a:p>
        </p:txBody>
      </p:sp>
      <p:sp>
        <p:nvSpPr>
          <p:cNvPr id="4" name="Slide Number Placeholder 3">
            <a:extLst>
              <a:ext uri="{FF2B5EF4-FFF2-40B4-BE49-F238E27FC236}">
                <a16:creationId xmlns:a16="http://schemas.microsoft.com/office/drawing/2014/main" id="{38E8D467-ECA1-DDA7-4D7D-F718FF5DC9F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C032940D-C4B9-2526-18B9-2A99BA4DFB77}"/>
              </a:ext>
            </a:extLst>
          </p:cNvPr>
          <p:cNvSpPr>
            <a:spLocks noGrp="1"/>
          </p:cNvSpPr>
          <p:nvPr>
            <p:ph type="title"/>
          </p:nvPr>
        </p:nvSpPr>
        <p:spPr/>
        <p:txBody>
          <a:bodyPr>
            <a:noAutofit/>
          </a:bodyPr>
          <a:lstStyle/>
          <a:p>
            <a:r>
              <a:rPr lang="en-US" sz="2800"/>
              <a:t>City Clerk’s Office</a:t>
            </a:r>
            <a:br>
              <a:rPr lang="en-US" sz="2800"/>
            </a:br>
            <a:r>
              <a:rPr lang="en-US" sz="2800"/>
              <a:t>Dunwoody 2023</a:t>
            </a:r>
          </a:p>
        </p:txBody>
      </p:sp>
    </p:spTree>
    <p:extLst>
      <p:ext uri="{BB962C8B-B14F-4D97-AF65-F5344CB8AC3E}">
        <p14:creationId xmlns:p14="http://schemas.microsoft.com/office/powerpoint/2010/main" val="27938045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B7B8F-2637-DFD9-4449-F75B8005AEB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7BC403-ED14-0303-34EB-A86C7D3158E0}"/>
              </a:ext>
            </a:extLst>
          </p:cNvPr>
          <p:cNvSpPr>
            <a:spLocks noGrp="1"/>
          </p:cNvSpPr>
          <p:nvPr>
            <p:ph idx="1"/>
          </p:nvPr>
        </p:nvSpPr>
        <p:spPr>
          <a:xfrm>
            <a:off x="628650" y="1338605"/>
            <a:ext cx="7886700" cy="4348163"/>
          </a:xfrm>
        </p:spPr>
        <p:txBody>
          <a:bodyPr vert="horz" lIns="91440" tIns="45720" rIns="91440" bIns="45720" rtlCol="0" anchor="t">
            <a:normAutofit fontScale="92500" lnSpcReduction="10000"/>
          </a:bodyPr>
          <a:lstStyle/>
          <a:p>
            <a:pPr>
              <a:lnSpc>
                <a:spcPct val="100000"/>
              </a:lnSpc>
              <a:spcBef>
                <a:spcPts val="0"/>
              </a:spcBef>
            </a:pPr>
            <a:r>
              <a:rPr lang="en-US">
                <a:latin typeface="Arial"/>
                <a:cs typeface="Arial"/>
              </a:rPr>
              <a:t>Complete all processes and procedures for the 2025, 2027, 2029, 2031, 2033, and 2034 General Elections, as well as any special elections that may be held outside of the November election dates.</a:t>
            </a:r>
          </a:p>
          <a:p>
            <a:pPr marL="0" indent="0">
              <a:lnSpc>
                <a:spcPct val="100000"/>
              </a:lnSpc>
              <a:spcBef>
                <a:spcPts val="0"/>
              </a:spcBef>
              <a:buNone/>
            </a:pPr>
            <a:endParaRPr lang="en-US">
              <a:latin typeface="Arial"/>
              <a:cs typeface="Arial"/>
            </a:endParaRPr>
          </a:p>
          <a:p>
            <a:pPr>
              <a:lnSpc>
                <a:spcPct val="100000"/>
              </a:lnSpc>
              <a:spcBef>
                <a:spcPts val="0"/>
              </a:spcBef>
            </a:pPr>
            <a:r>
              <a:rPr lang="en-US">
                <a:latin typeface="Arial"/>
                <a:cs typeface="Arial"/>
              </a:rPr>
              <a:t>Complete purging of all city records that have met their retention dates.</a:t>
            </a:r>
          </a:p>
          <a:p>
            <a:pPr marL="0" indent="0">
              <a:lnSpc>
                <a:spcPct val="100000"/>
              </a:lnSpc>
              <a:spcBef>
                <a:spcPts val="0"/>
              </a:spcBef>
              <a:buNone/>
            </a:pPr>
            <a:endParaRPr lang="en-US">
              <a:latin typeface="Arial"/>
              <a:cs typeface="Arial"/>
            </a:endParaRPr>
          </a:p>
          <a:p>
            <a:pPr>
              <a:lnSpc>
                <a:spcPct val="100000"/>
              </a:lnSpc>
              <a:spcBef>
                <a:spcPts val="0"/>
              </a:spcBef>
            </a:pPr>
            <a:r>
              <a:rPr lang="en-US">
                <a:latin typeface="Arial"/>
                <a:cs typeface="Arial"/>
              </a:rPr>
              <a:t>Have all city records stored electronically in the city’s records system.</a:t>
            </a:r>
          </a:p>
          <a:p>
            <a:pPr>
              <a:lnSpc>
                <a:spcPct val="100000"/>
              </a:lnSpc>
              <a:spcBef>
                <a:spcPts val="0"/>
              </a:spcBef>
            </a:pPr>
            <a:endParaRPr lang="en-US" sz="2800">
              <a:latin typeface="Arial"/>
              <a:cs typeface="Arial"/>
            </a:endParaRPr>
          </a:p>
          <a:p>
            <a:pPr lvl="1"/>
            <a:endParaRPr lang="en-US" i="1"/>
          </a:p>
          <a:p>
            <a:endParaRPr lang="en-US">
              <a:highlight>
                <a:srgbClr val="FFFF00"/>
              </a:highlight>
            </a:endParaRPr>
          </a:p>
        </p:txBody>
      </p:sp>
      <p:sp>
        <p:nvSpPr>
          <p:cNvPr id="4" name="Slide Number Placeholder 3">
            <a:extLst>
              <a:ext uri="{FF2B5EF4-FFF2-40B4-BE49-F238E27FC236}">
                <a16:creationId xmlns:a16="http://schemas.microsoft.com/office/drawing/2014/main" id="{4375DF3B-EAD1-8924-D1FD-88CCA9BD234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497E332B-40AD-3354-8DA7-76676B15C1E2}"/>
              </a:ext>
            </a:extLst>
          </p:cNvPr>
          <p:cNvSpPr>
            <a:spLocks noGrp="1"/>
          </p:cNvSpPr>
          <p:nvPr>
            <p:ph type="title"/>
          </p:nvPr>
        </p:nvSpPr>
        <p:spPr/>
        <p:txBody>
          <a:bodyPr>
            <a:noAutofit/>
          </a:bodyPr>
          <a:lstStyle/>
          <a:p>
            <a:r>
              <a:rPr lang="en-US" sz="2800">
                <a:latin typeface="Arial Black"/>
              </a:rPr>
              <a:t>City Clerk’s Office</a:t>
            </a:r>
            <a:br>
              <a:rPr lang="en-US" sz="2800"/>
            </a:br>
            <a:r>
              <a:rPr lang="en-US" sz="2800">
                <a:latin typeface="Arial Black"/>
              </a:rPr>
              <a:t>Dunwoody 2024 through 2034</a:t>
            </a:r>
          </a:p>
        </p:txBody>
      </p:sp>
    </p:spTree>
    <p:extLst>
      <p:ext uri="{BB962C8B-B14F-4D97-AF65-F5344CB8AC3E}">
        <p14:creationId xmlns:p14="http://schemas.microsoft.com/office/powerpoint/2010/main" val="157934525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F0C391-A805-8F07-851F-35B222D2A3C7}"/>
              </a:ext>
            </a:extLst>
          </p:cNvPr>
          <p:cNvSpPr>
            <a:spLocks noGrp="1"/>
          </p:cNvSpPr>
          <p:nvPr>
            <p:ph idx="1"/>
          </p:nvPr>
        </p:nvSpPr>
        <p:spPr>
          <a:xfrm>
            <a:off x="478066" y="1361168"/>
            <a:ext cx="5053059" cy="4348163"/>
          </a:xfrm>
        </p:spPr>
        <p:txBody>
          <a:bodyPr vert="horz" lIns="91440" tIns="45720" rIns="91440" bIns="45720" rtlCol="0" anchor="t">
            <a:noAutofit/>
          </a:bodyPr>
          <a:lstStyle/>
          <a:p>
            <a:pPr>
              <a:lnSpc>
                <a:spcPct val="100000"/>
              </a:lnSpc>
              <a:spcBef>
                <a:spcPts val="0"/>
              </a:spcBef>
            </a:pPr>
            <a:r>
              <a:rPr lang="en-US" sz="2400" u="sng">
                <a:latin typeface="Arial"/>
                <a:cs typeface="Arial"/>
              </a:rPr>
              <a:t>Dunwoody website </a:t>
            </a:r>
            <a:r>
              <a:rPr lang="en-US" sz="2400">
                <a:latin typeface="Arial"/>
                <a:cs typeface="Arial"/>
              </a:rPr>
              <a:t>– 591,736 unique page views in 2023</a:t>
            </a:r>
          </a:p>
          <a:p>
            <a:pPr>
              <a:lnSpc>
                <a:spcPct val="100000"/>
              </a:lnSpc>
              <a:spcBef>
                <a:spcPts val="0"/>
              </a:spcBef>
            </a:pPr>
            <a:r>
              <a:rPr lang="en-US" sz="2400" u="sng">
                <a:latin typeface="Arial"/>
                <a:cs typeface="Arial"/>
              </a:rPr>
              <a:t>Dunwoody Digest </a:t>
            </a:r>
            <a:r>
              <a:rPr lang="en-US" sz="2400">
                <a:latin typeface="Arial"/>
                <a:cs typeface="Arial"/>
              </a:rPr>
              <a:t>– only communications piece mailed to 22K residential and business addresses</a:t>
            </a:r>
          </a:p>
          <a:p>
            <a:pPr>
              <a:lnSpc>
                <a:spcPct val="100000"/>
              </a:lnSpc>
              <a:spcBef>
                <a:spcPts val="0"/>
              </a:spcBef>
            </a:pPr>
            <a:r>
              <a:rPr lang="en-US" sz="2400" u="sng">
                <a:latin typeface="Arial"/>
                <a:cs typeface="Arial"/>
              </a:rPr>
              <a:t>Newsletters</a:t>
            </a:r>
            <a:r>
              <a:rPr lang="en-US" sz="2400">
                <a:latin typeface="Arial"/>
                <a:cs typeface="Arial"/>
              </a:rPr>
              <a:t> – 13k subscribers, 55% open rate</a:t>
            </a:r>
          </a:p>
          <a:p>
            <a:pPr>
              <a:lnSpc>
                <a:spcPct val="100000"/>
              </a:lnSpc>
              <a:spcBef>
                <a:spcPts val="0"/>
              </a:spcBef>
            </a:pPr>
            <a:r>
              <a:rPr lang="en-US" sz="2400" u="sng">
                <a:latin typeface="Arial"/>
                <a:cs typeface="Arial"/>
              </a:rPr>
              <a:t>Social media </a:t>
            </a:r>
            <a:r>
              <a:rPr lang="en-US" sz="2400">
                <a:latin typeface="Arial"/>
                <a:cs typeface="Arial"/>
              </a:rPr>
              <a:t>– Facebook (9.5K), Instagram (5.9K), LinkedIn (1.2K), “X” (7.6K), </a:t>
            </a:r>
            <a:r>
              <a:rPr lang="en-US" sz="2400" err="1">
                <a:latin typeface="Arial"/>
                <a:cs typeface="Arial"/>
              </a:rPr>
              <a:t>Nextdoor</a:t>
            </a:r>
            <a:r>
              <a:rPr lang="en-US" sz="2400">
                <a:latin typeface="Arial"/>
                <a:cs typeface="Arial"/>
              </a:rPr>
              <a:t>, Dunwoody app</a:t>
            </a:r>
          </a:p>
          <a:p>
            <a:pPr>
              <a:lnSpc>
                <a:spcPct val="100000"/>
              </a:lnSpc>
              <a:spcBef>
                <a:spcPts val="0"/>
              </a:spcBef>
            </a:pPr>
            <a:endParaRPr lang="en-US" sz="2400">
              <a:latin typeface="Arial"/>
              <a:cs typeface="Arial"/>
            </a:endParaRPr>
          </a:p>
          <a:p>
            <a:pPr>
              <a:lnSpc>
                <a:spcPct val="100000"/>
              </a:lnSpc>
              <a:spcBef>
                <a:spcPts val="0"/>
              </a:spcBef>
            </a:pPr>
            <a:endParaRPr lang="en-US" sz="2400">
              <a:latin typeface="Arial"/>
              <a:cs typeface="Arial"/>
            </a:endParaRPr>
          </a:p>
          <a:p>
            <a:pPr lvl="1"/>
            <a:endParaRPr lang="en-US" i="1"/>
          </a:p>
          <a:p>
            <a:endParaRPr lang="en-US" sz="2400">
              <a:highlight>
                <a:srgbClr val="FFFF00"/>
              </a:highlight>
            </a:endParaRPr>
          </a:p>
        </p:txBody>
      </p:sp>
      <p:sp>
        <p:nvSpPr>
          <p:cNvPr id="4" name="Slide Number Placeholder 3">
            <a:extLst>
              <a:ext uri="{FF2B5EF4-FFF2-40B4-BE49-F238E27FC236}">
                <a16:creationId xmlns:a16="http://schemas.microsoft.com/office/drawing/2014/main" id="{70837440-3BE6-3E10-01AE-D8F17CBE874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AAB655C7-AA0B-B62F-6EE0-537CD3B3F2C5}"/>
              </a:ext>
            </a:extLst>
          </p:cNvPr>
          <p:cNvSpPr>
            <a:spLocks noGrp="1"/>
          </p:cNvSpPr>
          <p:nvPr>
            <p:ph type="title"/>
          </p:nvPr>
        </p:nvSpPr>
        <p:spPr/>
        <p:txBody>
          <a:bodyPr>
            <a:noAutofit/>
          </a:bodyPr>
          <a:lstStyle/>
          <a:p>
            <a:r>
              <a:rPr lang="en-US" sz="2800"/>
              <a:t>Communications</a:t>
            </a:r>
            <a:br>
              <a:rPr lang="en-US" sz="2800"/>
            </a:br>
            <a:r>
              <a:rPr lang="en-US" sz="2800"/>
              <a:t>Dunwoody from start through 2022</a:t>
            </a:r>
          </a:p>
        </p:txBody>
      </p:sp>
      <p:pic>
        <p:nvPicPr>
          <p:cNvPr id="3074" name="Picture 2" descr="Cover Digest Winter 24">
            <a:extLst>
              <a:ext uri="{FF2B5EF4-FFF2-40B4-BE49-F238E27FC236}">
                <a16:creationId xmlns:a16="http://schemas.microsoft.com/office/drawing/2014/main" id="{6D3C9F42-48A2-0B5A-9680-BAB4CEA03D3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89083" y="1361168"/>
            <a:ext cx="3489088" cy="4515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0204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9854C9-7117-0EFE-29BD-29882886264F}"/>
              </a:ext>
            </a:extLst>
          </p:cNvPr>
          <p:cNvSpPr>
            <a:spLocks noGrp="1"/>
          </p:cNvSpPr>
          <p:nvPr>
            <p:ph idx="1"/>
          </p:nvPr>
        </p:nvSpPr>
        <p:spPr>
          <a:xfrm>
            <a:off x="477730" y="1369935"/>
            <a:ext cx="4094270" cy="2366889"/>
          </a:xfrm>
        </p:spPr>
        <p:txBody>
          <a:bodyPr>
            <a:normAutofit fontScale="92500" lnSpcReduction="10000"/>
          </a:bodyPr>
          <a:lstStyle/>
          <a:p>
            <a:pPr marL="0" indent="0">
              <a:buNone/>
            </a:pPr>
            <a:r>
              <a:rPr lang="en-US" sz="2600" u="sng">
                <a:latin typeface="Arial"/>
                <a:cs typeface="Arial"/>
              </a:rPr>
              <a:t>Advertising</a:t>
            </a:r>
            <a:r>
              <a:rPr lang="en-US" sz="2600">
                <a:latin typeface="Arial"/>
                <a:cs typeface="Arial"/>
              </a:rPr>
              <a:t> – monthly calendar ads for the Dunwoody Reporter &amp; Dunwoody Crier; image ads for Atlanta Magazine, the Atlanta Business Chronicle, Georgia Trend</a:t>
            </a:r>
          </a:p>
          <a:p>
            <a:endParaRPr lang="en-US">
              <a:latin typeface="Arial"/>
              <a:cs typeface="Arial"/>
            </a:endParaRPr>
          </a:p>
          <a:p>
            <a:endParaRPr lang="en-US">
              <a:latin typeface="Arial"/>
              <a:cs typeface="Arial"/>
            </a:endParaRPr>
          </a:p>
          <a:p>
            <a:endParaRPr lang="en-US">
              <a:latin typeface="Arial"/>
              <a:cs typeface="Arial"/>
            </a:endParaRPr>
          </a:p>
        </p:txBody>
      </p:sp>
      <p:sp>
        <p:nvSpPr>
          <p:cNvPr id="4" name="Slide Number Placeholder 3">
            <a:extLst>
              <a:ext uri="{FF2B5EF4-FFF2-40B4-BE49-F238E27FC236}">
                <a16:creationId xmlns:a16="http://schemas.microsoft.com/office/drawing/2014/main" id="{D47D64DB-5A63-45C3-8FFE-A371ADCB07D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38A471A-997D-EACC-F41B-94F8FD7314BD}"/>
              </a:ext>
            </a:extLst>
          </p:cNvPr>
          <p:cNvPicPr>
            <a:picLocks noChangeAspect="1"/>
          </p:cNvPicPr>
          <p:nvPr/>
        </p:nvPicPr>
        <p:blipFill>
          <a:blip r:embed="rId2"/>
          <a:stretch>
            <a:fillRect/>
          </a:stretch>
        </p:blipFill>
        <p:spPr>
          <a:xfrm>
            <a:off x="4459019" y="1405363"/>
            <a:ext cx="4320233" cy="2366889"/>
          </a:xfrm>
          <a:prstGeom prst="rect">
            <a:avLst/>
          </a:prstGeom>
        </p:spPr>
      </p:pic>
      <p:pic>
        <p:nvPicPr>
          <p:cNvPr id="7" name="Picture 2">
            <a:extLst>
              <a:ext uri="{FF2B5EF4-FFF2-40B4-BE49-F238E27FC236}">
                <a16:creationId xmlns:a16="http://schemas.microsoft.com/office/drawing/2014/main" id="{E268E24F-9D94-64F2-EF03-635B129B5A2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6335" y="4006220"/>
            <a:ext cx="2048245" cy="163859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FC02CE3-492D-C6F4-71CD-85FCF37F8C55}"/>
              </a:ext>
            </a:extLst>
          </p:cNvPr>
          <p:cNvSpPr txBox="1"/>
          <p:nvPr/>
        </p:nvSpPr>
        <p:spPr>
          <a:xfrm>
            <a:off x="3787202" y="4054351"/>
            <a:ext cx="4216893" cy="2215991"/>
          </a:xfrm>
          <a:prstGeom prst="rect">
            <a:avLst/>
          </a:prstGeom>
          <a:noFill/>
        </p:spPr>
        <p:txBody>
          <a:bodyPr wrap="square" lIns="91440" tIns="45720" rIns="91440" bIns="45720" rtlCol="0" anchor="t">
            <a:spAutoFit/>
          </a:bodyPr>
          <a:lstStyle/>
          <a:p>
            <a:pPr>
              <a:defRPr/>
            </a:pPr>
            <a:r>
              <a:rPr kumimoji="0" lang="en-US" sz="2400" b="0" i="0" u="sng" strike="noStrike" kern="1200" cap="none" spc="0" normalizeH="0" baseline="0" noProof="0">
                <a:ln>
                  <a:noFill/>
                </a:ln>
                <a:solidFill>
                  <a:prstClr val="black"/>
                </a:solidFill>
                <a:effectLst/>
                <a:uLnTx/>
                <a:uFillTx/>
                <a:latin typeface="Arial"/>
                <a:ea typeface="+mn-ea"/>
                <a:cs typeface="Arial"/>
              </a:rPr>
              <a:t>Programs</a:t>
            </a:r>
            <a:r>
              <a:rPr kumimoji="0" lang="en-US" sz="2400" b="0" i="0" u="none" strike="noStrike" kern="1200" cap="none" spc="0" normalizeH="0" baseline="0" noProof="0">
                <a:ln>
                  <a:noFill/>
                </a:ln>
                <a:solidFill>
                  <a:prstClr val="black"/>
                </a:solidFill>
                <a:effectLst/>
                <a:uLnTx/>
                <a:uFillTx/>
                <a:latin typeface="Arial"/>
                <a:ea typeface="+mn-ea"/>
                <a:cs typeface="Arial"/>
              </a:rPr>
              <a:t>: Welcome packets, #GreatDunwoodyCleanup, Youth City Council</a:t>
            </a:r>
            <a:r>
              <a:rPr lang="en-US" sz="2400">
                <a:solidFill>
                  <a:prstClr val="black"/>
                </a:solidFill>
                <a:latin typeface="Arial"/>
                <a:cs typeface="Arial"/>
              </a:rPr>
              <a:t>, Dunwoody Ambassadors</a:t>
            </a:r>
            <a:endParaRPr kumimoji="0" lang="en-US" sz="24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457200">
              <a:lnSpc>
                <a:spcPct val="100000"/>
              </a:lnSpc>
              <a:spcBef>
                <a:spcPts val="0"/>
              </a:spcBef>
              <a:spcAft>
                <a:spcPts val="0"/>
              </a:spcAft>
              <a:buClrTx/>
              <a:buSzTx/>
              <a:buFontTx/>
              <a:buNone/>
              <a:tabLst/>
              <a:defRPr/>
            </a:pPr>
            <a:endParaRPr lang="en-US" sz="2400" b="0" i="0" u="none" strike="noStrike" kern="1200" cap="none" spc="0" normalizeH="0" baseline="0" noProof="0">
              <a:ln>
                <a:noFill/>
              </a:ln>
              <a:solidFill>
                <a:prstClr val="black"/>
              </a:solidFill>
              <a:effectLst/>
              <a:uLnTx/>
              <a:uFillTx/>
              <a:latin typeface="Arial"/>
              <a:cs typeface="Arial"/>
            </a:endParaRPr>
          </a:p>
          <a:p>
            <a:pPr>
              <a:defRPr/>
            </a:pPr>
            <a:endParaRPr lang="en-US">
              <a:solidFill>
                <a:prstClr val="black"/>
              </a:solidFill>
              <a:latin typeface="Calibri" panose="020F0502020204030204"/>
              <a:cs typeface="Calibri" panose="020F0502020204030204"/>
            </a:endParaRPr>
          </a:p>
        </p:txBody>
      </p:sp>
      <p:sp>
        <p:nvSpPr>
          <p:cNvPr id="2" name="Title 5">
            <a:extLst>
              <a:ext uri="{FF2B5EF4-FFF2-40B4-BE49-F238E27FC236}">
                <a16:creationId xmlns:a16="http://schemas.microsoft.com/office/drawing/2014/main" id="{1C83CB54-318A-8076-A9BF-C4266C13D4F7}"/>
              </a:ext>
            </a:extLst>
          </p:cNvPr>
          <p:cNvSpPr>
            <a:spLocks noGrp="1"/>
          </p:cNvSpPr>
          <p:nvPr>
            <p:ph type="title"/>
          </p:nvPr>
        </p:nvSpPr>
        <p:spPr>
          <a:xfrm>
            <a:off x="628650" y="365127"/>
            <a:ext cx="7886700" cy="783542"/>
          </a:xfrm>
        </p:spPr>
        <p:txBody>
          <a:bodyPr>
            <a:noAutofit/>
          </a:bodyPr>
          <a:lstStyle/>
          <a:p>
            <a:r>
              <a:rPr lang="en-US" sz="2800"/>
              <a:t>Communications</a:t>
            </a:r>
            <a:br>
              <a:rPr lang="en-US" sz="2800"/>
            </a:br>
            <a:r>
              <a:rPr lang="en-US" sz="2800"/>
              <a:t>Dunwoody 2023</a:t>
            </a:r>
          </a:p>
        </p:txBody>
      </p:sp>
    </p:spTree>
    <p:extLst>
      <p:ext uri="{BB962C8B-B14F-4D97-AF65-F5344CB8AC3E}">
        <p14:creationId xmlns:p14="http://schemas.microsoft.com/office/powerpoint/2010/main" val="269225319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38144-A1A0-25E5-F567-16F05C1CA42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6BCEE85-7496-1D0A-6E42-64C32D75E92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631CFAE4-3DE0-9493-7D7B-FC27AECEF1EC}"/>
              </a:ext>
            </a:extLst>
          </p:cNvPr>
          <p:cNvSpPr txBox="1"/>
          <p:nvPr/>
        </p:nvSpPr>
        <p:spPr>
          <a:xfrm>
            <a:off x="628650" y="1397936"/>
            <a:ext cx="6109501" cy="193899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a:ln>
                  <a:noFill/>
                </a:ln>
                <a:solidFill>
                  <a:prstClr val="black"/>
                </a:solidFill>
                <a:effectLst/>
                <a:uLnTx/>
                <a:uFillTx/>
                <a:latin typeface="Arial"/>
                <a:ea typeface="+mn-ea"/>
                <a:cs typeface="Arial"/>
              </a:rPr>
              <a:t>Support all departments</a:t>
            </a:r>
            <a:r>
              <a:rPr kumimoji="0" lang="en-US" sz="2400" b="0" i="0" u="none" strike="noStrike" kern="1200" cap="none" spc="0" normalizeH="0" baseline="0" noProof="0">
                <a:ln>
                  <a:noFill/>
                </a:ln>
                <a:solidFill>
                  <a:prstClr val="black"/>
                </a:solidFill>
                <a:effectLst/>
                <a:uLnTx/>
                <a:uFillTx/>
                <a:latin typeface="Arial"/>
                <a:ea typeface="+mn-ea"/>
                <a:cs typeface="Arial"/>
              </a:rPr>
              <a:t>: paving signs, detour maps, ribbon cuttings, public art unveilings, new logos, press releases, media inquiries, groundbreakings, web updates, video, share graphics</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Picture 11" descr="A group of people standing in front of a restaurant&#10;&#10;Description automatically generated">
            <a:extLst>
              <a:ext uri="{FF2B5EF4-FFF2-40B4-BE49-F238E27FC236}">
                <a16:creationId xmlns:a16="http://schemas.microsoft.com/office/drawing/2014/main" id="{3BF749AC-724C-80F2-9214-84B1B08279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1753" y="3141467"/>
            <a:ext cx="2737665" cy="2053249"/>
          </a:xfrm>
          <a:prstGeom prst="rect">
            <a:avLst/>
          </a:prstGeom>
        </p:spPr>
      </p:pic>
      <p:sp>
        <p:nvSpPr>
          <p:cNvPr id="2" name="Title 5">
            <a:extLst>
              <a:ext uri="{FF2B5EF4-FFF2-40B4-BE49-F238E27FC236}">
                <a16:creationId xmlns:a16="http://schemas.microsoft.com/office/drawing/2014/main" id="{F45162CD-EFEB-EAFD-DD5A-4DD887AAB8A9}"/>
              </a:ext>
            </a:extLst>
          </p:cNvPr>
          <p:cNvSpPr>
            <a:spLocks noGrp="1"/>
          </p:cNvSpPr>
          <p:nvPr>
            <p:ph type="title"/>
          </p:nvPr>
        </p:nvSpPr>
        <p:spPr>
          <a:xfrm>
            <a:off x="628650" y="365127"/>
            <a:ext cx="7886700" cy="783542"/>
          </a:xfrm>
        </p:spPr>
        <p:txBody>
          <a:bodyPr>
            <a:noAutofit/>
          </a:bodyPr>
          <a:lstStyle/>
          <a:p>
            <a:r>
              <a:rPr lang="en-US" sz="2800"/>
              <a:t>Communications</a:t>
            </a:r>
            <a:br>
              <a:rPr lang="en-US" sz="2800"/>
            </a:br>
            <a:r>
              <a:rPr lang="en-US" sz="2800"/>
              <a:t>Dunwoody 2023</a:t>
            </a:r>
          </a:p>
        </p:txBody>
      </p:sp>
    </p:spTree>
    <p:extLst>
      <p:ext uri="{BB962C8B-B14F-4D97-AF65-F5344CB8AC3E}">
        <p14:creationId xmlns:p14="http://schemas.microsoft.com/office/powerpoint/2010/main" val="6590538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67533-0A4E-CCB5-B361-AE8FE780995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221AA9-D061-852E-B2C1-69C105F03321}"/>
              </a:ext>
            </a:extLst>
          </p:cNvPr>
          <p:cNvSpPr>
            <a:spLocks noGrp="1"/>
          </p:cNvSpPr>
          <p:nvPr>
            <p:ph idx="1"/>
          </p:nvPr>
        </p:nvSpPr>
        <p:spPr>
          <a:xfrm>
            <a:off x="495485" y="1335039"/>
            <a:ext cx="5203979" cy="5021312"/>
          </a:xfrm>
        </p:spPr>
        <p:txBody>
          <a:bodyPr vert="horz" lIns="91440" tIns="45720" rIns="91440" bIns="45720" rtlCol="0" anchor="t">
            <a:normAutofit fontScale="77500" lnSpcReduction="20000"/>
          </a:bodyPr>
          <a:lstStyle/>
          <a:p>
            <a:pPr>
              <a:lnSpc>
                <a:spcPct val="100000"/>
              </a:lnSpc>
              <a:spcBef>
                <a:spcPts val="0"/>
              </a:spcBef>
            </a:pPr>
            <a:r>
              <a:rPr lang="en-US" u="sng">
                <a:latin typeface="Arial"/>
                <a:cs typeface="Arial"/>
              </a:rPr>
              <a:t>Banners</a:t>
            </a:r>
            <a:r>
              <a:rPr lang="en-US">
                <a:latin typeface="Arial"/>
                <a:cs typeface="Arial"/>
              </a:rPr>
              <a:t>: Best of All &amp; 15</a:t>
            </a:r>
            <a:r>
              <a:rPr lang="en-US" baseline="30000">
                <a:latin typeface="Arial"/>
                <a:cs typeface="Arial"/>
              </a:rPr>
              <a:t>th</a:t>
            </a:r>
            <a:r>
              <a:rPr lang="en-US">
                <a:latin typeface="Arial"/>
                <a:cs typeface="Arial"/>
              </a:rPr>
              <a:t> Anniversary banners in the Dunwoody Village, Winters Chapel Path &amp; Perimeter</a:t>
            </a:r>
          </a:p>
          <a:p>
            <a:pPr>
              <a:lnSpc>
                <a:spcPct val="100000"/>
              </a:lnSpc>
              <a:spcBef>
                <a:spcPts val="0"/>
              </a:spcBef>
            </a:pPr>
            <a:endParaRPr lang="en-US">
              <a:latin typeface="Arial"/>
              <a:cs typeface="Arial"/>
            </a:endParaRPr>
          </a:p>
          <a:p>
            <a:pPr>
              <a:lnSpc>
                <a:spcPct val="100000"/>
              </a:lnSpc>
              <a:spcBef>
                <a:spcPts val="0"/>
              </a:spcBef>
            </a:pPr>
            <a:r>
              <a:rPr lang="en-US" u="sng">
                <a:latin typeface="Arial"/>
                <a:cs typeface="Arial"/>
              </a:rPr>
              <a:t>Ribbon cuttings &amp; groundbreakings</a:t>
            </a:r>
            <a:r>
              <a:rPr lang="en-US">
                <a:latin typeface="Arial"/>
                <a:cs typeface="Arial"/>
              </a:rPr>
              <a:t>: Ashford Dunwoody Path, Winters Chapel Path, Two Bridges Park, Womack intersection, 20 new businesses</a:t>
            </a:r>
          </a:p>
          <a:p>
            <a:pPr>
              <a:lnSpc>
                <a:spcPct val="100000"/>
              </a:lnSpc>
              <a:spcBef>
                <a:spcPts val="0"/>
              </a:spcBef>
            </a:pPr>
            <a:endParaRPr lang="en-US" u="sng">
              <a:latin typeface="Arial"/>
              <a:cs typeface="Arial"/>
            </a:endParaRPr>
          </a:p>
          <a:p>
            <a:pPr>
              <a:lnSpc>
                <a:spcPct val="100000"/>
              </a:lnSpc>
              <a:spcBef>
                <a:spcPts val="0"/>
              </a:spcBef>
            </a:pPr>
            <a:r>
              <a:rPr lang="en-US" u="sng">
                <a:latin typeface="Arial"/>
                <a:cs typeface="Arial"/>
              </a:rPr>
              <a:t>Public Art</a:t>
            </a:r>
            <a:r>
              <a:rPr lang="en-US">
                <a:latin typeface="Arial"/>
                <a:cs typeface="Arial"/>
              </a:rPr>
              <a:t>: supported 11 unveilings</a:t>
            </a:r>
          </a:p>
          <a:p>
            <a:pPr>
              <a:lnSpc>
                <a:spcPct val="100000"/>
              </a:lnSpc>
              <a:spcBef>
                <a:spcPts val="0"/>
              </a:spcBef>
            </a:pPr>
            <a:endParaRPr lang="en-US">
              <a:latin typeface="Arial"/>
              <a:cs typeface="Arial"/>
            </a:endParaRPr>
          </a:p>
          <a:p>
            <a:pPr>
              <a:lnSpc>
                <a:spcPct val="100000"/>
              </a:lnSpc>
              <a:spcBef>
                <a:spcPts val="0"/>
              </a:spcBef>
            </a:pPr>
            <a:r>
              <a:rPr lang="en-US">
                <a:latin typeface="Arial"/>
                <a:cs typeface="Arial"/>
              </a:rPr>
              <a:t>#GreatDunwoodyCleanup</a:t>
            </a:r>
          </a:p>
          <a:p>
            <a:pPr>
              <a:lnSpc>
                <a:spcPct val="100000"/>
              </a:lnSpc>
              <a:spcBef>
                <a:spcPts val="0"/>
              </a:spcBef>
            </a:pPr>
            <a:endParaRPr lang="en-US" u="sng">
              <a:latin typeface="Arial"/>
              <a:cs typeface="Arial"/>
            </a:endParaRPr>
          </a:p>
          <a:p>
            <a:pPr>
              <a:lnSpc>
                <a:spcPct val="100000"/>
              </a:lnSpc>
              <a:spcBef>
                <a:spcPts val="0"/>
              </a:spcBef>
            </a:pPr>
            <a:r>
              <a:rPr lang="en-US" u="sng">
                <a:latin typeface="Arial"/>
                <a:cs typeface="Arial"/>
              </a:rPr>
              <a:t>Quarterly reports</a:t>
            </a:r>
            <a:r>
              <a:rPr lang="en-US">
                <a:latin typeface="Arial"/>
                <a:cs typeface="Arial"/>
              </a:rPr>
              <a:t>: created new design to make them more appealing to the public</a:t>
            </a:r>
          </a:p>
          <a:p>
            <a:pPr>
              <a:lnSpc>
                <a:spcPct val="100000"/>
              </a:lnSpc>
              <a:spcBef>
                <a:spcPts val="0"/>
              </a:spcBef>
            </a:pPr>
            <a:endParaRPr lang="en-US">
              <a:latin typeface="Arial"/>
              <a:cs typeface="Arial"/>
            </a:endParaRPr>
          </a:p>
          <a:p>
            <a:pPr marL="0" indent="0">
              <a:lnSpc>
                <a:spcPct val="100000"/>
              </a:lnSpc>
              <a:spcBef>
                <a:spcPts val="0"/>
              </a:spcBef>
              <a:buNone/>
            </a:pPr>
            <a:endParaRPr lang="en-US">
              <a:latin typeface="Arial"/>
              <a:cs typeface="Arial"/>
            </a:endParaRPr>
          </a:p>
          <a:p>
            <a:pPr>
              <a:lnSpc>
                <a:spcPct val="100000"/>
              </a:lnSpc>
              <a:spcBef>
                <a:spcPts val="0"/>
              </a:spcBef>
            </a:pPr>
            <a:endParaRPr lang="en-US" sz="2800">
              <a:latin typeface="Arial"/>
              <a:cs typeface="Arial"/>
            </a:endParaRPr>
          </a:p>
          <a:p>
            <a:pPr lvl="1"/>
            <a:endParaRPr lang="en-US" i="1"/>
          </a:p>
          <a:p>
            <a:endParaRPr lang="en-US">
              <a:highlight>
                <a:srgbClr val="FFFF00"/>
              </a:highlight>
            </a:endParaRPr>
          </a:p>
        </p:txBody>
      </p:sp>
      <p:sp>
        <p:nvSpPr>
          <p:cNvPr id="4" name="Slide Number Placeholder 3">
            <a:extLst>
              <a:ext uri="{FF2B5EF4-FFF2-40B4-BE49-F238E27FC236}">
                <a16:creationId xmlns:a16="http://schemas.microsoft.com/office/drawing/2014/main" id="{38E8D467-ECA1-DDA7-4D7D-F718FF5DC9F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C032940D-C4B9-2526-18B9-2A99BA4DFB77}"/>
              </a:ext>
            </a:extLst>
          </p:cNvPr>
          <p:cNvSpPr>
            <a:spLocks noGrp="1"/>
          </p:cNvSpPr>
          <p:nvPr>
            <p:ph type="title"/>
          </p:nvPr>
        </p:nvSpPr>
        <p:spPr/>
        <p:txBody>
          <a:bodyPr>
            <a:noAutofit/>
          </a:bodyPr>
          <a:lstStyle/>
          <a:p>
            <a:r>
              <a:rPr lang="en-US" sz="2800"/>
              <a:t>Communications</a:t>
            </a:r>
            <a:br>
              <a:rPr lang="en-US" sz="2800"/>
            </a:br>
            <a:r>
              <a:rPr lang="en-US" sz="2800"/>
              <a:t>Dunwoody 2023</a:t>
            </a:r>
          </a:p>
        </p:txBody>
      </p:sp>
      <p:pic>
        <p:nvPicPr>
          <p:cNvPr id="7" name="Picture 6">
            <a:extLst>
              <a:ext uri="{FF2B5EF4-FFF2-40B4-BE49-F238E27FC236}">
                <a16:creationId xmlns:a16="http://schemas.microsoft.com/office/drawing/2014/main" id="{01DEDC15-E02F-DB3C-0C31-55189F0F01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48661" y="586202"/>
            <a:ext cx="2666689" cy="5335203"/>
          </a:xfrm>
          <a:prstGeom prst="rect">
            <a:avLst/>
          </a:prstGeom>
        </p:spPr>
      </p:pic>
    </p:spTree>
    <p:extLst>
      <p:ext uri="{BB962C8B-B14F-4D97-AF65-F5344CB8AC3E}">
        <p14:creationId xmlns:p14="http://schemas.microsoft.com/office/powerpoint/2010/main" val="286923256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B7B8F-2637-DFD9-4449-F75B8005AEB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7BC403-ED14-0303-34EB-A86C7D3158E0}"/>
              </a:ext>
            </a:extLst>
          </p:cNvPr>
          <p:cNvSpPr>
            <a:spLocks noGrp="1"/>
          </p:cNvSpPr>
          <p:nvPr>
            <p:ph idx="1"/>
          </p:nvPr>
        </p:nvSpPr>
        <p:spPr>
          <a:xfrm>
            <a:off x="628650" y="1338606"/>
            <a:ext cx="8186876" cy="1741946"/>
          </a:xfrm>
        </p:spPr>
        <p:txBody>
          <a:bodyPr vert="horz" lIns="91440" tIns="45720" rIns="91440" bIns="45720" rtlCol="0" anchor="t">
            <a:normAutofit/>
          </a:bodyPr>
          <a:lstStyle/>
          <a:p>
            <a:pPr>
              <a:lnSpc>
                <a:spcPct val="100000"/>
              </a:lnSpc>
              <a:spcBef>
                <a:spcPts val="0"/>
              </a:spcBef>
            </a:pPr>
            <a:r>
              <a:rPr lang="en-US" sz="2400">
                <a:latin typeface="Arial"/>
                <a:cs typeface="Arial"/>
              </a:rPr>
              <a:t>Work to reach a broader audience</a:t>
            </a:r>
          </a:p>
          <a:p>
            <a:pPr>
              <a:lnSpc>
                <a:spcPct val="100000"/>
              </a:lnSpc>
              <a:spcBef>
                <a:spcPts val="0"/>
              </a:spcBef>
            </a:pPr>
            <a:r>
              <a:rPr lang="en-US" sz="2400">
                <a:latin typeface="Arial"/>
                <a:cs typeface="Arial"/>
              </a:rPr>
              <a:t>Work to break down language barriers</a:t>
            </a:r>
          </a:p>
          <a:p>
            <a:pPr>
              <a:lnSpc>
                <a:spcPct val="100000"/>
              </a:lnSpc>
              <a:spcBef>
                <a:spcPts val="0"/>
              </a:spcBef>
            </a:pPr>
            <a:r>
              <a:rPr lang="en-US" sz="2400">
                <a:latin typeface="Arial"/>
                <a:cs typeface="Arial"/>
              </a:rPr>
              <a:t>Do more outside of City Hall – meetings, listening sessions, etc.</a:t>
            </a:r>
          </a:p>
          <a:p>
            <a:pPr lvl="1"/>
            <a:endParaRPr lang="en-US" i="1"/>
          </a:p>
          <a:p>
            <a:endParaRPr lang="en-US" sz="2400">
              <a:highlight>
                <a:srgbClr val="FFFF00"/>
              </a:highlight>
            </a:endParaRPr>
          </a:p>
        </p:txBody>
      </p:sp>
      <p:sp>
        <p:nvSpPr>
          <p:cNvPr id="4" name="Slide Number Placeholder 3">
            <a:extLst>
              <a:ext uri="{FF2B5EF4-FFF2-40B4-BE49-F238E27FC236}">
                <a16:creationId xmlns:a16="http://schemas.microsoft.com/office/drawing/2014/main" id="{4375DF3B-EAD1-8924-D1FD-88CCA9BD234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497E332B-40AD-3354-8DA7-76676B15C1E2}"/>
              </a:ext>
            </a:extLst>
          </p:cNvPr>
          <p:cNvSpPr>
            <a:spLocks noGrp="1"/>
          </p:cNvSpPr>
          <p:nvPr>
            <p:ph type="title"/>
          </p:nvPr>
        </p:nvSpPr>
        <p:spPr/>
        <p:txBody>
          <a:bodyPr>
            <a:noAutofit/>
          </a:bodyPr>
          <a:lstStyle/>
          <a:p>
            <a:r>
              <a:rPr lang="en-US" sz="2800"/>
              <a:t>Communications</a:t>
            </a:r>
            <a:br>
              <a:rPr lang="en-US" sz="2800"/>
            </a:br>
            <a:r>
              <a:rPr lang="en-US" sz="2800"/>
              <a:t>Dunwoody 2024 through 2034</a:t>
            </a:r>
          </a:p>
        </p:txBody>
      </p:sp>
      <p:pic>
        <p:nvPicPr>
          <p:cNvPr id="5" name="Picture 4">
            <a:extLst>
              <a:ext uri="{FF2B5EF4-FFF2-40B4-BE49-F238E27FC236}">
                <a16:creationId xmlns:a16="http://schemas.microsoft.com/office/drawing/2014/main" id="{AD3767F7-57DA-ED1B-11F4-3770A49DBB5C}"/>
              </a:ext>
            </a:extLst>
          </p:cNvPr>
          <p:cNvPicPr>
            <a:picLocks noChangeAspect="1"/>
          </p:cNvPicPr>
          <p:nvPr/>
        </p:nvPicPr>
        <p:blipFill>
          <a:blip r:embed="rId2"/>
          <a:stretch>
            <a:fillRect/>
          </a:stretch>
        </p:blipFill>
        <p:spPr>
          <a:xfrm>
            <a:off x="3488925" y="2691248"/>
            <a:ext cx="5026425" cy="2828146"/>
          </a:xfrm>
          <a:prstGeom prst="rect">
            <a:avLst/>
          </a:prstGeom>
        </p:spPr>
      </p:pic>
      <p:sp>
        <p:nvSpPr>
          <p:cNvPr id="7" name="TextBox 6">
            <a:extLst>
              <a:ext uri="{FF2B5EF4-FFF2-40B4-BE49-F238E27FC236}">
                <a16:creationId xmlns:a16="http://schemas.microsoft.com/office/drawing/2014/main" id="{34E233AA-353E-23A8-4F9C-B6767C7EB1A9}"/>
              </a:ext>
            </a:extLst>
          </p:cNvPr>
          <p:cNvSpPr txBox="1"/>
          <p:nvPr/>
        </p:nvSpPr>
        <p:spPr>
          <a:xfrm>
            <a:off x="580656" y="2840854"/>
            <a:ext cx="2956264" cy="3323987"/>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a:ea typeface="+mn-ea"/>
                <a:cs typeface="Arial"/>
              </a:rPr>
              <a:t>Work with economic development to support the opening of High Street, Campus 244, and other big projects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1059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67533-0A4E-CCB5-B361-AE8FE780995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221AA9-D061-852E-B2C1-69C105F03321}"/>
              </a:ext>
            </a:extLst>
          </p:cNvPr>
          <p:cNvSpPr>
            <a:spLocks noGrp="1"/>
          </p:cNvSpPr>
          <p:nvPr>
            <p:ph idx="1"/>
          </p:nvPr>
        </p:nvSpPr>
        <p:spPr>
          <a:xfrm>
            <a:off x="628650" y="1338605"/>
            <a:ext cx="7886700" cy="4781538"/>
          </a:xfrm>
        </p:spPr>
        <p:txBody>
          <a:bodyPr vert="horz" lIns="91440" tIns="45720" rIns="91440" bIns="45720" rtlCol="0" anchor="t">
            <a:normAutofit fontScale="92500" lnSpcReduction="10000"/>
          </a:bodyPr>
          <a:lstStyle/>
          <a:p>
            <a:pPr>
              <a:lnSpc>
                <a:spcPct val="100000"/>
              </a:lnSpc>
              <a:spcBef>
                <a:spcPts val="0"/>
              </a:spcBef>
            </a:pPr>
            <a:r>
              <a:rPr lang="en-US">
                <a:latin typeface="Arial"/>
                <a:cs typeface="Arial"/>
              </a:rPr>
              <a:t>Manage the Dunwoody Development Authority, Dunwoody Art Commission and the Dunwoody Urban Redevelopment Agency.</a:t>
            </a:r>
          </a:p>
          <a:p>
            <a:pPr>
              <a:lnSpc>
                <a:spcPct val="100000"/>
              </a:lnSpc>
              <a:spcBef>
                <a:spcPts val="0"/>
              </a:spcBef>
            </a:pPr>
            <a:endParaRPr lang="en-US" b="1" u="sng">
              <a:latin typeface="Arial"/>
              <a:cs typeface="Arial"/>
            </a:endParaRPr>
          </a:p>
          <a:p>
            <a:pPr>
              <a:lnSpc>
                <a:spcPct val="100000"/>
              </a:lnSpc>
              <a:spcBef>
                <a:spcPts val="0"/>
              </a:spcBef>
            </a:pPr>
            <a:r>
              <a:rPr lang="en-US">
                <a:latin typeface="Arial"/>
                <a:cs typeface="Arial"/>
              </a:rPr>
              <a:t>City has a seat on the Boards of Perimeter Chamber and Create Dunwoody.</a:t>
            </a:r>
          </a:p>
          <a:p>
            <a:pPr>
              <a:lnSpc>
                <a:spcPct val="100000"/>
              </a:lnSpc>
              <a:spcBef>
                <a:spcPts val="0"/>
              </a:spcBef>
            </a:pPr>
            <a:endParaRPr lang="en-US">
              <a:latin typeface="Arial"/>
              <a:cs typeface="Arial"/>
            </a:endParaRPr>
          </a:p>
          <a:p>
            <a:pPr>
              <a:lnSpc>
                <a:spcPct val="100000"/>
              </a:lnSpc>
              <a:spcBef>
                <a:spcPts val="0"/>
              </a:spcBef>
            </a:pPr>
            <a:r>
              <a:rPr lang="en-US" sz="2800">
                <a:latin typeface="Arial"/>
                <a:cs typeface="Arial"/>
              </a:rPr>
              <a:t>23 Ribbon Cuttings in coordination with the Communications Department. </a:t>
            </a:r>
          </a:p>
          <a:p>
            <a:pPr>
              <a:lnSpc>
                <a:spcPct val="100000"/>
              </a:lnSpc>
              <a:spcBef>
                <a:spcPts val="0"/>
              </a:spcBef>
            </a:pPr>
            <a:endParaRPr lang="en-US" sz="2800">
              <a:latin typeface="Arial"/>
              <a:cs typeface="Arial"/>
            </a:endParaRPr>
          </a:p>
          <a:p>
            <a:pPr>
              <a:lnSpc>
                <a:spcPct val="100000"/>
              </a:lnSpc>
              <a:spcBef>
                <a:spcPts val="0"/>
              </a:spcBef>
            </a:pPr>
            <a:r>
              <a:rPr lang="en-US">
                <a:latin typeface="Arial"/>
                <a:cs typeface="Arial"/>
              </a:rPr>
              <a:t>44 Public Art Submissions were approved.</a:t>
            </a:r>
          </a:p>
          <a:p>
            <a:pPr lvl="1">
              <a:lnSpc>
                <a:spcPct val="100000"/>
              </a:lnSpc>
              <a:spcBef>
                <a:spcPts val="0"/>
              </a:spcBef>
            </a:pPr>
            <a:r>
              <a:rPr lang="en-US" sz="2000">
                <a:latin typeface="Arial"/>
                <a:cs typeface="Arial"/>
              </a:rPr>
              <a:t>Dunwoody MARTA Station Parking Deck Mural installation.</a:t>
            </a:r>
          </a:p>
          <a:p>
            <a:pPr lvl="1">
              <a:lnSpc>
                <a:spcPct val="100000"/>
              </a:lnSpc>
              <a:spcBef>
                <a:spcPts val="0"/>
              </a:spcBef>
            </a:pPr>
            <a:r>
              <a:rPr lang="en-US" sz="2000">
                <a:latin typeface="Arial"/>
                <a:cs typeface="Arial"/>
              </a:rPr>
              <a:t>Greenlight Art Project Phase III</a:t>
            </a:r>
          </a:p>
          <a:p>
            <a:pPr lvl="1">
              <a:lnSpc>
                <a:spcPct val="100000"/>
              </a:lnSpc>
              <a:spcBef>
                <a:spcPts val="0"/>
              </a:spcBef>
            </a:pPr>
            <a:endParaRPr lang="en-US">
              <a:latin typeface="Arial"/>
              <a:cs typeface="Arial"/>
            </a:endParaRPr>
          </a:p>
          <a:p>
            <a:endParaRPr lang="en-US">
              <a:highlight>
                <a:srgbClr val="FFFF00"/>
              </a:highlight>
            </a:endParaRPr>
          </a:p>
        </p:txBody>
      </p:sp>
      <p:sp>
        <p:nvSpPr>
          <p:cNvPr id="4" name="Slide Number Placeholder 3">
            <a:extLst>
              <a:ext uri="{FF2B5EF4-FFF2-40B4-BE49-F238E27FC236}">
                <a16:creationId xmlns:a16="http://schemas.microsoft.com/office/drawing/2014/main" id="{38E8D467-ECA1-DDA7-4D7D-F718FF5DC9F7}"/>
              </a:ext>
            </a:extLst>
          </p:cNvPr>
          <p:cNvSpPr>
            <a:spLocks noGrp="1"/>
          </p:cNvSpPr>
          <p:nvPr>
            <p:ph type="sldNum" sz="quarter" idx="12"/>
          </p:nvPr>
        </p:nvSpPr>
        <p:spPr/>
        <p:txBody>
          <a:bodyPr/>
          <a:lstStyle/>
          <a:p>
            <a:fld id="{3E6980A2-F130-4742-89EA-C23F98879079}" type="slidenum">
              <a:rPr lang="en-US" smtClean="0"/>
              <a:t>9</a:t>
            </a:fld>
            <a:endParaRPr lang="en-US"/>
          </a:p>
        </p:txBody>
      </p:sp>
      <p:sp>
        <p:nvSpPr>
          <p:cNvPr id="6" name="Title 5">
            <a:extLst>
              <a:ext uri="{FF2B5EF4-FFF2-40B4-BE49-F238E27FC236}">
                <a16:creationId xmlns:a16="http://schemas.microsoft.com/office/drawing/2014/main" id="{C032940D-C4B9-2526-18B9-2A99BA4DFB77}"/>
              </a:ext>
            </a:extLst>
          </p:cNvPr>
          <p:cNvSpPr>
            <a:spLocks noGrp="1"/>
          </p:cNvSpPr>
          <p:nvPr>
            <p:ph type="title"/>
          </p:nvPr>
        </p:nvSpPr>
        <p:spPr/>
        <p:txBody>
          <a:bodyPr>
            <a:noAutofit/>
          </a:bodyPr>
          <a:lstStyle/>
          <a:p>
            <a:r>
              <a:rPr lang="en-US" sz="2800"/>
              <a:t>Economic Development </a:t>
            </a:r>
            <a:br>
              <a:rPr lang="en-US" sz="2800"/>
            </a:br>
            <a:r>
              <a:rPr lang="en-US" sz="2800"/>
              <a:t>Dunwoody 2023</a:t>
            </a:r>
          </a:p>
        </p:txBody>
      </p:sp>
    </p:spTree>
    <p:extLst>
      <p:ext uri="{BB962C8B-B14F-4D97-AF65-F5344CB8AC3E}">
        <p14:creationId xmlns:p14="http://schemas.microsoft.com/office/powerpoint/2010/main" val="343237679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F0C391-A805-8F07-851F-35B222D2A3C7}"/>
              </a:ext>
            </a:extLst>
          </p:cNvPr>
          <p:cNvSpPr>
            <a:spLocks noGrp="1"/>
          </p:cNvSpPr>
          <p:nvPr>
            <p:ph idx="1"/>
          </p:nvPr>
        </p:nvSpPr>
        <p:spPr>
          <a:xfrm>
            <a:off x="628650" y="1338605"/>
            <a:ext cx="7886700" cy="4348163"/>
          </a:xfrm>
        </p:spPr>
        <p:txBody>
          <a:bodyPr vert="horz" lIns="91440" tIns="45720" rIns="91440" bIns="45720" rtlCol="0" anchor="t">
            <a:normAutofit fontScale="77500" lnSpcReduction="20000"/>
          </a:bodyPr>
          <a:lstStyle/>
          <a:p>
            <a:pPr>
              <a:lnSpc>
                <a:spcPct val="100000"/>
              </a:lnSpc>
              <a:spcBef>
                <a:spcPts val="0"/>
              </a:spcBef>
            </a:pPr>
            <a:r>
              <a:rPr lang="en-US" sz="2900">
                <a:latin typeface="Arial"/>
                <a:cs typeface="Arial"/>
              </a:rPr>
              <a:t>The Municipal Court has grown from two Deputy Clerks and a Court Clerk to adding an additional Deputy Clerk in 2011.  A current total staff of four.  </a:t>
            </a:r>
          </a:p>
          <a:p>
            <a:pPr>
              <a:lnSpc>
                <a:spcPct val="100000"/>
              </a:lnSpc>
              <a:spcBef>
                <a:spcPts val="0"/>
              </a:spcBef>
            </a:pPr>
            <a:endParaRPr lang="en-US" sz="2900">
              <a:latin typeface="Arial"/>
              <a:cs typeface="Arial"/>
            </a:endParaRPr>
          </a:p>
          <a:p>
            <a:pPr>
              <a:lnSpc>
                <a:spcPct val="100000"/>
              </a:lnSpc>
              <a:spcBef>
                <a:spcPts val="0"/>
              </a:spcBef>
            </a:pPr>
            <a:r>
              <a:rPr lang="en-US" sz="2900">
                <a:latin typeface="Arial"/>
                <a:cs typeface="Arial"/>
              </a:rPr>
              <a:t>In 2012, the Municipal Court accomplished the implementation of becoming </a:t>
            </a:r>
            <a:r>
              <a:rPr lang="en-US" sz="2900" b="1">
                <a:latin typeface="Arial"/>
                <a:cs typeface="Arial"/>
              </a:rPr>
              <a:t>“paperless” </a:t>
            </a:r>
            <a:r>
              <a:rPr lang="en-US" sz="2900">
                <a:latin typeface="Arial"/>
                <a:cs typeface="Arial"/>
              </a:rPr>
              <a:t>by utilizing Tyler Court Management System (TCM) along with Tyler Technologies. </a:t>
            </a:r>
          </a:p>
          <a:p>
            <a:pPr>
              <a:lnSpc>
                <a:spcPct val="100000"/>
              </a:lnSpc>
              <a:spcBef>
                <a:spcPts val="0"/>
              </a:spcBef>
            </a:pPr>
            <a:endParaRPr lang="en-US" sz="2900">
              <a:latin typeface="Arial"/>
              <a:cs typeface="Arial"/>
            </a:endParaRPr>
          </a:p>
          <a:p>
            <a:pPr>
              <a:lnSpc>
                <a:spcPct val="100000"/>
              </a:lnSpc>
              <a:spcBef>
                <a:spcPts val="0"/>
              </a:spcBef>
            </a:pPr>
            <a:r>
              <a:rPr lang="en-US" sz="2900">
                <a:latin typeface="Arial"/>
                <a:cs typeface="Arial"/>
              </a:rPr>
              <a:t>In 2014, the Municipal Court won Tyler Technologies Award of Excellence for the use of their court software. The Municipal Court has hosted numerous Municipal Courts in Georgia as an example of implementing the utilization of Tyler Technologies paperless software.</a:t>
            </a:r>
          </a:p>
          <a:p>
            <a:pPr>
              <a:lnSpc>
                <a:spcPct val="100000"/>
              </a:lnSpc>
              <a:spcBef>
                <a:spcPts val="0"/>
              </a:spcBef>
            </a:pPr>
            <a:endParaRPr lang="en-US" sz="2900">
              <a:latin typeface="Arial"/>
              <a:cs typeface="Arial"/>
            </a:endParaRPr>
          </a:p>
          <a:p>
            <a:pPr>
              <a:lnSpc>
                <a:spcPct val="100000"/>
              </a:lnSpc>
              <a:spcBef>
                <a:spcPts val="0"/>
              </a:spcBef>
            </a:pPr>
            <a:endParaRPr lang="en-US" sz="2900">
              <a:latin typeface="Arial"/>
              <a:cs typeface="Arial"/>
            </a:endParaRPr>
          </a:p>
          <a:p>
            <a:pPr lvl="1"/>
            <a:endParaRPr lang="en-US" i="1"/>
          </a:p>
          <a:p>
            <a:endParaRPr lang="en-US">
              <a:highlight>
                <a:srgbClr val="FFFF00"/>
              </a:highlight>
            </a:endParaRPr>
          </a:p>
        </p:txBody>
      </p:sp>
      <p:sp>
        <p:nvSpPr>
          <p:cNvPr id="4" name="Slide Number Placeholder 3">
            <a:extLst>
              <a:ext uri="{FF2B5EF4-FFF2-40B4-BE49-F238E27FC236}">
                <a16:creationId xmlns:a16="http://schemas.microsoft.com/office/drawing/2014/main" id="{70837440-3BE6-3E10-01AE-D8F17CBE874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AAB655C7-AA0B-B62F-6EE0-537CD3B3F2C5}"/>
              </a:ext>
            </a:extLst>
          </p:cNvPr>
          <p:cNvSpPr>
            <a:spLocks noGrp="1"/>
          </p:cNvSpPr>
          <p:nvPr>
            <p:ph type="title"/>
          </p:nvPr>
        </p:nvSpPr>
        <p:spPr/>
        <p:txBody>
          <a:bodyPr>
            <a:noAutofit/>
          </a:bodyPr>
          <a:lstStyle/>
          <a:p>
            <a:r>
              <a:rPr lang="en-US" sz="2800"/>
              <a:t>Municipal Court</a:t>
            </a:r>
            <a:br>
              <a:rPr lang="en-US" sz="2800"/>
            </a:br>
            <a:r>
              <a:rPr lang="en-US" sz="2800"/>
              <a:t>Dunwoody from start through 2022</a:t>
            </a:r>
          </a:p>
        </p:txBody>
      </p:sp>
    </p:spTree>
    <p:extLst>
      <p:ext uri="{BB962C8B-B14F-4D97-AF65-F5344CB8AC3E}">
        <p14:creationId xmlns:p14="http://schemas.microsoft.com/office/powerpoint/2010/main" val="20314418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4E68E-9FB2-7EDF-E732-B9774F44F94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F27560-2A16-553F-08C7-17A16A0ED961}"/>
              </a:ext>
            </a:extLst>
          </p:cNvPr>
          <p:cNvSpPr>
            <a:spLocks noGrp="1"/>
          </p:cNvSpPr>
          <p:nvPr>
            <p:ph idx="1"/>
          </p:nvPr>
        </p:nvSpPr>
        <p:spPr>
          <a:xfrm>
            <a:off x="628650" y="1338605"/>
            <a:ext cx="7886700" cy="4764244"/>
          </a:xfrm>
        </p:spPr>
        <p:txBody>
          <a:bodyPr vert="horz" lIns="91440" tIns="45720" rIns="91440" bIns="45720" rtlCol="0" anchor="t">
            <a:normAutofit fontScale="62500" lnSpcReduction="20000"/>
          </a:bodyPr>
          <a:lstStyle/>
          <a:p>
            <a:pPr marL="0" indent="0">
              <a:lnSpc>
                <a:spcPct val="100000"/>
              </a:lnSpc>
              <a:spcBef>
                <a:spcPts val="0"/>
              </a:spcBef>
              <a:buNone/>
            </a:pPr>
            <a:endParaRPr lang="en-US" sz="3200">
              <a:latin typeface="Arial"/>
              <a:cs typeface="Arial"/>
            </a:endParaRPr>
          </a:p>
          <a:p>
            <a:pPr>
              <a:lnSpc>
                <a:spcPct val="100000"/>
              </a:lnSpc>
              <a:spcBef>
                <a:spcPts val="0"/>
              </a:spcBef>
            </a:pPr>
            <a:r>
              <a:rPr lang="en-US" sz="3200">
                <a:latin typeface="Arial"/>
                <a:cs typeface="Arial"/>
              </a:rPr>
              <a:t>In 2014 the Municipal Court held its first Amnesty Program. In the past nine years the Municipal Court has closed more than 500 citations in failure to appear status and cleared more than 200 active warrants, collecting more than $55,000.00 in outstanding state agencies and court fines and fees. </a:t>
            </a:r>
          </a:p>
          <a:p>
            <a:pPr>
              <a:lnSpc>
                <a:spcPct val="100000"/>
              </a:lnSpc>
              <a:spcBef>
                <a:spcPts val="0"/>
              </a:spcBef>
            </a:pPr>
            <a:endParaRPr lang="en-US" sz="3200">
              <a:latin typeface="Arial"/>
              <a:cs typeface="Arial"/>
            </a:endParaRPr>
          </a:p>
          <a:p>
            <a:pPr>
              <a:lnSpc>
                <a:spcPct val="100000"/>
              </a:lnSpc>
              <a:spcBef>
                <a:spcPts val="0"/>
              </a:spcBef>
            </a:pPr>
            <a:r>
              <a:rPr lang="en-US" sz="3200">
                <a:latin typeface="Arial"/>
                <a:cs typeface="Arial"/>
              </a:rPr>
              <a:t>The Municipal Court averages around 9500 citations filed annual disposing of an average of 9000 citations a year. The most citations filed were in 2019 – a total of 13,052. Even at the peak of Covid19, more than 9500 citations were filed and more than 9000 citations were disposed of.</a:t>
            </a:r>
          </a:p>
          <a:p>
            <a:pPr>
              <a:lnSpc>
                <a:spcPct val="100000"/>
              </a:lnSpc>
              <a:spcBef>
                <a:spcPts val="0"/>
              </a:spcBef>
            </a:pPr>
            <a:endParaRPr lang="en-US" sz="3200">
              <a:latin typeface="Arial"/>
              <a:cs typeface="Arial"/>
            </a:endParaRPr>
          </a:p>
          <a:p>
            <a:pPr>
              <a:lnSpc>
                <a:spcPct val="100000"/>
              </a:lnSpc>
              <a:spcBef>
                <a:spcPts val="0"/>
              </a:spcBef>
            </a:pPr>
            <a:r>
              <a:rPr lang="en-US" sz="3200">
                <a:latin typeface="Arial"/>
                <a:cs typeface="Arial"/>
              </a:rPr>
              <a:t>The Municipal Court was one of the first Municipal Courts in the state to open and have in-person court during Covid19 in May 2020. </a:t>
            </a:r>
          </a:p>
          <a:p>
            <a:pPr>
              <a:lnSpc>
                <a:spcPct val="100000"/>
              </a:lnSpc>
              <a:spcBef>
                <a:spcPts val="0"/>
              </a:spcBef>
            </a:pPr>
            <a:endParaRPr lang="en-US" sz="3200">
              <a:latin typeface="Arial"/>
              <a:cs typeface="Arial"/>
            </a:endParaRPr>
          </a:p>
          <a:p>
            <a:pPr>
              <a:lnSpc>
                <a:spcPct val="100000"/>
              </a:lnSpc>
              <a:spcBef>
                <a:spcPts val="0"/>
              </a:spcBef>
            </a:pPr>
            <a:r>
              <a:rPr lang="en-US" sz="3200">
                <a:latin typeface="Arial"/>
                <a:cs typeface="Arial"/>
              </a:rPr>
              <a:t>In 2022 the Municipal Court added two additional judges. Bringing our total to one chief judge and six associate judges.  </a:t>
            </a:r>
          </a:p>
          <a:p>
            <a:pPr>
              <a:lnSpc>
                <a:spcPct val="100000"/>
              </a:lnSpc>
              <a:spcBef>
                <a:spcPts val="0"/>
              </a:spcBef>
            </a:pPr>
            <a:endParaRPr lang="en-US" sz="2900">
              <a:latin typeface="Arial"/>
              <a:cs typeface="Arial"/>
            </a:endParaRPr>
          </a:p>
          <a:p>
            <a:pPr lvl="1"/>
            <a:endParaRPr lang="en-US" i="1"/>
          </a:p>
          <a:p>
            <a:endParaRPr lang="en-US">
              <a:highlight>
                <a:srgbClr val="FFFF00"/>
              </a:highlight>
            </a:endParaRPr>
          </a:p>
        </p:txBody>
      </p:sp>
      <p:sp>
        <p:nvSpPr>
          <p:cNvPr id="4" name="Slide Number Placeholder 3">
            <a:extLst>
              <a:ext uri="{FF2B5EF4-FFF2-40B4-BE49-F238E27FC236}">
                <a16:creationId xmlns:a16="http://schemas.microsoft.com/office/drawing/2014/main" id="{EE926C1B-9BB5-E5DF-33D1-935C82EBA65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9BBB9193-A67E-EF37-98D7-5D3278F387D9}"/>
              </a:ext>
            </a:extLst>
          </p:cNvPr>
          <p:cNvSpPr>
            <a:spLocks noGrp="1"/>
          </p:cNvSpPr>
          <p:nvPr>
            <p:ph type="title"/>
          </p:nvPr>
        </p:nvSpPr>
        <p:spPr/>
        <p:txBody>
          <a:bodyPr>
            <a:noAutofit/>
          </a:bodyPr>
          <a:lstStyle/>
          <a:p>
            <a:r>
              <a:rPr lang="en-US" sz="2800"/>
              <a:t>Municipal Court</a:t>
            </a:r>
            <a:br>
              <a:rPr lang="en-US" sz="2800"/>
            </a:br>
            <a:r>
              <a:rPr lang="en-US" sz="2800"/>
              <a:t>Dunwoody from start through 2022</a:t>
            </a:r>
          </a:p>
        </p:txBody>
      </p:sp>
    </p:spTree>
    <p:extLst>
      <p:ext uri="{BB962C8B-B14F-4D97-AF65-F5344CB8AC3E}">
        <p14:creationId xmlns:p14="http://schemas.microsoft.com/office/powerpoint/2010/main" val="350481360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67533-0A4E-CCB5-B361-AE8FE780995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221AA9-D061-852E-B2C1-69C105F03321}"/>
              </a:ext>
            </a:extLst>
          </p:cNvPr>
          <p:cNvSpPr>
            <a:spLocks noGrp="1"/>
          </p:cNvSpPr>
          <p:nvPr>
            <p:ph idx="1"/>
          </p:nvPr>
        </p:nvSpPr>
        <p:spPr>
          <a:xfrm>
            <a:off x="628650" y="1338605"/>
            <a:ext cx="7886700" cy="4348163"/>
          </a:xfrm>
        </p:spPr>
        <p:txBody>
          <a:bodyPr vert="horz" lIns="91440" tIns="45720" rIns="91440" bIns="45720" rtlCol="0" anchor="t">
            <a:normAutofit fontScale="92500"/>
          </a:bodyPr>
          <a:lstStyle/>
          <a:p>
            <a:pPr marL="342900" marR="0" lvl="0" indent="-342900">
              <a:lnSpc>
                <a:spcPct val="115000"/>
              </a:lnSpc>
              <a:spcBef>
                <a:spcPts val="0"/>
              </a:spcBef>
              <a:spcAft>
                <a:spcPts val="0"/>
              </a:spcAft>
              <a:buFont typeface="Symbol" panose="05050102010706020507" pitchFamily="18" charset="2"/>
              <a:buChar char=""/>
            </a:pPr>
            <a:r>
              <a:rPr lang="en-US" sz="2000">
                <a:effectLst/>
                <a:ea typeface="Times New Roman" panose="02020603050405020304" pitchFamily="18" charset="0"/>
              </a:rPr>
              <a:t>In 2023 the Municipal Court processed 9,654 citations. </a:t>
            </a:r>
          </a:p>
          <a:p>
            <a:pPr marL="342900" marR="0" lvl="0" indent="-342900">
              <a:lnSpc>
                <a:spcPct val="115000"/>
              </a:lnSpc>
              <a:spcBef>
                <a:spcPts val="0"/>
              </a:spcBef>
              <a:spcAft>
                <a:spcPts val="0"/>
              </a:spcAft>
              <a:buFont typeface="Symbol" panose="05050102010706020507" pitchFamily="18" charset="2"/>
              <a:buChar char=""/>
            </a:pPr>
            <a:endParaRPr lang="en-US" sz="2000">
              <a:effectLst/>
              <a:ea typeface="Times New Roman" panose="02020603050405020304" pitchFamily="18" charset="0"/>
            </a:endParaRPr>
          </a:p>
          <a:p>
            <a:pPr marL="342900" indent="-342900">
              <a:lnSpc>
                <a:spcPct val="115000"/>
              </a:lnSpc>
              <a:spcBef>
                <a:spcPts val="0"/>
              </a:spcBef>
              <a:buFont typeface="Symbol" panose="05050102010706020507" pitchFamily="18" charset="2"/>
              <a:buChar char=""/>
            </a:pPr>
            <a:r>
              <a:rPr lang="en-US" sz="2000">
                <a:effectLst/>
                <a:latin typeface="Arial"/>
                <a:ea typeface="Times New Roman" panose="02020603050405020304" pitchFamily="18" charset="0"/>
                <a:cs typeface="Arial"/>
              </a:rPr>
              <a:t>Held 15 bond forfeiture hearings. Forfeited </a:t>
            </a:r>
            <a:r>
              <a:rPr lang="en-US" sz="2000">
                <a:latin typeface="Arial"/>
                <a:ea typeface="Times New Roman" panose="02020603050405020304" pitchFamily="18" charset="0"/>
                <a:cs typeface="Arial"/>
              </a:rPr>
              <a:t>more than </a:t>
            </a:r>
            <a:r>
              <a:rPr lang="en-US" sz="2000">
                <a:effectLst/>
                <a:latin typeface="Arial"/>
                <a:ea typeface="Times New Roman" panose="02020603050405020304" pitchFamily="18" charset="0"/>
                <a:cs typeface="Arial"/>
              </a:rPr>
              <a:t>$12,000 worth of bonds.</a:t>
            </a:r>
            <a:r>
              <a:rPr lang="en-US" sz="2000">
                <a:latin typeface="Arial"/>
                <a:ea typeface="Times New Roman" panose="02020603050405020304" pitchFamily="18" charset="0"/>
                <a:cs typeface="Arial"/>
              </a:rPr>
              <a:t>  </a:t>
            </a:r>
            <a:endParaRPr lang="en-US" sz="2000">
              <a:effectLst/>
              <a:ea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endParaRPr lang="en-US" sz="2000">
              <a:effectLst/>
              <a:ea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2000">
                <a:effectLst/>
                <a:ea typeface="Times New Roman" panose="02020603050405020304" pitchFamily="18" charset="0"/>
              </a:rPr>
              <a:t>The Municipal Court appointed a new Public Defender to its roaster.</a:t>
            </a:r>
          </a:p>
          <a:p>
            <a:pPr marL="342900" marR="0" lvl="0" indent="-342900">
              <a:lnSpc>
                <a:spcPct val="115000"/>
              </a:lnSpc>
              <a:spcBef>
                <a:spcPts val="0"/>
              </a:spcBef>
              <a:spcAft>
                <a:spcPts val="0"/>
              </a:spcAft>
              <a:buFont typeface="Symbol" panose="05050102010706020507" pitchFamily="18" charset="2"/>
              <a:buChar char=""/>
            </a:pPr>
            <a:endParaRPr lang="en-US" sz="2000">
              <a:effectLst/>
              <a:ea typeface="Times New Roman" panose="02020603050405020304" pitchFamily="18" charset="0"/>
            </a:endParaRPr>
          </a:p>
          <a:p>
            <a:pPr marL="342900" indent="-342900">
              <a:lnSpc>
                <a:spcPct val="115000"/>
              </a:lnSpc>
              <a:spcBef>
                <a:spcPts val="0"/>
              </a:spcBef>
              <a:buFont typeface="Symbol" panose="05050102010706020507" pitchFamily="18" charset="2"/>
              <a:buChar char=""/>
            </a:pPr>
            <a:r>
              <a:rPr lang="en-US" sz="2000">
                <a:effectLst/>
                <a:latin typeface="Arial"/>
                <a:ea typeface="Times New Roman" panose="02020603050405020304" pitchFamily="18" charset="0"/>
                <a:cs typeface="Arial"/>
              </a:rPr>
              <a:t>Held Amnesty the month of May and disposed of </a:t>
            </a:r>
            <a:r>
              <a:rPr lang="en-US" sz="2000">
                <a:latin typeface="Arial"/>
                <a:ea typeface="Times New Roman" panose="02020603050405020304" pitchFamily="18" charset="0"/>
                <a:cs typeface="Arial"/>
              </a:rPr>
              <a:t>more than </a:t>
            </a:r>
            <a:r>
              <a:rPr lang="en-US" sz="2000">
                <a:effectLst/>
                <a:latin typeface="Arial"/>
                <a:ea typeface="Times New Roman" panose="02020603050405020304" pitchFamily="18" charset="0"/>
                <a:cs typeface="Arial"/>
              </a:rPr>
              <a:t>20 cases that were in </a:t>
            </a:r>
            <a:r>
              <a:rPr lang="en-US" sz="2000">
                <a:latin typeface="Arial"/>
                <a:ea typeface="Times New Roman" panose="02020603050405020304" pitchFamily="18" charset="0"/>
                <a:cs typeface="Arial"/>
              </a:rPr>
              <a:t>failure-to=appear</a:t>
            </a:r>
            <a:r>
              <a:rPr lang="en-US" sz="2000">
                <a:effectLst/>
                <a:latin typeface="Arial"/>
                <a:ea typeface="Times New Roman" panose="02020603050405020304" pitchFamily="18" charset="0"/>
                <a:cs typeface="Arial"/>
              </a:rPr>
              <a:t> or warrant status and collected </a:t>
            </a:r>
            <a:r>
              <a:rPr lang="en-US" sz="2000">
                <a:latin typeface="Arial"/>
                <a:ea typeface="Times New Roman" panose="02020603050405020304" pitchFamily="18" charset="0"/>
                <a:cs typeface="Arial"/>
              </a:rPr>
              <a:t>more than</a:t>
            </a:r>
            <a:r>
              <a:rPr lang="en-US" sz="2000">
                <a:effectLst/>
                <a:latin typeface="Arial"/>
                <a:ea typeface="Times New Roman" panose="02020603050405020304" pitchFamily="18" charset="0"/>
                <a:cs typeface="Arial"/>
              </a:rPr>
              <a:t> $3,000.00 in fines and fees.</a:t>
            </a:r>
            <a:r>
              <a:rPr lang="en-US" sz="2000">
                <a:latin typeface="Arial"/>
                <a:ea typeface="Times New Roman" panose="02020603050405020304" pitchFamily="18" charset="0"/>
                <a:cs typeface="Arial"/>
              </a:rPr>
              <a:t> </a:t>
            </a:r>
            <a:endParaRPr lang="en-US" sz="2000">
              <a:effectLst/>
              <a:ea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endParaRPr lang="en-US" sz="2000">
              <a:effectLst/>
              <a:ea typeface="Times New Roman" panose="02020603050405020304" pitchFamily="18" charset="0"/>
            </a:endParaRPr>
          </a:p>
          <a:p>
            <a:pPr marL="342900" marR="0" lvl="0" indent="-342900">
              <a:lnSpc>
                <a:spcPct val="115000"/>
              </a:lnSpc>
              <a:spcBef>
                <a:spcPts val="0"/>
              </a:spcBef>
              <a:spcAft>
                <a:spcPts val="1000"/>
              </a:spcAft>
              <a:buFont typeface="Symbol" panose="05050102010706020507" pitchFamily="18" charset="2"/>
              <a:buChar char=""/>
            </a:pPr>
            <a:r>
              <a:rPr lang="en-US" sz="2000">
                <a:effectLst/>
                <a:latin typeface="Arial"/>
                <a:ea typeface="Times New Roman" panose="02020603050405020304" pitchFamily="18" charset="0"/>
                <a:cs typeface="Arial"/>
              </a:rPr>
              <a:t>The Municipal Court completed its audit of probation warrants.</a:t>
            </a:r>
          </a:p>
          <a:p>
            <a:pPr>
              <a:lnSpc>
                <a:spcPct val="100000"/>
              </a:lnSpc>
              <a:spcBef>
                <a:spcPts val="0"/>
              </a:spcBef>
            </a:pPr>
            <a:endParaRPr lang="en-US" sz="2800">
              <a:latin typeface="Arial"/>
              <a:cs typeface="Arial"/>
            </a:endParaRPr>
          </a:p>
          <a:p>
            <a:pPr lvl="1"/>
            <a:endParaRPr lang="en-US" i="1"/>
          </a:p>
          <a:p>
            <a:endParaRPr lang="en-US">
              <a:highlight>
                <a:srgbClr val="FFFF00"/>
              </a:highlight>
            </a:endParaRPr>
          </a:p>
        </p:txBody>
      </p:sp>
      <p:sp>
        <p:nvSpPr>
          <p:cNvPr id="4" name="Slide Number Placeholder 3">
            <a:extLst>
              <a:ext uri="{FF2B5EF4-FFF2-40B4-BE49-F238E27FC236}">
                <a16:creationId xmlns:a16="http://schemas.microsoft.com/office/drawing/2014/main" id="{38E8D467-ECA1-DDA7-4D7D-F718FF5DC9F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C032940D-C4B9-2526-18B9-2A99BA4DFB77}"/>
              </a:ext>
            </a:extLst>
          </p:cNvPr>
          <p:cNvSpPr>
            <a:spLocks noGrp="1"/>
          </p:cNvSpPr>
          <p:nvPr>
            <p:ph type="title"/>
          </p:nvPr>
        </p:nvSpPr>
        <p:spPr/>
        <p:txBody>
          <a:bodyPr>
            <a:noAutofit/>
          </a:bodyPr>
          <a:lstStyle/>
          <a:p>
            <a:r>
              <a:rPr lang="en-US" sz="2800"/>
              <a:t>Municipal Court</a:t>
            </a:r>
            <a:br>
              <a:rPr lang="en-US" sz="2800"/>
            </a:br>
            <a:r>
              <a:rPr lang="en-US" sz="2800"/>
              <a:t>Dunwoody 2023</a:t>
            </a:r>
          </a:p>
        </p:txBody>
      </p:sp>
    </p:spTree>
    <p:extLst>
      <p:ext uri="{BB962C8B-B14F-4D97-AF65-F5344CB8AC3E}">
        <p14:creationId xmlns:p14="http://schemas.microsoft.com/office/powerpoint/2010/main" val="195638052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B7B8F-2637-DFD9-4449-F75B8005AEB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7BC403-ED14-0303-34EB-A86C7D3158E0}"/>
              </a:ext>
            </a:extLst>
          </p:cNvPr>
          <p:cNvSpPr>
            <a:spLocks noGrp="1"/>
          </p:cNvSpPr>
          <p:nvPr>
            <p:ph idx="1"/>
          </p:nvPr>
        </p:nvSpPr>
        <p:spPr>
          <a:xfrm>
            <a:off x="628650" y="1338605"/>
            <a:ext cx="7886700" cy="4348163"/>
          </a:xfrm>
        </p:spPr>
        <p:txBody>
          <a:bodyPr vert="horz" lIns="91440" tIns="45720" rIns="91440" bIns="45720" rtlCol="0" anchor="t">
            <a:normAutofit fontScale="85000" lnSpcReduction="20000"/>
          </a:bodyPr>
          <a:lstStyle/>
          <a:p>
            <a:pPr>
              <a:lnSpc>
                <a:spcPct val="100000"/>
              </a:lnSpc>
              <a:spcBef>
                <a:spcPts val="0"/>
              </a:spcBef>
            </a:pPr>
            <a:r>
              <a:rPr lang="en-US">
                <a:latin typeface="Arial"/>
                <a:cs typeface="Arial"/>
              </a:rPr>
              <a:t>As the Police Department adds additional officers, Municipal Court will need to grow as well.</a:t>
            </a:r>
          </a:p>
          <a:p>
            <a:pPr marL="0" indent="0">
              <a:lnSpc>
                <a:spcPct val="100000"/>
              </a:lnSpc>
              <a:spcBef>
                <a:spcPts val="0"/>
              </a:spcBef>
              <a:buNone/>
            </a:pPr>
            <a:r>
              <a:rPr lang="en-US">
                <a:latin typeface="Arial"/>
                <a:cs typeface="Arial"/>
              </a:rPr>
              <a:t> </a:t>
            </a:r>
          </a:p>
          <a:p>
            <a:pPr>
              <a:lnSpc>
                <a:spcPct val="100000"/>
              </a:lnSpc>
              <a:spcBef>
                <a:spcPts val="0"/>
              </a:spcBef>
            </a:pPr>
            <a:r>
              <a:rPr lang="en-US">
                <a:latin typeface="Arial"/>
                <a:cs typeface="Arial"/>
              </a:rPr>
              <a:t>Municipal Court partnership with the National Safety Council offering an Alive at 25 and Drivers Education course in-house to serve the community of Dunwoody and its neighboring cities.</a:t>
            </a:r>
          </a:p>
          <a:p>
            <a:pPr marL="0" indent="0">
              <a:lnSpc>
                <a:spcPct val="100000"/>
              </a:lnSpc>
              <a:spcBef>
                <a:spcPts val="0"/>
              </a:spcBef>
              <a:buNone/>
            </a:pPr>
            <a:endParaRPr lang="en-US">
              <a:latin typeface="Arial"/>
              <a:cs typeface="Arial"/>
            </a:endParaRPr>
          </a:p>
          <a:p>
            <a:pPr>
              <a:lnSpc>
                <a:spcPct val="100000"/>
              </a:lnSpc>
              <a:spcBef>
                <a:spcPts val="0"/>
              </a:spcBef>
            </a:pPr>
            <a:r>
              <a:rPr lang="en-US">
                <a:latin typeface="Arial"/>
                <a:cs typeface="Arial"/>
              </a:rPr>
              <a:t>Municipal Court with the partnership of the Finance Department needs to explore offering additional payment options for defendants via Tap and Pay, Apple and Google pay a Payment Kiosk and phone payment. </a:t>
            </a:r>
          </a:p>
          <a:p>
            <a:pPr marL="0" indent="0">
              <a:lnSpc>
                <a:spcPct val="100000"/>
              </a:lnSpc>
              <a:spcBef>
                <a:spcPts val="0"/>
              </a:spcBef>
              <a:buNone/>
            </a:pPr>
            <a:r>
              <a:rPr lang="en-US">
                <a:latin typeface="Arial"/>
                <a:cs typeface="Arial"/>
              </a:rPr>
              <a:t> </a:t>
            </a:r>
            <a:endParaRPr lang="en-US" sz="2800">
              <a:latin typeface="Arial"/>
              <a:cs typeface="Arial"/>
            </a:endParaRPr>
          </a:p>
          <a:p>
            <a:pPr lvl="1"/>
            <a:endParaRPr lang="en-US" i="1"/>
          </a:p>
          <a:p>
            <a:endParaRPr lang="en-US">
              <a:highlight>
                <a:srgbClr val="FFFF00"/>
              </a:highlight>
            </a:endParaRPr>
          </a:p>
        </p:txBody>
      </p:sp>
      <p:sp>
        <p:nvSpPr>
          <p:cNvPr id="4" name="Slide Number Placeholder 3">
            <a:extLst>
              <a:ext uri="{FF2B5EF4-FFF2-40B4-BE49-F238E27FC236}">
                <a16:creationId xmlns:a16="http://schemas.microsoft.com/office/drawing/2014/main" id="{4375DF3B-EAD1-8924-D1FD-88CCA9BD234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497E332B-40AD-3354-8DA7-76676B15C1E2}"/>
              </a:ext>
            </a:extLst>
          </p:cNvPr>
          <p:cNvSpPr>
            <a:spLocks noGrp="1"/>
          </p:cNvSpPr>
          <p:nvPr>
            <p:ph type="title"/>
          </p:nvPr>
        </p:nvSpPr>
        <p:spPr/>
        <p:txBody>
          <a:bodyPr>
            <a:noAutofit/>
          </a:bodyPr>
          <a:lstStyle/>
          <a:p>
            <a:r>
              <a:rPr lang="en-US" sz="2800">
                <a:latin typeface="Arial Black"/>
              </a:rPr>
              <a:t>Municipal Court</a:t>
            </a:r>
            <a:br>
              <a:rPr lang="en-US" sz="2800"/>
            </a:br>
            <a:r>
              <a:rPr lang="en-US" sz="2800">
                <a:latin typeface="Arial Black"/>
              </a:rPr>
              <a:t>Dunwoody 2024 through 2034</a:t>
            </a:r>
          </a:p>
        </p:txBody>
      </p:sp>
    </p:spTree>
    <p:extLst>
      <p:ext uri="{BB962C8B-B14F-4D97-AF65-F5344CB8AC3E}">
        <p14:creationId xmlns:p14="http://schemas.microsoft.com/office/powerpoint/2010/main" val="87111176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F0C391-A805-8F07-851F-35B222D2A3C7}"/>
              </a:ext>
            </a:extLst>
          </p:cNvPr>
          <p:cNvSpPr>
            <a:spLocks noGrp="1"/>
          </p:cNvSpPr>
          <p:nvPr>
            <p:ph idx="1"/>
          </p:nvPr>
        </p:nvSpPr>
        <p:spPr>
          <a:xfrm>
            <a:off x="628650" y="1338605"/>
            <a:ext cx="7886700" cy="4348163"/>
          </a:xfrm>
        </p:spPr>
        <p:txBody>
          <a:bodyPr vert="horz" lIns="91440" tIns="45720" rIns="91440" bIns="45720" rtlCol="0" anchor="t">
            <a:normAutofit fontScale="92500" lnSpcReduction="20000"/>
          </a:bodyPr>
          <a:lstStyle/>
          <a:p>
            <a:pPr>
              <a:lnSpc>
                <a:spcPct val="100000"/>
              </a:lnSpc>
              <a:spcBef>
                <a:spcPts val="0"/>
              </a:spcBef>
            </a:pPr>
            <a:r>
              <a:rPr lang="en-US" sz="2200">
                <a:latin typeface="Arial"/>
                <a:cs typeface="Arial"/>
              </a:rPr>
              <a:t>Hired and onboarded 208 new hires.</a:t>
            </a:r>
          </a:p>
          <a:p>
            <a:pPr marL="0" indent="0">
              <a:lnSpc>
                <a:spcPct val="100000"/>
              </a:lnSpc>
              <a:spcBef>
                <a:spcPts val="0"/>
              </a:spcBef>
              <a:buNone/>
            </a:pPr>
            <a:endParaRPr lang="en-US" sz="2200">
              <a:latin typeface="Arial"/>
              <a:cs typeface="Arial"/>
            </a:endParaRPr>
          </a:p>
          <a:p>
            <a:pPr>
              <a:lnSpc>
                <a:spcPct val="100000"/>
              </a:lnSpc>
              <a:spcBef>
                <a:spcPts val="0"/>
              </a:spcBef>
            </a:pPr>
            <a:r>
              <a:rPr lang="en-US" sz="2200">
                <a:latin typeface="Arial"/>
                <a:cs typeface="Arial"/>
              </a:rPr>
              <a:t>Strong focus on creating and administering a competitive total compensation structure, including top-tier compensation and a best-in-class benefits package.  </a:t>
            </a:r>
          </a:p>
          <a:p>
            <a:pPr>
              <a:lnSpc>
                <a:spcPct val="100000"/>
              </a:lnSpc>
              <a:spcBef>
                <a:spcPts val="0"/>
              </a:spcBef>
            </a:pPr>
            <a:endParaRPr lang="en-US" sz="2200">
              <a:latin typeface="Arial"/>
              <a:cs typeface="Arial"/>
            </a:endParaRPr>
          </a:p>
          <a:p>
            <a:pPr>
              <a:lnSpc>
                <a:spcPct val="100000"/>
              </a:lnSpc>
              <a:spcBef>
                <a:spcPts val="0"/>
              </a:spcBef>
            </a:pPr>
            <a:r>
              <a:rPr lang="en-US" sz="2200">
                <a:latin typeface="Arial"/>
                <a:cs typeface="Arial"/>
              </a:rPr>
              <a:t>Conducted frequent salary and benefits surveys to maintain a competitive position and published Total Compensation Statements so employees would be aware of the value of their total compensation package.</a:t>
            </a:r>
          </a:p>
          <a:p>
            <a:pPr marL="0" indent="0">
              <a:lnSpc>
                <a:spcPct val="100000"/>
              </a:lnSpc>
              <a:spcBef>
                <a:spcPts val="0"/>
              </a:spcBef>
              <a:buNone/>
            </a:pPr>
            <a:endParaRPr lang="en-US" sz="2200">
              <a:latin typeface="Arial"/>
              <a:cs typeface="Arial"/>
            </a:endParaRPr>
          </a:p>
          <a:p>
            <a:pPr>
              <a:lnSpc>
                <a:spcPct val="100000"/>
              </a:lnSpc>
              <a:spcBef>
                <a:spcPts val="0"/>
              </a:spcBef>
            </a:pPr>
            <a:r>
              <a:rPr lang="en-US" sz="2200">
                <a:latin typeface="Arial"/>
                <a:cs typeface="Arial"/>
              </a:rPr>
              <a:t>Provided annual training for all City employees regarding the City’s EEO and No Harassment policy, covering harassment, discrimination, and retaliation, and worked with the City’s employment attorneys to provide additional training on employment law subjects for supervisors.</a:t>
            </a:r>
          </a:p>
          <a:p>
            <a:pPr>
              <a:lnSpc>
                <a:spcPct val="100000"/>
              </a:lnSpc>
              <a:spcBef>
                <a:spcPts val="0"/>
              </a:spcBef>
            </a:pPr>
            <a:endParaRPr lang="en-US" sz="2000">
              <a:latin typeface="Arial"/>
              <a:cs typeface="Arial"/>
            </a:endParaRPr>
          </a:p>
          <a:p>
            <a:pPr lvl="1"/>
            <a:endParaRPr lang="en-US" i="1"/>
          </a:p>
          <a:p>
            <a:endParaRPr lang="en-US">
              <a:highlight>
                <a:srgbClr val="FFFF00"/>
              </a:highlight>
            </a:endParaRPr>
          </a:p>
        </p:txBody>
      </p:sp>
      <p:sp>
        <p:nvSpPr>
          <p:cNvPr id="4" name="Slide Number Placeholder 3">
            <a:extLst>
              <a:ext uri="{FF2B5EF4-FFF2-40B4-BE49-F238E27FC236}">
                <a16:creationId xmlns:a16="http://schemas.microsoft.com/office/drawing/2014/main" id="{70837440-3BE6-3E10-01AE-D8F17CBE874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AAB655C7-AA0B-B62F-6EE0-537CD3B3F2C5}"/>
              </a:ext>
            </a:extLst>
          </p:cNvPr>
          <p:cNvSpPr>
            <a:spLocks noGrp="1"/>
          </p:cNvSpPr>
          <p:nvPr>
            <p:ph type="title"/>
          </p:nvPr>
        </p:nvSpPr>
        <p:spPr/>
        <p:txBody>
          <a:bodyPr>
            <a:noAutofit/>
          </a:bodyPr>
          <a:lstStyle/>
          <a:p>
            <a:r>
              <a:rPr lang="en-US" sz="2800"/>
              <a:t>Human Resources</a:t>
            </a:r>
            <a:br>
              <a:rPr lang="en-US" sz="2800"/>
            </a:br>
            <a:r>
              <a:rPr lang="en-US" sz="2800"/>
              <a:t>Dunwoody from start through 2022</a:t>
            </a:r>
          </a:p>
        </p:txBody>
      </p:sp>
    </p:spTree>
    <p:extLst>
      <p:ext uri="{BB962C8B-B14F-4D97-AF65-F5344CB8AC3E}">
        <p14:creationId xmlns:p14="http://schemas.microsoft.com/office/powerpoint/2010/main" val="144944781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B33B1-F686-CA46-19FE-D82A250CAE9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37041E-EDA8-5972-4811-D011E29336C3}"/>
              </a:ext>
            </a:extLst>
          </p:cNvPr>
          <p:cNvSpPr>
            <a:spLocks noGrp="1"/>
          </p:cNvSpPr>
          <p:nvPr>
            <p:ph idx="1"/>
          </p:nvPr>
        </p:nvSpPr>
        <p:spPr>
          <a:xfrm>
            <a:off x="628650" y="1338605"/>
            <a:ext cx="7886700" cy="4485252"/>
          </a:xfrm>
        </p:spPr>
        <p:txBody>
          <a:bodyPr vert="horz" lIns="91440" tIns="45720" rIns="91440" bIns="45720" rtlCol="0" anchor="t">
            <a:normAutofit fontScale="70000" lnSpcReduction="20000"/>
          </a:bodyPr>
          <a:lstStyle/>
          <a:p>
            <a:pPr>
              <a:lnSpc>
                <a:spcPct val="100000"/>
              </a:lnSpc>
              <a:spcBef>
                <a:spcPts val="0"/>
              </a:spcBef>
            </a:pPr>
            <a:r>
              <a:rPr lang="en-US" sz="2900">
                <a:latin typeface="Arial"/>
                <a:cs typeface="Arial"/>
              </a:rPr>
              <a:t>Created the Employee Handbook and administered annual updates.</a:t>
            </a:r>
          </a:p>
          <a:p>
            <a:pPr marL="0" indent="0">
              <a:lnSpc>
                <a:spcPct val="100000"/>
              </a:lnSpc>
              <a:spcBef>
                <a:spcPts val="0"/>
              </a:spcBef>
              <a:buNone/>
            </a:pPr>
            <a:endParaRPr lang="en-US" sz="2900">
              <a:latin typeface="Arial"/>
              <a:cs typeface="Arial"/>
            </a:endParaRPr>
          </a:p>
          <a:p>
            <a:pPr>
              <a:lnSpc>
                <a:spcPct val="100000"/>
              </a:lnSpc>
              <a:spcBef>
                <a:spcPts val="0"/>
              </a:spcBef>
            </a:pPr>
            <a:r>
              <a:rPr lang="en-US" sz="2900">
                <a:latin typeface="Arial"/>
                <a:cs typeface="Arial"/>
              </a:rPr>
              <a:t>Created a Wellness Program to facilitate a culture of employee well-being at the City and continue to chair the Wellness Committee composed of employees across various departments.</a:t>
            </a:r>
          </a:p>
          <a:p>
            <a:pPr>
              <a:lnSpc>
                <a:spcPct val="100000"/>
              </a:lnSpc>
              <a:spcBef>
                <a:spcPts val="0"/>
              </a:spcBef>
            </a:pPr>
            <a:endParaRPr lang="en-US" sz="2900">
              <a:latin typeface="Arial"/>
              <a:cs typeface="Arial"/>
            </a:endParaRPr>
          </a:p>
          <a:p>
            <a:pPr>
              <a:lnSpc>
                <a:spcPct val="100000"/>
              </a:lnSpc>
              <a:spcBef>
                <a:spcPts val="0"/>
              </a:spcBef>
            </a:pPr>
            <a:r>
              <a:rPr lang="en-US" sz="2900">
                <a:latin typeface="Arial"/>
                <a:cs typeface="Arial"/>
              </a:rPr>
              <a:t>Completed legal trainings in 2020 related to the COVID pandemic, published and administered protocol for City staff following CDC guidance, and effectively managed more than 230 positive cases and exposures in this three-year timespan.</a:t>
            </a:r>
          </a:p>
          <a:p>
            <a:pPr marL="0" indent="0">
              <a:lnSpc>
                <a:spcPct val="100000"/>
              </a:lnSpc>
              <a:spcBef>
                <a:spcPts val="0"/>
              </a:spcBef>
              <a:buNone/>
            </a:pPr>
            <a:endParaRPr lang="en-US" sz="2900">
              <a:latin typeface="Arial"/>
              <a:cs typeface="Arial"/>
            </a:endParaRPr>
          </a:p>
          <a:p>
            <a:pPr>
              <a:lnSpc>
                <a:spcPct val="100000"/>
              </a:lnSpc>
              <a:spcBef>
                <a:spcPts val="0"/>
              </a:spcBef>
            </a:pPr>
            <a:r>
              <a:rPr lang="en-US" sz="2900">
                <a:latin typeface="Arial"/>
                <a:cs typeface="Arial"/>
              </a:rPr>
              <a:t>In 2021, migrated the City’s performance management strategy from a rating-based performance evaluation form to an employee check-in form to facilitate meaningful conversations between supervisors and subordinates regarding work performance, progress, and goals. Transitioned from merit-based increases to market-based adjustments.</a:t>
            </a:r>
          </a:p>
          <a:p>
            <a:pPr>
              <a:lnSpc>
                <a:spcPct val="100000"/>
              </a:lnSpc>
              <a:spcBef>
                <a:spcPts val="0"/>
              </a:spcBef>
            </a:pPr>
            <a:endParaRPr lang="en-US" sz="1900">
              <a:latin typeface="Arial"/>
              <a:cs typeface="Arial"/>
            </a:endParaRPr>
          </a:p>
          <a:p>
            <a:pPr marL="0" indent="0">
              <a:lnSpc>
                <a:spcPct val="100000"/>
              </a:lnSpc>
              <a:spcBef>
                <a:spcPts val="0"/>
              </a:spcBef>
              <a:buNone/>
            </a:pPr>
            <a:endParaRPr lang="en-US" sz="1900">
              <a:latin typeface="Arial"/>
              <a:cs typeface="Arial"/>
            </a:endParaRPr>
          </a:p>
          <a:p>
            <a:pPr lvl="1"/>
            <a:endParaRPr lang="en-US" i="1"/>
          </a:p>
          <a:p>
            <a:endParaRPr lang="en-US">
              <a:highlight>
                <a:srgbClr val="FFFF00"/>
              </a:highlight>
            </a:endParaRPr>
          </a:p>
        </p:txBody>
      </p:sp>
      <p:sp>
        <p:nvSpPr>
          <p:cNvPr id="4" name="Slide Number Placeholder 3">
            <a:extLst>
              <a:ext uri="{FF2B5EF4-FFF2-40B4-BE49-F238E27FC236}">
                <a16:creationId xmlns:a16="http://schemas.microsoft.com/office/drawing/2014/main" id="{17A23998-6E59-4B41-E6FB-649EC8DAFC4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9744B631-507D-4E73-4384-E367CA172E12}"/>
              </a:ext>
            </a:extLst>
          </p:cNvPr>
          <p:cNvSpPr>
            <a:spLocks noGrp="1"/>
          </p:cNvSpPr>
          <p:nvPr>
            <p:ph type="title"/>
          </p:nvPr>
        </p:nvSpPr>
        <p:spPr/>
        <p:txBody>
          <a:bodyPr>
            <a:noAutofit/>
          </a:bodyPr>
          <a:lstStyle/>
          <a:p>
            <a:r>
              <a:rPr lang="en-US" sz="2800"/>
              <a:t>Human Resources</a:t>
            </a:r>
            <a:br>
              <a:rPr lang="en-US" sz="2800"/>
            </a:br>
            <a:r>
              <a:rPr lang="en-US" sz="2800"/>
              <a:t>Dunwoody from start through 2022</a:t>
            </a:r>
          </a:p>
        </p:txBody>
      </p:sp>
    </p:spTree>
    <p:extLst>
      <p:ext uri="{BB962C8B-B14F-4D97-AF65-F5344CB8AC3E}">
        <p14:creationId xmlns:p14="http://schemas.microsoft.com/office/powerpoint/2010/main" val="375819506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67533-0A4E-CCB5-B361-AE8FE780995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221AA9-D061-852E-B2C1-69C105F03321}"/>
              </a:ext>
            </a:extLst>
          </p:cNvPr>
          <p:cNvSpPr>
            <a:spLocks noGrp="1"/>
          </p:cNvSpPr>
          <p:nvPr>
            <p:ph idx="1"/>
          </p:nvPr>
        </p:nvSpPr>
        <p:spPr>
          <a:xfrm>
            <a:off x="628650" y="1338605"/>
            <a:ext cx="7886700" cy="4348163"/>
          </a:xfrm>
        </p:spPr>
        <p:txBody>
          <a:bodyPr vert="horz" lIns="91440" tIns="45720" rIns="91440" bIns="45720" rtlCol="0" anchor="t">
            <a:normAutofit/>
          </a:bodyPr>
          <a:lstStyle/>
          <a:p>
            <a:pPr>
              <a:lnSpc>
                <a:spcPct val="100000"/>
              </a:lnSpc>
              <a:spcBef>
                <a:spcPts val="0"/>
              </a:spcBef>
            </a:pPr>
            <a:r>
              <a:rPr lang="en-US" sz="2000">
                <a:latin typeface="Arial"/>
                <a:cs typeface="Arial"/>
              </a:rPr>
              <a:t>Hired and onboarded 16 new hires.</a:t>
            </a:r>
          </a:p>
          <a:p>
            <a:pPr>
              <a:lnSpc>
                <a:spcPct val="100000"/>
              </a:lnSpc>
              <a:spcBef>
                <a:spcPts val="0"/>
              </a:spcBef>
            </a:pPr>
            <a:endParaRPr lang="en-US" sz="2000">
              <a:latin typeface="Arial"/>
              <a:cs typeface="Arial"/>
            </a:endParaRPr>
          </a:p>
          <a:p>
            <a:pPr>
              <a:lnSpc>
                <a:spcPct val="100000"/>
              </a:lnSpc>
              <a:spcBef>
                <a:spcPts val="0"/>
              </a:spcBef>
            </a:pPr>
            <a:r>
              <a:rPr lang="en-US" sz="2000">
                <a:latin typeface="Arial"/>
                <a:cs typeface="Arial"/>
              </a:rPr>
              <a:t>Worked with a compensation consultant to conduct a comprehensive salary and benefits study, which resulted in the implementation of an improved compensation structure and City-wide pay increases that support employee recruitment and retention.</a:t>
            </a:r>
          </a:p>
          <a:p>
            <a:pPr>
              <a:lnSpc>
                <a:spcPct val="100000"/>
              </a:lnSpc>
              <a:spcBef>
                <a:spcPts val="0"/>
              </a:spcBef>
            </a:pPr>
            <a:endParaRPr lang="en-US" sz="2000">
              <a:latin typeface="Arial"/>
              <a:cs typeface="Arial"/>
            </a:endParaRPr>
          </a:p>
          <a:p>
            <a:pPr>
              <a:lnSpc>
                <a:spcPct val="100000"/>
              </a:lnSpc>
              <a:spcBef>
                <a:spcPts val="0"/>
              </a:spcBef>
            </a:pPr>
            <a:r>
              <a:rPr lang="en-US" sz="2000">
                <a:latin typeface="Arial"/>
                <a:cs typeface="Arial"/>
              </a:rPr>
              <a:t>Coordinated with the PD on a Sergeant promotional process resulting in the promotion of two new Sergeants.</a:t>
            </a:r>
          </a:p>
          <a:p>
            <a:pPr>
              <a:lnSpc>
                <a:spcPct val="100000"/>
              </a:lnSpc>
              <a:spcBef>
                <a:spcPts val="0"/>
              </a:spcBef>
            </a:pPr>
            <a:endParaRPr lang="en-US" sz="2000">
              <a:latin typeface="Arial"/>
              <a:cs typeface="Arial"/>
            </a:endParaRPr>
          </a:p>
          <a:p>
            <a:pPr>
              <a:lnSpc>
                <a:spcPct val="100000"/>
              </a:lnSpc>
              <a:spcBef>
                <a:spcPts val="0"/>
              </a:spcBef>
            </a:pPr>
            <a:endParaRPr lang="en-US" sz="2800">
              <a:latin typeface="Arial"/>
              <a:cs typeface="Arial"/>
            </a:endParaRPr>
          </a:p>
          <a:p>
            <a:pPr lvl="1"/>
            <a:endParaRPr lang="en-US" i="1"/>
          </a:p>
          <a:p>
            <a:endParaRPr lang="en-US">
              <a:highlight>
                <a:srgbClr val="FFFF00"/>
              </a:highlight>
            </a:endParaRPr>
          </a:p>
        </p:txBody>
      </p:sp>
      <p:sp>
        <p:nvSpPr>
          <p:cNvPr id="4" name="Slide Number Placeholder 3">
            <a:extLst>
              <a:ext uri="{FF2B5EF4-FFF2-40B4-BE49-F238E27FC236}">
                <a16:creationId xmlns:a16="http://schemas.microsoft.com/office/drawing/2014/main" id="{38E8D467-ECA1-DDA7-4D7D-F718FF5DC9F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C032940D-C4B9-2526-18B9-2A99BA4DFB77}"/>
              </a:ext>
            </a:extLst>
          </p:cNvPr>
          <p:cNvSpPr>
            <a:spLocks noGrp="1"/>
          </p:cNvSpPr>
          <p:nvPr>
            <p:ph type="title"/>
          </p:nvPr>
        </p:nvSpPr>
        <p:spPr/>
        <p:txBody>
          <a:bodyPr>
            <a:noAutofit/>
          </a:bodyPr>
          <a:lstStyle/>
          <a:p>
            <a:r>
              <a:rPr lang="en-US" sz="2800"/>
              <a:t>Human Resources</a:t>
            </a:r>
            <a:br>
              <a:rPr lang="en-US" sz="2800"/>
            </a:br>
            <a:r>
              <a:rPr lang="en-US" sz="2800"/>
              <a:t>Dunwoody 2023</a:t>
            </a:r>
          </a:p>
        </p:txBody>
      </p:sp>
    </p:spTree>
    <p:extLst>
      <p:ext uri="{BB962C8B-B14F-4D97-AF65-F5344CB8AC3E}">
        <p14:creationId xmlns:p14="http://schemas.microsoft.com/office/powerpoint/2010/main" val="329010111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7158C-9C4F-4064-FBBA-0F84628116C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B306BB-EF43-D315-B4C3-A7F6C853729C}"/>
              </a:ext>
            </a:extLst>
          </p:cNvPr>
          <p:cNvSpPr>
            <a:spLocks noGrp="1"/>
          </p:cNvSpPr>
          <p:nvPr>
            <p:ph idx="1"/>
          </p:nvPr>
        </p:nvSpPr>
        <p:spPr>
          <a:xfrm>
            <a:off x="628650" y="1338605"/>
            <a:ext cx="7886700" cy="4348163"/>
          </a:xfrm>
        </p:spPr>
        <p:txBody>
          <a:bodyPr vert="horz" lIns="91440" tIns="45720" rIns="91440" bIns="45720" rtlCol="0" anchor="t">
            <a:normAutofit/>
          </a:bodyPr>
          <a:lstStyle/>
          <a:p>
            <a:pPr>
              <a:lnSpc>
                <a:spcPct val="100000"/>
              </a:lnSpc>
              <a:spcBef>
                <a:spcPts val="0"/>
              </a:spcBef>
            </a:pPr>
            <a:r>
              <a:rPr lang="en-US" sz="2000">
                <a:latin typeface="Arial"/>
                <a:cs typeface="Arial"/>
              </a:rPr>
              <a:t>Transitioned the City to a new benefits broker that provides better support and collaboration.  The benefits renewal in 2023 resulted in the continuation of a top-tier benefits package and a medical renewal that finalized 11% below where initial negotiations began and 8% below the prior year’s renewal.</a:t>
            </a:r>
          </a:p>
          <a:p>
            <a:pPr>
              <a:lnSpc>
                <a:spcPct val="100000"/>
              </a:lnSpc>
              <a:spcBef>
                <a:spcPts val="0"/>
              </a:spcBef>
            </a:pPr>
            <a:endParaRPr lang="en-US" sz="2000">
              <a:latin typeface="Arial"/>
              <a:cs typeface="Arial"/>
            </a:endParaRPr>
          </a:p>
          <a:p>
            <a:pPr>
              <a:lnSpc>
                <a:spcPct val="100000"/>
              </a:lnSpc>
              <a:spcBef>
                <a:spcPts val="0"/>
              </a:spcBef>
            </a:pPr>
            <a:r>
              <a:rPr lang="en-US" sz="2000">
                <a:latin typeface="Arial"/>
                <a:cs typeface="Arial"/>
              </a:rPr>
              <a:t>Implemented self-onboarding of new hires through the City’s Human Resources Information System (HRIS), which streamlined the onboarding process and reduced the need for paperwork.</a:t>
            </a:r>
          </a:p>
          <a:p>
            <a:pPr>
              <a:lnSpc>
                <a:spcPct val="100000"/>
              </a:lnSpc>
              <a:spcBef>
                <a:spcPts val="0"/>
              </a:spcBef>
            </a:pPr>
            <a:endParaRPr lang="en-US" sz="2000">
              <a:latin typeface="Arial"/>
              <a:cs typeface="Arial"/>
            </a:endParaRPr>
          </a:p>
          <a:p>
            <a:pPr>
              <a:lnSpc>
                <a:spcPct val="100000"/>
              </a:lnSpc>
              <a:spcBef>
                <a:spcPts val="0"/>
              </a:spcBef>
            </a:pPr>
            <a:r>
              <a:rPr lang="en-US" sz="2000">
                <a:latin typeface="Arial"/>
                <a:cs typeface="Arial"/>
              </a:rPr>
              <a:t>Created and published a Leave Donation policy to allow employees to assist each other in times of need.</a:t>
            </a:r>
          </a:p>
          <a:p>
            <a:pPr>
              <a:lnSpc>
                <a:spcPct val="100000"/>
              </a:lnSpc>
              <a:spcBef>
                <a:spcPts val="0"/>
              </a:spcBef>
            </a:pPr>
            <a:endParaRPr lang="en-US" sz="2000">
              <a:latin typeface="Arial"/>
              <a:cs typeface="Arial"/>
            </a:endParaRPr>
          </a:p>
          <a:p>
            <a:pPr lvl="1"/>
            <a:endParaRPr lang="en-US" i="1"/>
          </a:p>
          <a:p>
            <a:endParaRPr lang="en-US">
              <a:highlight>
                <a:srgbClr val="FFFF00"/>
              </a:highlight>
            </a:endParaRPr>
          </a:p>
        </p:txBody>
      </p:sp>
      <p:sp>
        <p:nvSpPr>
          <p:cNvPr id="4" name="Slide Number Placeholder 3">
            <a:extLst>
              <a:ext uri="{FF2B5EF4-FFF2-40B4-BE49-F238E27FC236}">
                <a16:creationId xmlns:a16="http://schemas.microsoft.com/office/drawing/2014/main" id="{46DDF2FE-C9CA-3B65-FE35-1AD484327EB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742C9D7D-1E08-832D-74B6-D1F22B824A95}"/>
              </a:ext>
            </a:extLst>
          </p:cNvPr>
          <p:cNvSpPr>
            <a:spLocks noGrp="1"/>
          </p:cNvSpPr>
          <p:nvPr>
            <p:ph type="title"/>
          </p:nvPr>
        </p:nvSpPr>
        <p:spPr/>
        <p:txBody>
          <a:bodyPr>
            <a:noAutofit/>
          </a:bodyPr>
          <a:lstStyle/>
          <a:p>
            <a:r>
              <a:rPr lang="en-US" sz="2800"/>
              <a:t>Human Resources</a:t>
            </a:r>
            <a:br>
              <a:rPr lang="en-US" sz="2800"/>
            </a:br>
            <a:r>
              <a:rPr lang="en-US" sz="2800"/>
              <a:t>Dunwoody 2023</a:t>
            </a:r>
          </a:p>
        </p:txBody>
      </p:sp>
    </p:spTree>
    <p:extLst>
      <p:ext uri="{BB962C8B-B14F-4D97-AF65-F5344CB8AC3E}">
        <p14:creationId xmlns:p14="http://schemas.microsoft.com/office/powerpoint/2010/main" val="37613835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B7B8F-2637-DFD9-4449-F75B8005AEB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7BC403-ED14-0303-34EB-A86C7D3158E0}"/>
              </a:ext>
            </a:extLst>
          </p:cNvPr>
          <p:cNvSpPr>
            <a:spLocks noGrp="1"/>
          </p:cNvSpPr>
          <p:nvPr>
            <p:ph idx="1"/>
          </p:nvPr>
        </p:nvSpPr>
        <p:spPr>
          <a:xfrm>
            <a:off x="628650" y="1338605"/>
            <a:ext cx="7886700" cy="4348163"/>
          </a:xfrm>
        </p:spPr>
        <p:txBody>
          <a:bodyPr vert="horz" lIns="91440" tIns="45720" rIns="91440" bIns="45720" rtlCol="0" anchor="t">
            <a:normAutofit/>
          </a:bodyPr>
          <a:lstStyle/>
          <a:p>
            <a:pPr>
              <a:lnSpc>
                <a:spcPct val="100000"/>
              </a:lnSpc>
              <a:spcBef>
                <a:spcPts val="0"/>
              </a:spcBef>
            </a:pPr>
            <a:r>
              <a:rPr lang="en-US" sz="2000">
                <a:latin typeface="Arial"/>
                <a:cs typeface="Arial"/>
              </a:rPr>
              <a:t>Focus on retention and recruiting by continuing to conduct salary and benefits studies to remain competitive in the local market.</a:t>
            </a:r>
          </a:p>
          <a:p>
            <a:pPr>
              <a:lnSpc>
                <a:spcPct val="100000"/>
              </a:lnSpc>
              <a:spcBef>
                <a:spcPts val="0"/>
              </a:spcBef>
            </a:pPr>
            <a:endParaRPr lang="en-US" sz="2000">
              <a:latin typeface="Arial"/>
              <a:cs typeface="Arial"/>
            </a:endParaRPr>
          </a:p>
          <a:p>
            <a:pPr>
              <a:lnSpc>
                <a:spcPct val="100000"/>
              </a:lnSpc>
              <a:spcBef>
                <a:spcPts val="0"/>
              </a:spcBef>
            </a:pPr>
            <a:r>
              <a:rPr lang="en-US" sz="2000">
                <a:latin typeface="Arial"/>
                <a:cs typeface="Arial"/>
              </a:rPr>
              <a:t>Look into innovative benefit and incentive offerings to assist in both retention and recruitment efforts.</a:t>
            </a:r>
          </a:p>
          <a:p>
            <a:pPr>
              <a:lnSpc>
                <a:spcPct val="100000"/>
              </a:lnSpc>
              <a:spcBef>
                <a:spcPts val="0"/>
              </a:spcBef>
            </a:pPr>
            <a:endParaRPr lang="en-US" sz="2000">
              <a:latin typeface="Arial"/>
              <a:cs typeface="Arial"/>
            </a:endParaRPr>
          </a:p>
          <a:p>
            <a:pPr>
              <a:lnSpc>
                <a:spcPct val="100000"/>
              </a:lnSpc>
              <a:spcBef>
                <a:spcPts val="0"/>
              </a:spcBef>
            </a:pPr>
            <a:r>
              <a:rPr lang="en-US" sz="2000">
                <a:latin typeface="Arial"/>
                <a:cs typeface="Arial"/>
              </a:rPr>
              <a:t>Focus on succession planning across all departments, in particular for senior management staff, many of whom are considering retirement in the coming decade.</a:t>
            </a:r>
          </a:p>
          <a:p>
            <a:pPr>
              <a:lnSpc>
                <a:spcPct val="100000"/>
              </a:lnSpc>
              <a:spcBef>
                <a:spcPts val="0"/>
              </a:spcBef>
            </a:pPr>
            <a:endParaRPr lang="en-US" sz="2800">
              <a:latin typeface="Arial"/>
              <a:cs typeface="Arial"/>
            </a:endParaRPr>
          </a:p>
          <a:p>
            <a:pPr>
              <a:lnSpc>
                <a:spcPct val="100000"/>
              </a:lnSpc>
              <a:spcBef>
                <a:spcPts val="0"/>
              </a:spcBef>
            </a:pPr>
            <a:endParaRPr lang="en-US" sz="2800">
              <a:latin typeface="Arial"/>
              <a:cs typeface="Arial"/>
            </a:endParaRPr>
          </a:p>
          <a:p>
            <a:pPr lvl="1"/>
            <a:endParaRPr lang="en-US" i="1"/>
          </a:p>
          <a:p>
            <a:endParaRPr lang="en-US">
              <a:highlight>
                <a:srgbClr val="FFFF00"/>
              </a:highlight>
            </a:endParaRPr>
          </a:p>
        </p:txBody>
      </p:sp>
      <p:sp>
        <p:nvSpPr>
          <p:cNvPr id="4" name="Slide Number Placeholder 3">
            <a:extLst>
              <a:ext uri="{FF2B5EF4-FFF2-40B4-BE49-F238E27FC236}">
                <a16:creationId xmlns:a16="http://schemas.microsoft.com/office/drawing/2014/main" id="{4375DF3B-EAD1-8924-D1FD-88CCA9BD234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497E332B-40AD-3354-8DA7-76676B15C1E2}"/>
              </a:ext>
            </a:extLst>
          </p:cNvPr>
          <p:cNvSpPr>
            <a:spLocks noGrp="1"/>
          </p:cNvSpPr>
          <p:nvPr>
            <p:ph type="title"/>
          </p:nvPr>
        </p:nvSpPr>
        <p:spPr/>
        <p:txBody>
          <a:bodyPr>
            <a:noAutofit/>
          </a:bodyPr>
          <a:lstStyle/>
          <a:p>
            <a:r>
              <a:rPr lang="en-US" sz="2800"/>
              <a:t>Human Resources</a:t>
            </a:r>
            <a:br>
              <a:rPr lang="en-US" sz="2800"/>
            </a:br>
            <a:r>
              <a:rPr lang="en-US" sz="2800"/>
              <a:t>Dunwoody 2024 through 2034</a:t>
            </a:r>
          </a:p>
        </p:txBody>
      </p:sp>
    </p:spTree>
    <p:extLst>
      <p:ext uri="{BB962C8B-B14F-4D97-AF65-F5344CB8AC3E}">
        <p14:creationId xmlns:p14="http://schemas.microsoft.com/office/powerpoint/2010/main" val="157735844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1FE99-6EDA-C3BF-0C6A-C28EA275233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B90162-8FC6-F965-21FD-E66227D62BD9}"/>
              </a:ext>
            </a:extLst>
          </p:cNvPr>
          <p:cNvSpPr>
            <a:spLocks noGrp="1"/>
          </p:cNvSpPr>
          <p:nvPr>
            <p:ph idx="1"/>
          </p:nvPr>
        </p:nvSpPr>
        <p:spPr>
          <a:xfrm>
            <a:off x="628650" y="1338605"/>
            <a:ext cx="7886700" cy="4348163"/>
          </a:xfrm>
        </p:spPr>
        <p:txBody>
          <a:bodyPr vert="horz" lIns="91440" tIns="45720" rIns="91440" bIns="45720" rtlCol="0" anchor="t">
            <a:normAutofit/>
          </a:bodyPr>
          <a:lstStyle/>
          <a:p>
            <a:pPr>
              <a:lnSpc>
                <a:spcPct val="100000"/>
              </a:lnSpc>
              <a:spcBef>
                <a:spcPts val="0"/>
              </a:spcBef>
            </a:pPr>
            <a:r>
              <a:rPr lang="en-US" sz="2000">
                <a:latin typeface="Arial"/>
                <a:cs typeface="Arial"/>
              </a:rPr>
              <a:t>Adopt the use of technology to increase efficiency and improve the employee experience.</a:t>
            </a:r>
          </a:p>
          <a:p>
            <a:pPr marL="0" indent="0">
              <a:lnSpc>
                <a:spcPct val="100000"/>
              </a:lnSpc>
              <a:spcBef>
                <a:spcPts val="0"/>
              </a:spcBef>
              <a:buNone/>
            </a:pPr>
            <a:endParaRPr lang="en-US" sz="2000">
              <a:latin typeface="Arial"/>
              <a:cs typeface="Arial"/>
            </a:endParaRPr>
          </a:p>
          <a:p>
            <a:pPr>
              <a:lnSpc>
                <a:spcPct val="100000"/>
              </a:lnSpc>
              <a:spcBef>
                <a:spcPts val="0"/>
              </a:spcBef>
            </a:pPr>
            <a:r>
              <a:rPr lang="en-US" sz="2000">
                <a:latin typeface="Arial"/>
                <a:cs typeface="Arial"/>
              </a:rPr>
              <a:t>Chair the Wellness Committee, with a focus on providing programming that is responsive to employee’s needs and wishes.  Of late, we are seeing an increased request for mental health resources, as well as general health screenings that can be conducted at the worksite for ease of access.</a:t>
            </a:r>
          </a:p>
          <a:p>
            <a:pPr lvl="1"/>
            <a:endParaRPr lang="en-US" i="1"/>
          </a:p>
          <a:p>
            <a:endParaRPr lang="en-US">
              <a:highlight>
                <a:srgbClr val="FFFF00"/>
              </a:highlight>
            </a:endParaRPr>
          </a:p>
        </p:txBody>
      </p:sp>
      <p:sp>
        <p:nvSpPr>
          <p:cNvPr id="4" name="Slide Number Placeholder 3">
            <a:extLst>
              <a:ext uri="{FF2B5EF4-FFF2-40B4-BE49-F238E27FC236}">
                <a16:creationId xmlns:a16="http://schemas.microsoft.com/office/drawing/2014/main" id="{95819ED1-5A7A-E1E1-674D-7F6F24982DD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980A2-F130-4742-89EA-C23F988790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32C8136B-D289-AD23-323D-4FF7A61482B0}"/>
              </a:ext>
            </a:extLst>
          </p:cNvPr>
          <p:cNvSpPr>
            <a:spLocks noGrp="1"/>
          </p:cNvSpPr>
          <p:nvPr>
            <p:ph type="title"/>
          </p:nvPr>
        </p:nvSpPr>
        <p:spPr/>
        <p:txBody>
          <a:bodyPr>
            <a:noAutofit/>
          </a:bodyPr>
          <a:lstStyle/>
          <a:p>
            <a:r>
              <a:rPr lang="en-US" sz="2800"/>
              <a:t>Human Resources</a:t>
            </a:r>
            <a:br>
              <a:rPr lang="en-US" sz="2800"/>
            </a:br>
            <a:r>
              <a:rPr lang="en-US" sz="2800"/>
              <a:t>Dunwoody 2024 through 2034</a:t>
            </a:r>
          </a:p>
        </p:txBody>
      </p:sp>
    </p:spTree>
    <p:extLst>
      <p:ext uri="{BB962C8B-B14F-4D97-AF65-F5344CB8AC3E}">
        <p14:creationId xmlns:p14="http://schemas.microsoft.com/office/powerpoint/2010/main" val="401908616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inicki_COD_PowerPoint_template_4-3.potx" id="{7A36856C-D7B5-4894-8428-0FB9F04B1B76}" vid="{0E4A2F48-8936-42C2-A8F0-3019B238C7E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Vinicki_COD_PowerPoint_template_4-3</Template>
  <Application>Microsoft Office PowerPoint</Application>
  <PresentationFormat>On-screen Show (4:3)</PresentationFormat>
  <Slides>99</Slides>
  <Notes>11</Notes>
  <HiddenSlides>0</HiddenSlides>
  <ScaleCrop>false</ScaleCrop>
  <HeadingPairs>
    <vt:vector size="4" baseType="variant">
      <vt:variant>
        <vt:lpstr>Theme</vt:lpstr>
      </vt:variant>
      <vt:variant>
        <vt:i4>1</vt:i4>
      </vt:variant>
      <vt:variant>
        <vt:lpstr>Slide Titles</vt:lpstr>
      </vt:variant>
      <vt:variant>
        <vt:i4>99</vt:i4>
      </vt:variant>
    </vt:vector>
  </HeadingPairs>
  <TitlesOfParts>
    <vt:vector size="100" baseType="lpstr">
      <vt:lpstr>Office Theme</vt:lpstr>
      <vt:lpstr> Dunwoody 2035  </vt:lpstr>
      <vt:lpstr>Economic Development  Dunwoody from start through 2022</vt:lpstr>
      <vt:lpstr>Economic Development  Dunwoody from start through 2022</vt:lpstr>
      <vt:lpstr>Economic Development  Dunwoody from start through 2022</vt:lpstr>
      <vt:lpstr>Economic Development  Dunwoody from start through 2022</vt:lpstr>
      <vt:lpstr>PowerPoint Presentation</vt:lpstr>
      <vt:lpstr>Economic Development  Dunwoody from start through 2022</vt:lpstr>
      <vt:lpstr>Economic Development  Dunwoody from start through 2022</vt:lpstr>
      <vt:lpstr>Economic Development  Dunwoody 2023</vt:lpstr>
      <vt:lpstr>Economic Development  Dunwoody 2024 through 2034.</vt:lpstr>
      <vt:lpstr>Economic Development  Dunwoody 2024 through 2034.</vt:lpstr>
      <vt:lpstr>Parks and Recreation Staff</vt:lpstr>
      <vt:lpstr>Parks and Recreation Dunwoody from start through 2022 Recreation</vt:lpstr>
      <vt:lpstr>Parks and Recreation Dunwoody from start through 2022 Recreation</vt:lpstr>
      <vt:lpstr>Parks and Recreation Dunwoody from start through 2022 Recreation</vt:lpstr>
      <vt:lpstr>Parks and Recreation Dunwoody from start through 2022 Recreation</vt:lpstr>
      <vt:lpstr>Parks and Recreation Dunwoody from start through 2022 Operations</vt:lpstr>
      <vt:lpstr>Parks and Recreation Dunwoody from start through 2022 Operations</vt:lpstr>
      <vt:lpstr>Parks and Recreation Dunwoody from start through 2022 Operations</vt:lpstr>
      <vt:lpstr>Parks and Recreation Dunwoody from start through 2022 Operations</vt:lpstr>
      <vt:lpstr>Parks and Recreation Dunwoody 2023</vt:lpstr>
      <vt:lpstr>Parks and Recreation Dunwoody 2023</vt:lpstr>
      <vt:lpstr>Parks and Recreation Dunwoody 2023</vt:lpstr>
      <vt:lpstr>Parks and Recreation Dunwoody 2023</vt:lpstr>
      <vt:lpstr>Parks and Recreation Dunwoody 2024 through 2034</vt:lpstr>
      <vt:lpstr>Parks and Recreation Dunwoody 2024 through 2034</vt:lpstr>
      <vt:lpstr>Parks and Recreation Dunwoody 2024 through 2034</vt:lpstr>
      <vt:lpstr>Dunwoody Police Department </vt:lpstr>
      <vt:lpstr>Dunwoody Police Department </vt:lpstr>
      <vt:lpstr>Dunwoody Police Department </vt:lpstr>
      <vt:lpstr>Dunwoody Police Department </vt:lpstr>
      <vt:lpstr>Dunwoody Police Department </vt:lpstr>
      <vt:lpstr>Dunwoody Police Department </vt:lpstr>
      <vt:lpstr>Dunwoody Police Department </vt:lpstr>
      <vt:lpstr>Dunwoody Police Department </vt:lpstr>
      <vt:lpstr>Dunwoody Police Department </vt:lpstr>
      <vt:lpstr>Dunwoody Police Department </vt:lpstr>
      <vt:lpstr>Dunwoody Police Department </vt:lpstr>
      <vt:lpstr>PUBLIC WORKS</vt:lpstr>
      <vt:lpstr>Intersection and Corridor Projects Completed 2010-2023 </vt:lpstr>
      <vt:lpstr>Paving 2010-2023</vt:lpstr>
      <vt:lpstr> Stormwater Pipe Rehabilitation 2010-2023</vt:lpstr>
      <vt:lpstr>PowerPoint Presentation</vt:lpstr>
      <vt:lpstr>Winters Chapel Path Phase 1</vt:lpstr>
      <vt:lpstr>Chamblee Dunwoody Road at Womack Road Intersection</vt:lpstr>
      <vt:lpstr>Crown Pointe Parkway at Perimeter Center West Turn Lane and Wide Sidewalk</vt:lpstr>
      <vt:lpstr>PowerPoint Presentation</vt:lpstr>
      <vt:lpstr>PowerPoint Presentation</vt:lpstr>
      <vt:lpstr>Dunwoody 2024 through 2034</vt:lpstr>
      <vt:lpstr>PowerPoint Presentation</vt:lpstr>
      <vt:lpstr>Planned Projects 2024-2034 </vt:lpstr>
      <vt:lpstr>Community Development Responsive Permitting</vt:lpstr>
      <vt:lpstr>Community Development Office Buildings Constructed</vt:lpstr>
      <vt:lpstr>Community Development Hotels Constructed</vt:lpstr>
      <vt:lpstr>Community Development Retail Constructed</vt:lpstr>
      <vt:lpstr>Community Development Mixed-Use Construction</vt:lpstr>
      <vt:lpstr>Community Development Dunwoody Village Zoning</vt:lpstr>
      <vt:lpstr>Community Development Perimeter Center Zoning</vt:lpstr>
      <vt:lpstr>Community Development  Alcohol to Support Economic Development and Create a Sense of Place</vt:lpstr>
      <vt:lpstr>Community Development Trails Master Plan</vt:lpstr>
      <vt:lpstr>Community Development Road Safety Action Plan</vt:lpstr>
      <vt:lpstr>Community Development Implementation of Road Safety Action Plan</vt:lpstr>
      <vt:lpstr>Community Development Updated Code</vt:lpstr>
      <vt:lpstr>Community Development Construction Process</vt:lpstr>
      <vt:lpstr>Community Develpment Comprehensive Plan and Unified Development Code</vt:lpstr>
      <vt:lpstr>Finance Dunwoody from start through 2022</vt:lpstr>
      <vt:lpstr>Finance Dunwoody from start through 2022</vt:lpstr>
      <vt:lpstr>Finance Dunwoody from start through 2022</vt:lpstr>
      <vt:lpstr>Finance Dunwoody 2023</vt:lpstr>
      <vt:lpstr>Finance Dunwoody 2023</vt:lpstr>
      <vt:lpstr>Finance Dunwoody 2023</vt:lpstr>
      <vt:lpstr>Finance Dunwoody 2023</vt:lpstr>
      <vt:lpstr>Finance Dunwoody 2024 through 2034.</vt:lpstr>
      <vt:lpstr>Finance Dunwoody 2024 through 2034</vt:lpstr>
      <vt:lpstr>Technology Dunwoody 2009-2023</vt:lpstr>
      <vt:lpstr>Technology Dunwoody 2009-2023</vt:lpstr>
      <vt:lpstr>Technology Dunwoody 2024 through 2034.</vt:lpstr>
      <vt:lpstr>Technology Dunwoody 2024 through 2034</vt:lpstr>
      <vt:lpstr>Technology Dunwoody 2024 through 2034</vt:lpstr>
      <vt:lpstr>Technology Dunwoody 2024 through 2034</vt:lpstr>
      <vt:lpstr>Technology Dunwoody 2024 through 2034</vt:lpstr>
      <vt:lpstr>City Clerk’s Office Dunwoody from start through 2022</vt:lpstr>
      <vt:lpstr>City Clerk’s Office Dunwoody 2023</vt:lpstr>
      <vt:lpstr>City Clerk’s Office Dunwoody 2024 through 2034</vt:lpstr>
      <vt:lpstr>Communications Dunwoody from start through 2022</vt:lpstr>
      <vt:lpstr>Communications Dunwoody 2023</vt:lpstr>
      <vt:lpstr>Communications Dunwoody 2023</vt:lpstr>
      <vt:lpstr>Communications Dunwoody 2023</vt:lpstr>
      <vt:lpstr>Communications Dunwoody 2024 through 2034</vt:lpstr>
      <vt:lpstr>Municipal Court Dunwoody from start through 2022</vt:lpstr>
      <vt:lpstr>Municipal Court Dunwoody from start through 2022</vt:lpstr>
      <vt:lpstr>Municipal Court Dunwoody 2023</vt:lpstr>
      <vt:lpstr>Municipal Court Dunwoody 2024 through 2034</vt:lpstr>
      <vt:lpstr>Human Resources Dunwoody from start through 2022</vt:lpstr>
      <vt:lpstr>Human Resources Dunwoody from start through 2022</vt:lpstr>
      <vt:lpstr>Human Resources Dunwoody 2023</vt:lpstr>
      <vt:lpstr>Human Resources Dunwoody 2023</vt:lpstr>
      <vt:lpstr>Human Resources Dunwoody 2024 through 2034</vt:lpstr>
      <vt:lpstr>Human Resources Dunwoody 2024 through 2034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Jay Vinicki</dc:creator>
  <cp:revision>1</cp:revision>
  <cp:lastPrinted>2023-03-20T16:13:24Z</cp:lastPrinted>
  <dcterms:created xsi:type="dcterms:W3CDTF">2022-12-06T19:45:36Z</dcterms:created>
  <dcterms:modified xsi:type="dcterms:W3CDTF">2024-03-07T14:53:09Z</dcterms:modified>
</cp:coreProperties>
</file>